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4.xml" ContentType="application/vnd.openxmlformats-officedocument.presentationml.notesSlide+xml"/>
  <Override PartName="/ppt/theme/themeOverride1.xml" ContentType="application/vnd.openxmlformats-officedocument.themeOverr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5.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6.xml" ContentType="application/vnd.openxmlformats-officedocument.presentationml.notesSlide+xml"/>
  <Override PartName="/ppt/theme/themeOverride3.xml" ContentType="application/vnd.openxmlformats-officedocument.themeOverr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heme/themeOverride4.xml" ContentType="application/vnd.openxmlformats-officedocument.themeOverr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5"/>
  </p:notesMasterIdLst>
  <p:sldIdLst>
    <p:sldId id="256" r:id="rId5"/>
    <p:sldId id="454" r:id="rId6"/>
    <p:sldId id="267" r:id="rId7"/>
    <p:sldId id="453" r:id="rId8"/>
    <p:sldId id="446" r:id="rId9"/>
    <p:sldId id="423" r:id="rId10"/>
    <p:sldId id="444" r:id="rId11"/>
    <p:sldId id="410" r:id="rId12"/>
    <p:sldId id="421" r:id="rId13"/>
    <p:sldId id="422" r:id="rId14"/>
    <p:sldId id="449" r:id="rId15"/>
    <p:sldId id="425" r:id="rId16"/>
    <p:sldId id="450" r:id="rId17"/>
    <p:sldId id="427" r:id="rId18"/>
    <p:sldId id="428" r:id="rId19"/>
    <p:sldId id="429" r:id="rId20"/>
    <p:sldId id="430" r:id="rId21"/>
    <p:sldId id="431" r:id="rId22"/>
    <p:sldId id="432" r:id="rId23"/>
    <p:sldId id="452" r:id="rId24"/>
    <p:sldId id="437" r:id="rId25"/>
    <p:sldId id="438" r:id="rId26"/>
    <p:sldId id="439" r:id="rId27"/>
    <p:sldId id="440" r:id="rId28"/>
    <p:sldId id="436" r:id="rId29"/>
    <p:sldId id="441" r:id="rId30"/>
    <p:sldId id="442" r:id="rId31"/>
    <p:sldId id="434" r:id="rId32"/>
    <p:sldId id="443" r:id="rId33"/>
    <p:sldId id="455" r:id="rId34"/>
  </p:sldIdLst>
  <p:sldSz cx="9906000" cy="6858000" type="A4"/>
  <p:notesSz cx="6797675" cy="987425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03" userDrawn="1">
          <p15:clr>
            <a:srgbClr val="A4A3A4"/>
          </p15:clr>
        </p15:guide>
        <p15:guide id="3" orient="horz" pos="595" userDrawn="1">
          <p15:clr>
            <a:srgbClr val="A4A3A4"/>
          </p15:clr>
        </p15:guide>
        <p15:guide id="4" orient="horz" pos="4292" userDrawn="1">
          <p15:clr>
            <a:srgbClr val="A4A3A4"/>
          </p15:clr>
        </p15:guide>
        <p15:guide id="5" pos="1986" userDrawn="1">
          <p15:clr>
            <a:srgbClr val="A4A3A4"/>
          </p15:clr>
        </p15:guide>
        <p15:guide id="6" orient="horz" pos="2115" userDrawn="1">
          <p15:clr>
            <a:srgbClr val="A4A3A4"/>
          </p15:clr>
        </p15:guide>
        <p15:guide id="7" orient="horz" pos="3024" userDrawn="1">
          <p15:clr>
            <a:srgbClr val="A4A3A4"/>
          </p15:clr>
        </p15:guide>
        <p15:guide id="8" pos="5343" userDrawn="1">
          <p15:clr>
            <a:srgbClr val="A4A3A4"/>
          </p15:clr>
        </p15:guide>
        <p15:guide id="9" orient="horz" pos="1752" userDrawn="1">
          <p15:clr>
            <a:srgbClr val="A4A3A4"/>
          </p15:clr>
        </p15:guide>
        <p15:guide id="10" orient="horz" pos="240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sgen, Johanna" initials="JH" lastIdx="1" clrIdx="0">
    <p:extLst>
      <p:ext uri="{19B8F6BF-5375-455C-9EA6-DF929625EA0E}">
        <p15:presenceInfo xmlns:p15="http://schemas.microsoft.com/office/powerpoint/2012/main" userId="Heisgen, Joh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787"/>
    <a:srgbClr val="DADADA"/>
    <a:srgbClr val="FFFFFF"/>
    <a:srgbClr val="D9D9D9"/>
    <a:srgbClr val="BC204B"/>
    <a:srgbClr val="747678"/>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603"/>
        <p:guide orient="horz" pos="595"/>
        <p:guide orient="horz" pos="4292"/>
        <p:guide pos="1986"/>
        <p:guide orient="horz" pos="2115"/>
        <p:guide orient="horz" pos="3024"/>
        <p:guide pos="5343"/>
        <p:guide orient="horz" pos="1752"/>
        <p:guide orient="horz" pos="2409"/>
      </p:guideLst>
    </p:cSldViewPr>
  </p:slideViewPr>
  <p:outlineViewPr>
    <p:cViewPr>
      <p:scale>
        <a:sx n="33" d="100"/>
        <a:sy n="33" d="100"/>
      </p:scale>
      <p:origin x="0" y="-4390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15672486444531E-2"/>
          <c:y val="3.3927966113372482E-2"/>
          <c:w val="0.92653771751505898"/>
          <c:h val="0.84470466326955251"/>
        </c:manualLayout>
      </c:layout>
      <c:barChart>
        <c:barDir val="col"/>
        <c:grouping val="stacked"/>
        <c:varyColors val="0"/>
        <c:ser>
          <c:idx val="0"/>
          <c:order val="0"/>
          <c:tx>
            <c:strRef>
              <c:f>Sheet1!$A$2</c:f>
              <c:strCache>
                <c:ptCount val="1"/>
                <c:pt idx="0">
                  <c:v>Start/Finish</c:v>
                </c:pt>
              </c:strCache>
            </c:strRef>
          </c:tx>
          <c:spPr>
            <a:solidFill>
              <a:schemeClr val="tx2"/>
            </a:solidFill>
            <a:ln w="3171">
              <a:solidFill>
                <a:srgbClr val="FFFFFF"/>
              </a:solidFill>
              <a:prstDash val="solid"/>
            </a:ln>
          </c:spPr>
          <c:invertIfNegative val="0"/>
          <c:dLbls>
            <c:dLbl>
              <c:idx val="0"/>
              <c:tx>
                <c:rich>
                  <a:bodyPr/>
                  <a:lstStyle/>
                  <a:p>
                    <a:pPr>
                      <a:defRPr>
                        <a:solidFill>
                          <a:schemeClr val="bg1"/>
                        </a:solidFill>
                      </a:defRPr>
                    </a:pPr>
                    <a:r>
                      <a:rPr lang="en-US" dirty="0" smtClean="0">
                        <a:solidFill>
                          <a:schemeClr val="bg1"/>
                        </a:solidFill>
                      </a:rPr>
                      <a:t>7.4</a:t>
                    </a:r>
                    <a:endParaRPr lang="en-US" dirty="0">
                      <a:solidFill>
                        <a:schemeClr val="bg1"/>
                      </a:solidFill>
                    </a:endParaRPr>
                  </a:p>
                </c:rich>
              </c:tx>
              <c:spPr>
                <a:noFill/>
                <a:ln w="25369">
                  <a:noFill/>
                </a:ln>
              </c:spPr>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a:solidFill>
                      <a:schemeClr val="bg1"/>
                    </a:solidFill>
                  </a:defRPr>
                </a:pPr>
                <a:endParaRPr lang="de-DE"/>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Sheet1!$B$1:$F$1</c:f>
              <c:strCache>
                <c:ptCount val="5"/>
                <c:pt idx="0">
                  <c:v>Total</c:v>
                </c:pt>
                <c:pt idx="1">
                  <c:v>Not overdue</c:v>
                </c:pt>
                <c:pt idx="2">
                  <c:v>1-59 days</c:v>
                </c:pt>
                <c:pt idx="3">
                  <c:v>60-180 days</c:v>
                </c:pt>
                <c:pt idx="4">
                  <c:v>&gt;180 days</c:v>
                </c:pt>
              </c:strCache>
            </c:strRef>
          </c:cat>
          <c:val>
            <c:numRef>
              <c:f>Sheet1!$B$2:$F$2</c:f>
              <c:numCache>
                <c:formatCode>General</c:formatCode>
                <c:ptCount val="5"/>
                <c:pt idx="0">
                  <c:v>7.4</c:v>
                </c:pt>
              </c:numCache>
            </c:numRef>
          </c:val>
        </c:ser>
        <c:ser>
          <c:idx val="1"/>
          <c:order val="1"/>
          <c:tx>
            <c:strRef>
              <c:f>Sheet1!$A$3</c:f>
              <c:strCache>
                <c:ptCount val="1"/>
                <c:pt idx="0">
                  <c:v>Blank</c:v>
                </c:pt>
              </c:strCache>
            </c:strRef>
          </c:tx>
          <c:spPr>
            <a:noFill/>
            <a:ln w="25369">
              <a:noFill/>
            </a:ln>
          </c:spPr>
          <c:invertIfNegative val="0"/>
          <c:cat>
            <c:strRef>
              <c:f>Sheet1!$B$1:$F$1</c:f>
              <c:strCache>
                <c:ptCount val="5"/>
                <c:pt idx="0">
                  <c:v>Total</c:v>
                </c:pt>
                <c:pt idx="1">
                  <c:v>Not overdue</c:v>
                </c:pt>
                <c:pt idx="2">
                  <c:v>1-59 days</c:v>
                </c:pt>
                <c:pt idx="3">
                  <c:v>60-180 days</c:v>
                </c:pt>
                <c:pt idx="4">
                  <c:v>&gt;180 days</c:v>
                </c:pt>
              </c:strCache>
            </c:strRef>
          </c:cat>
          <c:val>
            <c:numRef>
              <c:f>Sheet1!$B$3:$F$3</c:f>
              <c:numCache>
                <c:formatCode>General</c:formatCode>
                <c:ptCount val="5"/>
                <c:pt idx="1">
                  <c:v>3.3</c:v>
                </c:pt>
                <c:pt idx="2">
                  <c:v>2.2000000000000002</c:v>
                </c:pt>
                <c:pt idx="3">
                  <c:v>1.4</c:v>
                </c:pt>
                <c:pt idx="4">
                  <c:v>0</c:v>
                </c:pt>
              </c:numCache>
            </c:numRef>
          </c:val>
        </c:ser>
        <c:ser>
          <c:idx val="2"/>
          <c:order val="2"/>
          <c:tx>
            <c:strRef>
              <c:f>Sheet1!$A$4</c:f>
              <c:strCache>
                <c:ptCount val="1"/>
                <c:pt idx="0">
                  <c:v>Rise above zero</c:v>
                </c:pt>
              </c:strCache>
            </c:strRef>
          </c:tx>
          <c:spPr>
            <a:solidFill>
              <a:schemeClr val="accent2"/>
            </a:solidFill>
            <a:ln w="3171">
              <a:solidFill>
                <a:srgbClr val="FFFFFF"/>
              </a:solidFill>
              <a:prstDash val="solid"/>
            </a:ln>
          </c:spPr>
          <c:invertIfNegative val="0"/>
          <c:dLbls>
            <c:dLbl>
              <c:idx val="1"/>
              <c:tx>
                <c:rich>
                  <a:bodyPr/>
                  <a:lstStyle/>
                  <a:p>
                    <a:pPr>
                      <a:defRPr>
                        <a:solidFill>
                          <a:schemeClr val="bg1"/>
                        </a:solidFill>
                      </a:defRPr>
                    </a:pPr>
                    <a:r>
                      <a:rPr lang="en-US" dirty="0" smtClean="0">
                        <a:solidFill>
                          <a:schemeClr val="bg1"/>
                        </a:solidFill>
                      </a:rPr>
                      <a:t>4.1</a:t>
                    </a:r>
                    <a:endParaRPr lang="en-US" dirty="0">
                      <a:solidFill>
                        <a:schemeClr val="bg1"/>
                      </a:solidFill>
                    </a:endParaRPr>
                  </a:p>
                </c:rich>
              </c:tx>
              <c:spPr>
                <a:noFill/>
                <a:ln w="25369">
                  <a:noFill/>
                </a:ln>
              </c:spPr>
              <c:showLegendKey val="0"/>
              <c:showVal val="1"/>
              <c:showCatName val="0"/>
              <c:showSerName val="0"/>
              <c:showPercent val="0"/>
              <c:showBubbleSize val="0"/>
              <c:extLst>
                <c:ext xmlns:c15="http://schemas.microsoft.com/office/drawing/2012/chart" uri="{CE6537A1-D6FC-4f65-9D91-7224C49458BB}"/>
              </c:extLst>
            </c:dLbl>
            <c:dLbl>
              <c:idx val="2"/>
              <c:tx>
                <c:rich>
                  <a:bodyPr/>
                  <a:lstStyle/>
                  <a:p>
                    <a:pPr>
                      <a:defRPr>
                        <a:solidFill>
                          <a:schemeClr val="bg1"/>
                        </a:solidFill>
                      </a:defRPr>
                    </a:pPr>
                    <a:r>
                      <a:rPr lang="en-US" dirty="0" smtClean="0">
                        <a:solidFill>
                          <a:schemeClr val="bg1"/>
                        </a:solidFill>
                      </a:rPr>
                      <a:t>1.1</a:t>
                    </a:r>
                    <a:endParaRPr lang="en-US" dirty="0">
                      <a:solidFill>
                        <a:schemeClr val="bg1"/>
                      </a:solidFill>
                    </a:endParaRPr>
                  </a:p>
                </c:rich>
              </c:tx>
              <c:spPr>
                <a:noFill/>
                <a:ln w="25369">
                  <a:noFill/>
                </a:ln>
              </c:spPr>
              <c:showLegendKey val="0"/>
              <c:showVal val="1"/>
              <c:showCatName val="0"/>
              <c:showSerName val="0"/>
              <c:showPercent val="0"/>
              <c:showBubbleSize val="0"/>
              <c:extLst>
                <c:ext xmlns:c15="http://schemas.microsoft.com/office/drawing/2012/chart" uri="{CE6537A1-D6FC-4f65-9D91-7224C49458BB}"/>
              </c:extLst>
            </c:dLbl>
            <c:dLbl>
              <c:idx val="3"/>
              <c:tx>
                <c:rich>
                  <a:bodyPr/>
                  <a:lstStyle/>
                  <a:p>
                    <a:pPr>
                      <a:defRPr>
                        <a:solidFill>
                          <a:schemeClr val="bg1"/>
                        </a:solidFill>
                      </a:defRPr>
                    </a:pPr>
                    <a:r>
                      <a:rPr lang="en-US" dirty="0" smtClean="0">
                        <a:solidFill>
                          <a:schemeClr val="bg1"/>
                        </a:solidFill>
                      </a:rPr>
                      <a:t>0.8</a:t>
                    </a:r>
                    <a:endParaRPr lang="en-US" dirty="0">
                      <a:solidFill>
                        <a:schemeClr val="bg1"/>
                      </a:solidFill>
                    </a:endParaRPr>
                  </a:p>
                </c:rich>
              </c:tx>
              <c:spPr>
                <a:noFill/>
                <a:ln w="25369">
                  <a:noFill/>
                </a:ln>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a:solidFill>
                      <a:schemeClr val="bg1"/>
                    </a:solidFill>
                  </a:defRPr>
                </a:pPr>
                <a:endParaRPr lang="de-DE"/>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Sheet1!$B$1:$F$1</c:f>
              <c:strCache>
                <c:ptCount val="5"/>
                <c:pt idx="0">
                  <c:v>Total</c:v>
                </c:pt>
                <c:pt idx="1">
                  <c:v>Not overdue</c:v>
                </c:pt>
                <c:pt idx="2">
                  <c:v>1-59 days</c:v>
                </c:pt>
                <c:pt idx="3">
                  <c:v>60-180 days</c:v>
                </c:pt>
                <c:pt idx="4">
                  <c:v>&gt;180 days</c:v>
                </c:pt>
              </c:strCache>
            </c:strRef>
          </c:cat>
          <c:val>
            <c:numRef>
              <c:f>Sheet1!$B$4:$F$4</c:f>
              <c:numCache>
                <c:formatCode>General</c:formatCode>
                <c:ptCount val="5"/>
                <c:pt idx="1">
                  <c:v>4.0999999999999996</c:v>
                </c:pt>
                <c:pt idx="2">
                  <c:v>1.1000000000000001</c:v>
                </c:pt>
                <c:pt idx="3">
                  <c:v>0.8</c:v>
                </c:pt>
              </c:numCache>
            </c:numRef>
          </c:val>
        </c:ser>
        <c:ser>
          <c:idx val="3"/>
          <c:order val="3"/>
          <c:tx>
            <c:strRef>
              <c:f>Sheet1!$A$5</c:f>
              <c:strCache>
                <c:ptCount val="1"/>
                <c:pt idx="0">
                  <c:v>Fall above zero</c:v>
                </c:pt>
              </c:strCache>
            </c:strRef>
          </c:tx>
          <c:spPr>
            <a:solidFill>
              <a:schemeClr val="accent1"/>
            </a:solidFill>
            <a:ln w="3171">
              <a:solidFill>
                <a:srgbClr val="FFFFFF"/>
              </a:solidFill>
              <a:prstDash val="solid"/>
            </a:ln>
          </c:spPr>
          <c:invertIfNegative val="0"/>
          <c:dLbls>
            <c:dLbl>
              <c:idx val="4"/>
              <c:tx>
                <c:rich>
                  <a:bodyPr/>
                  <a:lstStyle/>
                  <a:p>
                    <a:pPr>
                      <a:defRPr>
                        <a:solidFill>
                          <a:schemeClr val="bg1"/>
                        </a:solidFill>
                      </a:defRPr>
                    </a:pPr>
                    <a:r>
                      <a:rPr lang="en-US" dirty="0" smtClean="0">
                        <a:solidFill>
                          <a:schemeClr val="bg1"/>
                        </a:solidFill>
                      </a:rPr>
                      <a:t>1.3</a:t>
                    </a:r>
                    <a:endParaRPr lang="en-US" dirty="0">
                      <a:solidFill>
                        <a:schemeClr val="bg1"/>
                      </a:solidFill>
                    </a:endParaRPr>
                  </a:p>
                </c:rich>
              </c:tx>
              <c:spPr>
                <a:noFill/>
                <a:ln w="25369">
                  <a:noFill/>
                </a:ln>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a:solidFill>
                      <a:schemeClr val="bg1"/>
                    </a:solidFill>
                  </a:defRPr>
                </a:pPr>
                <a:endParaRPr lang="de-DE"/>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Sheet1!$B$1:$F$1</c:f>
              <c:strCache>
                <c:ptCount val="5"/>
                <c:pt idx="0">
                  <c:v>Total</c:v>
                </c:pt>
                <c:pt idx="1">
                  <c:v>Not overdue</c:v>
                </c:pt>
                <c:pt idx="2">
                  <c:v>1-59 days</c:v>
                </c:pt>
                <c:pt idx="3">
                  <c:v>60-180 days</c:v>
                </c:pt>
                <c:pt idx="4">
                  <c:v>&gt;180 days</c:v>
                </c:pt>
              </c:strCache>
            </c:strRef>
          </c:cat>
          <c:val>
            <c:numRef>
              <c:f>Sheet1!$B$5:$F$5</c:f>
              <c:numCache>
                <c:formatCode>General</c:formatCode>
                <c:ptCount val="5"/>
                <c:pt idx="4">
                  <c:v>1.3</c:v>
                </c:pt>
              </c:numCache>
            </c:numRef>
          </c:val>
        </c:ser>
        <c:ser>
          <c:idx val="4"/>
          <c:order val="4"/>
          <c:tx>
            <c:strRef>
              <c:f>Sheet1!$A$6</c:f>
              <c:strCache>
                <c:ptCount val="1"/>
                <c:pt idx="0">
                  <c:v>Rise below zero</c:v>
                </c:pt>
              </c:strCache>
            </c:strRef>
          </c:tx>
          <c:spPr>
            <a:solidFill>
              <a:srgbClr val="8CA042"/>
            </a:solidFill>
            <a:ln w="3171">
              <a:solidFill>
                <a:srgbClr val="FFFFFF"/>
              </a:solidFill>
              <a:prstDash val="solid"/>
            </a:ln>
          </c:spPr>
          <c:invertIfNegative val="0"/>
          <c:cat>
            <c:strRef>
              <c:f>Sheet1!$B$1:$F$1</c:f>
              <c:strCache>
                <c:ptCount val="5"/>
                <c:pt idx="0">
                  <c:v>Total</c:v>
                </c:pt>
                <c:pt idx="1">
                  <c:v>Not overdue</c:v>
                </c:pt>
                <c:pt idx="2">
                  <c:v>1-59 days</c:v>
                </c:pt>
                <c:pt idx="3">
                  <c:v>60-180 days</c:v>
                </c:pt>
                <c:pt idx="4">
                  <c:v>&gt;180 days</c:v>
                </c:pt>
              </c:strCache>
            </c:strRef>
          </c:cat>
          <c:val>
            <c:numRef>
              <c:f>Sheet1!$B$6:$F$6</c:f>
              <c:numCache>
                <c:formatCode>General</c:formatCode>
                <c:ptCount val="5"/>
              </c:numCache>
            </c:numRef>
          </c:val>
        </c:ser>
        <c:ser>
          <c:idx val="5"/>
          <c:order val="5"/>
          <c:tx>
            <c:strRef>
              <c:f>Sheet1!$A$7</c:f>
              <c:strCache>
                <c:ptCount val="1"/>
                <c:pt idx="0">
                  <c:v>Fall below zero</c:v>
                </c:pt>
              </c:strCache>
            </c:strRef>
          </c:tx>
          <c:spPr>
            <a:solidFill>
              <a:srgbClr val="F38E31"/>
            </a:solidFill>
            <a:ln w="3171">
              <a:solidFill>
                <a:srgbClr val="FFFFFF"/>
              </a:solidFill>
              <a:prstDash val="solid"/>
            </a:ln>
          </c:spPr>
          <c:invertIfNegative val="0"/>
          <c:cat>
            <c:strRef>
              <c:f>Sheet1!$B$1:$F$1</c:f>
              <c:strCache>
                <c:ptCount val="5"/>
                <c:pt idx="0">
                  <c:v>Total</c:v>
                </c:pt>
                <c:pt idx="1">
                  <c:v>Not overdue</c:v>
                </c:pt>
                <c:pt idx="2">
                  <c:v>1-59 days</c:v>
                </c:pt>
                <c:pt idx="3">
                  <c:v>60-180 days</c:v>
                </c:pt>
                <c:pt idx="4">
                  <c:v>&gt;180 days</c:v>
                </c:pt>
              </c:strCache>
            </c:strRef>
          </c:cat>
          <c:val>
            <c:numRef>
              <c:f>Sheet1!$B$7:$F$7</c:f>
              <c:numCache>
                <c:formatCode>General</c:formatCode>
                <c:ptCount val="5"/>
              </c:numCache>
            </c:numRef>
          </c:val>
        </c:ser>
        <c:ser>
          <c:idx val="6"/>
          <c:order val="6"/>
          <c:tx>
            <c:strRef>
              <c:f>Sheet1!$A$8</c:f>
              <c:strCache>
                <c:ptCount val="1"/>
                <c:pt idx="0">
                  <c:v>Positive labels</c:v>
                </c:pt>
              </c:strCache>
            </c:strRef>
          </c:tx>
          <c:spPr>
            <a:noFill/>
            <a:ln w="25369">
              <a:noFill/>
            </a:ln>
          </c:spPr>
          <c:invertIfNegative val="0"/>
          <c:cat>
            <c:strRef>
              <c:f>Sheet1!$B$1:$F$1</c:f>
              <c:strCache>
                <c:ptCount val="5"/>
                <c:pt idx="0">
                  <c:v>Total</c:v>
                </c:pt>
                <c:pt idx="1">
                  <c:v>Not overdue</c:v>
                </c:pt>
                <c:pt idx="2">
                  <c:v>1-59 days</c:v>
                </c:pt>
                <c:pt idx="3">
                  <c:v>60-180 days</c:v>
                </c:pt>
                <c:pt idx="4">
                  <c:v>&gt;180 days</c:v>
                </c:pt>
              </c:strCache>
            </c:strRef>
          </c:cat>
          <c:val>
            <c:numRef>
              <c:f>Sheet1!$B$8:$F$8</c:f>
              <c:numCache>
                <c:formatCode>General</c:formatCode>
                <c:ptCount val="5"/>
                <c:pt idx="0">
                  <c:v>50</c:v>
                </c:pt>
                <c:pt idx="1">
                  <c:v>10</c:v>
                </c:pt>
              </c:numCache>
            </c:numRef>
          </c:val>
        </c:ser>
        <c:ser>
          <c:idx val="7"/>
          <c:order val="7"/>
          <c:tx>
            <c:strRef>
              <c:f>Sheet1!$A$9</c:f>
              <c:strCache>
                <c:ptCount val="1"/>
                <c:pt idx="0">
                  <c:v>Negative lables</c:v>
                </c:pt>
              </c:strCache>
            </c:strRef>
          </c:tx>
          <c:spPr>
            <a:noFill/>
            <a:ln w="25369">
              <a:noFill/>
            </a:ln>
          </c:spPr>
          <c:invertIfNegative val="0"/>
          <c:cat>
            <c:strRef>
              <c:f>Sheet1!$B$1:$F$1</c:f>
              <c:strCache>
                <c:ptCount val="5"/>
                <c:pt idx="0">
                  <c:v>Total</c:v>
                </c:pt>
                <c:pt idx="1">
                  <c:v>Not overdue</c:v>
                </c:pt>
                <c:pt idx="2">
                  <c:v>1-59 days</c:v>
                </c:pt>
                <c:pt idx="3">
                  <c:v>60-180 days</c:v>
                </c:pt>
                <c:pt idx="4">
                  <c:v>&gt;180 days</c:v>
                </c:pt>
              </c:strCache>
            </c:strRef>
          </c:cat>
          <c:val>
            <c:numRef>
              <c:f>Sheet1!$B$9:$F$9</c:f>
              <c:numCache>
                <c:formatCode>General</c:formatCode>
                <c:ptCount val="5"/>
              </c:numCache>
            </c:numRef>
          </c:val>
        </c:ser>
        <c:dLbls>
          <c:showLegendKey val="0"/>
          <c:showVal val="0"/>
          <c:showCatName val="0"/>
          <c:showSerName val="0"/>
          <c:showPercent val="0"/>
          <c:showBubbleSize val="0"/>
        </c:dLbls>
        <c:gapWidth val="60"/>
        <c:overlap val="100"/>
        <c:axId val="143855992"/>
        <c:axId val="229146472"/>
      </c:barChart>
      <c:catAx>
        <c:axId val="143855992"/>
        <c:scaling>
          <c:orientation val="minMax"/>
        </c:scaling>
        <c:delete val="0"/>
        <c:axPos val="b"/>
        <c:numFmt formatCode="General" sourceLinked="1"/>
        <c:majorTickMark val="out"/>
        <c:minorTickMark val="none"/>
        <c:tickLblPos val="nextTo"/>
        <c:spPr>
          <a:ln w="6350">
            <a:solidFill>
              <a:schemeClr val="tx1"/>
            </a:solidFill>
            <a:prstDash val="solid"/>
          </a:ln>
        </c:spPr>
        <c:txPr>
          <a:bodyPr rot="0" vert="horz"/>
          <a:lstStyle/>
          <a:p>
            <a:pPr>
              <a:defRPr/>
            </a:pPr>
            <a:endParaRPr lang="de-DE"/>
          </a:p>
        </c:txPr>
        <c:crossAx val="229146472"/>
        <c:crosses val="autoZero"/>
        <c:auto val="1"/>
        <c:lblAlgn val="ctr"/>
        <c:lblOffset val="100"/>
        <c:tickLblSkip val="1"/>
        <c:tickMarkSkip val="1"/>
        <c:noMultiLvlLbl val="0"/>
      </c:catAx>
      <c:valAx>
        <c:axId val="229146472"/>
        <c:scaling>
          <c:orientation val="minMax"/>
          <c:max val="8"/>
        </c:scaling>
        <c:delete val="1"/>
        <c:axPos val="l"/>
        <c:numFmt formatCode="General" sourceLinked="1"/>
        <c:majorTickMark val="out"/>
        <c:minorTickMark val="none"/>
        <c:tickLblPos val="nextTo"/>
        <c:crossAx val="143855992"/>
        <c:crosses val="autoZero"/>
        <c:crossBetween val="between"/>
        <c:majorUnit val="1"/>
        <c:minorUnit val="0.5"/>
      </c:valAx>
      <c:spPr>
        <a:noFill/>
        <a:ln w="25369">
          <a:noFill/>
        </a:ln>
      </c:spPr>
    </c:plotArea>
    <c:plotVisOnly val="1"/>
    <c:dispBlanksAs val="gap"/>
    <c:showDLblsOverMax val="0"/>
  </c:chart>
  <c:spPr>
    <a:noFill/>
    <a:ln>
      <a:noFill/>
    </a:ln>
  </c:spPr>
  <c:txPr>
    <a:bodyPr/>
    <a:lstStyle/>
    <a:p>
      <a:pPr>
        <a:defRPr sz="799" b="0" i="0" u="none" strike="noStrike" baseline="0">
          <a:solidFill>
            <a:schemeClr val="tx1"/>
          </a:solidFill>
          <a:latin typeface="+mn-lt"/>
          <a:ea typeface="Univers 45 Light"/>
          <a:cs typeface="Univers 45 Light"/>
        </a:defRPr>
      </a:pPr>
      <a:endParaRPr lang="de-DE"/>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45659" cy="49542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50444" y="0"/>
            <a:ext cx="2945659" cy="49542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992188" y="1235075"/>
            <a:ext cx="4813300" cy="3332163"/>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768" y="4751982"/>
            <a:ext cx="5438140" cy="3887986"/>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1" y="9378825"/>
            <a:ext cx="2945659" cy="49542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50444" y="9378825"/>
            <a:ext cx="2945659" cy="49542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4163484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1804045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3669143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a:p>
        </p:txBody>
      </p:sp>
    </p:spTree>
    <p:extLst>
      <p:ext uri="{BB962C8B-B14F-4D97-AF65-F5344CB8AC3E}">
        <p14:creationId xmlns:p14="http://schemas.microsoft.com/office/powerpoint/2010/main" val="1277976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a:p>
        </p:txBody>
      </p:sp>
    </p:spTree>
    <p:extLst>
      <p:ext uri="{BB962C8B-B14F-4D97-AF65-F5344CB8AC3E}">
        <p14:creationId xmlns:p14="http://schemas.microsoft.com/office/powerpoint/2010/main" val="3259045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a:p>
        </p:txBody>
      </p:sp>
    </p:spTree>
    <p:extLst>
      <p:ext uri="{BB962C8B-B14F-4D97-AF65-F5344CB8AC3E}">
        <p14:creationId xmlns:p14="http://schemas.microsoft.com/office/powerpoint/2010/main" val="3610949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a:p>
        </p:txBody>
      </p:sp>
    </p:spTree>
    <p:extLst>
      <p:ext uri="{BB962C8B-B14F-4D97-AF65-F5344CB8AC3E}">
        <p14:creationId xmlns:p14="http://schemas.microsoft.com/office/powerpoint/2010/main" val="821542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2"/>
            <a:endParaRPr lang="en-US" sz="1050" dirty="0">
              <a:solidFill>
                <a:srgbClr val="BC204B"/>
              </a:solidFill>
            </a:endParaRPr>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a:p>
        </p:txBody>
      </p:sp>
    </p:spTree>
    <p:extLst>
      <p:ext uri="{BB962C8B-B14F-4D97-AF65-F5344CB8AC3E}">
        <p14:creationId xmlns:p14="http://schemas.microsoft.com/office/powerpoint/2010/main" val="148110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a:p>
        </p:txBody>
      </p:sp>
    </p:spTree>
    <p:extLst>
      <p:ext uri="{BB962C8B-B14F-4D97-AF65-F5344CB8AC3E}">
        <p14:creationId xmlns:p14="http://schemas.microsoft.com/office/powerpoint/2010/main" val="291425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30</a:t>
            </a:fld>
            <a:endParaRPr lang="en-US"/>
          </a:p>
        </p:txBody>
      </p:sp>
    </p:spTree>
    <p:extLst>
      <p:ext uri="{BB962C8B-B14F-4D97-AF65-F5344CB8AC3E}">
        <p14:creationId xmlns:p14="http://schemas.microsoft.com/office/powerpoint/2010/main" val="64731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136692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a:p>
        </p:txBody>
      </p:sp>
    </p:spTree>
    <p:extLst>
      <p:ext uri="{BB962C8B-B14F-4D97-AF65-F5344CB8AC3E}">
        <p14:creationId xmlns:p14="http://schemas.microsoft.com/office/powerpoint/2010/main" val="3363801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3333235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347844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303392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317558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1470250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2646545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GB" dirty="0" err="1" smtClean="0"/>
              <a:t>Textmasterformat</a:t>
            </a:r>
            <a:r>
              <a:rPr lang="en-GB" dirty="0" smtClean="0"/>
              <a:t> </a:t>
            </a:r>
            <a:r>
              <a:rPr lang="en-GB" dirty="0" err="1" smtClean="0"/>
              <a:t>bearbeiten</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tx2"/>
                </a:solidFill>
                <a:latin typeface="+mn-lt"/>
                <a:ea typeface="Arial"/>
                <a:cs typeface="Arial" panose="020B0604020202020204" pitchFamily="34" charset="0"/>
              </a:rPr>
              <a:pPr algn="r"/>
              <a:t>‹Nr.›</a:t>
            </a:fld>
            <a:endParaRPr lang="en-GB"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14.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notesSlide" Target="../notesSlides/notesSlide9.xml"/><Relationship Id="rId2" Type="http://schemas.openxmlformats.org/officeDocument/2006/relationships/tags" Target="../tags/tag38.xml"/><Relationship Id="rId16" Type="http://schemas.openxmlformats.org/officeDocument/2006/relationships/image" Target="../media/image17.emf"/><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slideLayout" Target="../slideLayouts/slideLayout11.xml"/><Relationship Id="rId5" Type="http://schemas.openxmlformats.org/officeDocument/2006/relationships/tags" Target="../tags/tag41.xml"/><Relationship Id="rId15" Type="http://schemas.openxmlformats.org/officeDocument/2006/relationships/image" Target="../media/image16.png"/><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15.emf"/></Relationships>
</file>

<file path=ppt/slides/_rels/slide11.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slideLayout" Target="../slideLayouts/slideLayout11.xml"/><Relationship Id="rId3" Type="http://schemas.openxmlformats.org/officeDocument/2006/relationships/tags" Target="../tags/tag49.xml"/><Relationship Id="rId21" Type="http://schemas.openxmlformats.org/officeDocument/2006/relationships/image" Target="../media/image19.png"/><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image" Target="../media/image23.png"/><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image" Target="../media/image18.emf"/><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image" Target="../media/image22.emf"/><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image" Target="../media/image21.png"/><Relationship Id="rId10" Type="http://schemas.openxmlformats.org/officeDocument/2006/relationships/tags" Target="../tags/tag56.xml"/><Relationship Id="rId19" Type="http://schemas.openxmlformats.org/officeDocument/2006/relationships/notesSlide" Target="../notesSlides/notesSlide10.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image" Target="../media/image20.emf"/></Relationships>
</file>

<file path=ppt/slides/_rels/slide12.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image" Target="../media/image25.emf"/><Relationship Id="rId2" Type="http://schemas.openxmlformats.org/officeDocument/2006/relationships/tags" Target="../tags/tag65.xml"/><Relationship Id="rId16" Type="http://schemas.openxmlformats.org/officeDocument/2006/relationships/image" Target="../media/image24.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notesSlide" Target="../notesSlides/notesSlide11.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79.xml"/><Relationship Id="rId7" Type="http://schemas.openxmlformats.org/officeDocument/2006/relationships/slideLayout" Target="../slideLayouts/slideLayout11.xml"/><Relationship Id="rId12" Type="http://schemas.openxmlformats.org/officeDocument/2006/relationships/image" Target="../media/image29.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28.png"/><Relationship Id="rId5" Type="http://schemas.openxmlformats.org/officeDocument/2006/relationships/tags" Target="../tags/tag81.xml"/><Relationship Id="rId10" Type="http://schemas.openxmlformats.org/officeDocument/2006/relationships/image" Target="../media/image27.emf"/><Relationship Id="rId4" Type="http://schemas.openxmlformats.org/officeDocument/2006/relationships/tags" Target="../tags/tag80.xml"/><Relationship Id="rId9" Type="http://schemas.openxmlformats.org/officeDocument/2006/relationships/image" Target="../media/image26.emf"/></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85.xml"/><Relationship Id="rId7" Type="http://schemas.openxmlformats.org/officeDocument/2006/relationships/slideLayout" Target="../slideLayouts/slideLayout11.xml"/><Relationship Id="rId12" Type="http://schemas.openxmlformats.org/officeDocument/2006/relationships/image" Target="../media/image33.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32.png"/><Relationship Id="rId5" Type="http://schemas.openxmlformats.org/officeDocument/2006/relationships/tags" Target="../tags/tag87.xml"/><Relationship Id="rId10" Type="http://schemas.openxmlformats.org/officeDocument/2006/relationships/image" Target="../media/image31.emf"/><Relationship Id="rId4" Type="http://schemas.openxmlformats.org/officeDocument/2006/relationships/tags" Target="../tags/tag86.xml"/><Relationship Id="rId9" Type="http://schemas.openxmlformats.org/officeDocument/2006/relationships/image" Target="../media/image30.emf"/></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37.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36.emf"/><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35.emf"/><Relationship Id="rId5" Type="http://schemas.openxmlformats.org/officeDocument/2006/relationships/tags" Target="../tags/tag93.xml"/><Relationship Id="rId10" Type="http://schemas.openxmlformats.org/officeDocument/2006/relationships/image" Target="../media/image34.emf"/><Relationship Id="rId4" Type="http://schemas.openxmlformats.org/officeDocument/2006/relationships/tags" Target="../tags/tag92.xml"/><Relationship Id="rId9" Type="http://schemas.openxmlformats.org/officeDocument/2006/relationships/notesSlide" Target="../notesSlides/notesSlide14.xml"/><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chart" Target="../charts/chart1.xml"/><Relationship Id="rId2" Type="http://schemas.openxmlformats.org/officeDocument/2006/relationships/tags" Target="../tags/tag96.xml"/><Relationship Id="rId16" Type="http://schemas.openxmlformats.org/officeDocument/2006/relationships/notesSlide" Target="../notesSlides/notesSlide15.xml"/><Relationship Id="rId1" Type="http://schemas.openxmlformats.org/officeDocument/2006/relationships/themeOverride" Target="../theme/themeOverride1.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slideLayout" Target="../slideLayouts/slideLayout11.xml"/><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s>
</file>

<file path=ppt/slides/_rels/slide17.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notesSlide" Target="../notesSlides/notesSlide16.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slideLayout" Target="../slideLayouts/slideLayout11.xml"/><Relationship Id="rId17" Type="http://schemas.openxmlformats.org/officeDocument/2006/relationships/image" Target="../media/image42.emf"/><Relationship Id="rId2" Type="http://schemas.openxmlformats.org/officeDocument/2006/relationships/tags" Target="../tags/tag109.xml"/><Relationship Id="rId16" Type="http://schemas.openxmlformats.org/officeDocument/2006/relationships/image" Target="../media/image41.png"/><Relationship Id="rId1" Type="http://schemas.openxmlformats.org/officeDocument/2006/relationships/themeOverride" Target="../theme/themeOverride2.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image" Target="../media/image40.emf"/><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notesSlide" Target="../notesSlides/notesSlide17.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slideLayout" Target="../slideLayouts/slideLayout11.xml"/><Relationship Id="rId17" Type="http://schemas.openxmlformats.org/officeDocument/2006/relationships/image" Target="../media/image46.emf"/><Relationship Id="rId2" Type="http://schemas.openxmlformats.org/officeDocument/2006/relationships/tags" Target="../tags/tag119.xml"/><Relationship Id="rId16" Type="http://schemas.openxmlformats.org/officeDocument/2006/relationships/image" Target="../media/image45.png"/><Relationship Id="rId1" Type="http://schemas.openxmlformats.org/officeDocument/2006/relationships/themeOverride" Target="../theme/themeOverride3.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5" Type="http://schemas.openxmlformats.org/officeDocument/2006/relationships/image" Target="../media/image44.emf"/><Relationship Id="rId10" Type="http://schemas.openxmlformats.org/officeDocument/2006/relationships/tags" Target="../tags/tag127.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tags" Target="../tags/tag136.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10" Type="http://schemas.openxmlformats.org/officeDocument/2006/relationships/slideLayout" Target="../slideLayouts/slideLayout15.xml"/><Relationship Id="rId4" Type="http://schemas.openxmlformats.org/officeDocument/2006/relationships/tags" Target="../tags/tag132.xml"/><Relationship Id="rId9" Type="http://schemas.openxmlformats.org/officeDocument/2006/relationships/tags" Target="../tags/tag137.xml"/></Relationships>
</file>

<file path=ppt/slides/_rels/slide22.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slideLayout" Target="../slideLayouts/slideLayout13.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s>
</file>

<file path=ppt/slides/_rels/slide23.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slideLayout" Target="../slideLayouts/slideLayout13.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s>
</file>

<file path=ppt/slides/_rels/slide24.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slideLayout" Target="../slideLayouts/slideLayout13.xml"/><Relationship Id="rId4" Type="http://schemas.openxmlformats.org/officeDocument/2006/relationships/tags" Target="../tags/tag153.xml"/></Relationships>
</file>

<file path=ppt/slides/_rels/slide25.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image" Target="../media/image47.png"/><Relationship Id="rId18" Type="http://schemas.openxmlformats.org/officeDocument/2006/relationships/image" Target="../media/image52.emf"/><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slideLayout" Target="../slideLayouts/slideLayout11.xml"/><Relationship Id="rId17" Type="http://schemas.openxmlformats.org/officeDocument/2006/relationships/image" Target="../media/image51.png"/><Relationship Id="rId2" Type="http://schemas.openxmlformats.org/officeDocument/2006/relationships/tags" Target="../tags/tag154.xml"/><Relationship Id="rId16" Type="http://schemas.openxmlformats.org/officeDocument/2006/relationships/image" Target="../media/image50.emf"/><Relationship Id="rId1" Type="http://schemas.openxmlformats.org/officeDocument/2006/relationships/themeOverride" Target="../theme/themeOverride4.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image" Target="../media/image49.png"/><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image" Target="../media/image48.emf"/></Relationships>
</file>

<file path=ppt/slides/_rels/slide26.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image" Target="../media/image56.emf"/><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55.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54.emf"/><Relationship Id="rId5" Type="http://schemas.openxmlformats.org/officeDocument/2006/relationships/tags" Target="../tags/tag168.xml"/><Relationship Id="rId10" Type="http://schemas.openxmlformats.org/officeDocument/2006/relationships/image" Target="../media/image53.png"/><Relationship Id="rId4" Type="http://schemas.openxmlformats.org/officeDocument/2006/relationships/tags" Target="../tags/tag167.xml"/><Relationship Id="rId9"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image" Target="../media/image58.emf"/><Relationship Id="rId5" Type="http://schemas.openxmlformats.org/officeDocument/2006/relationships/tags" Target="../tags/tag176.xml"/><Relationship Id="rId10" Type="http://schemas.openxmlformats.org/officeDocument/2006/relationships/image" Target="../media/image57.png"/><Relationship Id="rId4" Type="http://schemas.openxmlformats.org/officeDocument/2006/relationships/tags" Target="../tags/tag175.xml"/><Relationship Id="rId9"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tags" Target="../tags/tag191.xml"/><Relationship Id="rId18" Type="http://schemas.openxmlformats.org/officeDocument/2006/relationships/image" Target="../media/image62.png"/><Relationship Id="rId3" Type="http://schemas.openxmlformats.org/officeDocument/2006/relationships/tags" Target="../tags/tag181.xml"/><Relationship Id="rId21" Type="http://schemas.openxmlformats.org/officeDocument/2006/relationships/image" Target="../media/image5.wmf"/><Relationship Id="rId7" Type="http://schemas.openxmlformats.org/officeDocument/2006/relationships/tags" Target="../tags/tag185.xml"/><Relationship Id="rId12" Type="http://schemas.openxmlformats.org/officeDocument/2006/relationships/tags" Target="../tags/tag190.xml"/><Relationship Id="rId17" Type="http://schemas.openxmlformats.org/officeDocument/2006/relationships/image" Target="../media/image61.emf"/><Relationship Id="rId2" Type="http://schemas.openxmlformats.org/officeDocument/2006/relationships/tags" Target="../tags/tag180.xml"/><Relationship Id="rId16" Type="http://schemas.openxmlformats.org/officeDocument/2006/relationships/image" Target="../media/image60.png"/><Relationship Id="rId20" Type="http://schemas.openxmlformats.org/officeDocument/2006/relationships/package" Target="../embeddings/Microsoft_Excel-Arbeitsblatt4.xlsx"/><Relationship Id="rId1" Type="http://schemas.openxmlformats.org/officeDocument/2006/relationships/vmlDrawing" Target="../drawings/vmlDrawing3.vml"/><Relationship Id="rId6" Type="http://schemas.openxmlformats.org/officeDocument/2006/relationships/tags" Target="../tags/tag184.xml"/><Relationship Id="rId11" Type="http://schemas.openxmlformats.org/officeDocument/2006/relationships/tags" Target="../tags/tag189.xml"/><Relationship Id="rId5" Type="http://schemas.openxmlformats.org/officeDocument/2006/relationships/tags" Target="../tags/tag183.xml"/><Relationship Id="rId15" Type="http://schemas.openxmlformats.org/officeDocument/2006/relationships/image" Target="../media/image59.emf"/><Relationship Id="rId10" Type="http://schemas.openxmlformats.org/officeDocument/2006/relationships/tags" Target="../tags/tag188.xml"/><Relationship Id="rId19" Type="http://schemas.openxmlformats.org/officeDocument/2006/relationships/oleObject" Target="../embeddings/oleObject3.bin"/><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9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5.xml"/><Relationship Id="rId1" Type="http://schemas.openxmlformats.org/officeDocument/2006/relationships/tags" Target="../tags/tag1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7.emf"/><Relationship Id="rId18" Type="http://schemas.openxmlformats.org/officeDocument/2006/relationships/image" Target="../media/image5.wmf"/><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6.png"/><Relationship Id="rId17" Type="http://schemas.openxmlformats.org/officeDocument/2006/relationships/package" Target="../embeddings/Microsoft_Excel-Arbeitsblatt2.xlsx"/><Relationship Id="rId2" Type="http://schemas.openxmlformats.org/officeDocument/2006/relationships/tags" Target="../tags/tag5.xml"/><Relationship Id="rId16"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tags" Target="../tags/tag9.xml"/><Relationship Id="rId11" Type="http://schemas.openxmlformats.org/officeDocument/2006/relationships/notesSlide" Target="../notesSlides/notesSlide7.xml"/><Relationship Id="rId5" Type="http://schemas.openxmlformats.org/officeDocument/2006/relationships/tags" Target="../tags/tag8.xml"/><Relationship Id="rId15" Type="http://schemas.openxmlformats.org/officeDocument/2006/relationships/image" Target="../media/image9.emf"/><Relationship Id="rId10" Type="http://schemas.openxmlformats.org/officeDocument/2006/relationships/slideLayout" Target="../slideLayouts/slideLayout11.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notesSlide" Target="../notesSlides/notesSlide8.xml"/><Relationship Id="rId3" Type="http://schemas.openxmlformats.org/officeDocument/2006/relationships/tags" Target="../tags/tag15.xml"/><Relationship Id="rId21" Type="http://schemas.openxmlformats.org/officeDocument/2006/relationships/tags" Target="../tags/tag33.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slideLayout" Target="../slideLayouts/slideLayout11.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29" Type="http://schemas.openxmlformats.org/officeDocument/2006/relationships/image" Target="../media/image12.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tags" Target="../tags/tag36.xml"/><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image" Target="../media/image11.emf"/><Relationship Id="rId10" Type="http://schemas.openxmlformats.org/officeDocument/2006/relationships/tags" Target="../tags/tag22.xml"/><Relationship Id="rId19" Type="http://schemas.openxmlformats.org/officeDocument/2006/relationships/tags" Target="../tags/tag31.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image" Target="../media/image10.emf"/><Relationship Id="rId30"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Working Capital</a:t>
            </a:r>
            <a:endParaRPr lang="en-US" sz="10000"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2905287915"/>
              </p:ext>
            </p:extLst>
          </p:nvPr>
        </p:nvGraphicFramePr>
        <p:xfrm>
          <a:off x="-1128713" y="6086475"/>
          <a:ext cx="914400" cy="771525"/>
        </p:xfrm>
        <a:graphic>
          <a:graphicData uri="http://schemas.openxmlformats.org/presentationml/2006/ole">
            <mc:AlternateContent xmlns:mc="http://schemas.openxmlformats.org/markup-compatibility/2006">
              <mc:Choice xmlns:v="urn:schemas-microsoft-com:vml" Requires="v">
                <p:oleObj spid="_x0000_s1031"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60864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120" descr="Diagonal weit nach oben"/>
          <p:cNvSpPr>
            <a:spLocks/>
          </p:cNvSpPr>
          <p:nvPr/>
        </p:nvSpPr>
        <p:spPr bwMode="gray">
          <a:xfrm>
            <a:off x="2819908" y="4550455"/>
            <a:ext cx="5478271" cy="911368"/>
          </a:xfrm>
          <a:custGeom>
            <a:avLst/>
            <a:gdLst>
              <a:gd name="connsiteX0" fmla="*/ 0 w 10000"/>
              <a:gd name="connsiteY0" fmla="*/ 10427 h 10427"/>
              <a:gd name="connsiteX1" fmla="*/ 0 w 10000"/>
              <a:gd name="connsiteY1" fmla="*/ 586 h 10427"/>
              <a:gd name="connsiteX2" fmla="*/ 1257 w 10000"/>
              <a:gd name="connsiteY2" fmla="*/ 655 h 10427"/>
              <a:gd name="connsiteX3" fmla="*/ 2504 w 10000"/>
              <a:gd name="connsiteY3" fmla="*/ 517 h 10427"/>
              <a:gd name="connsiteX4" fmla="*/ 3748 w 10000"/>
              <a:gd name="connsiteY4" fmla="*/ 0 h 10427"/>
              <a:gd name="connsiteX5" fmla="*/ 5008 w 10000"/>
              <a:gd name="connsiteY5" fmla="*/ 1425 h 10427"/>
              <a:gd name="connsiteX6" fmla="*/ 6252 w 10000"/>
              <a:gd name="connsiteY6" fmla="*/ 1425 h 10427"/>
              <a:gd name="connsiteX7" fmla="*/ 7496 w 10000"/>
              <a:gd name="connsiteY7" fmla="*/ 1172 h 10427"/>
              <a:gd name="connsiteX8" fmla="*/ 8740 w 10000"/>
              <a:gd name="connsiteY8" fmla="*/ 1368 h 10427"/>
              <a:gd name="connsiteX9" fmla="*/ 10000 w 10000"/>
              <a:gd name="connsiteY9" fmla="*/ 655 h 10427"/>
              <a:gd name="connsiteX10" fmla="*/ 10000 w 10000"/>
              <a:gd name="connsiteY10" fmla="*/ 10000 h 10427"/>
              <a:gd name="connsiteX11" fmla="*/ 8740 w 10000"/>
              <a:gd name="connsiteY11" fmla="*/ 10000 h 10427"/>
              <a:gd name="connsiteX12" fmla="*/ 7496 w 10000"/>
              <a:gd name="connsiteY12" fmla="*/ 10000 h 10427"/>
              <a:gd name="connsiteX13" fmla="*/ 6252 w 10000"/>
              <a:gd name="connsiteY13" fmla="*/ 10000 h 10427"/>
              <a:gd name="connsiteX14" fmla="*/ 5008 w 10000"/>
              <a:gd name="connsiteY14" fmla="*/ 10000 h 10427"/>
              <a:gd name="connsiteX15" fmla="*/ 3748 w 10000"/>
              <a:gd name="connsiteY15" fmla="*/ 10000 h 10427"/>
              <a:gd name="connsiteX16" fmla="*/ 2504 w 10000"/>
              <a:gd name="connsiteY16" fmla="*/ 10000 h 10427"/>
              <a:gd name="connsiteX17" fmla="*/ 1257 w 10000"/>
              <a:gd name="connsiteY17" fmla="*/ 10000 h 10427"/>
              <a:gd name="connsiteX18" fmla="*/ 0 w 10000"/>
              <a:gd name="connsiteY18" fmla="*/ 10427 h 10427"/>
              <a:gd name="connsiteX0" fmla="*/ 0 w 10000"/>
              <a:gd name="connsiteY0" fmla="*/ 10427 h 10427"/>
              <a:gd name="connsiteX1" fmla="*/ 0 w 10000"/>
              <a:gd name="connsiteY1" fmla="*/ 586 h 10427"/>
              <a:gd name="connsiteX2" fmla="*/ 1257 w 10000"/>
              <a:gd name="connsiteY2" fmla="*/ 655 h 10427"/>
              <a:gd name="connsiteX3" fmla="*/ 2504 w 10000"/>
              <a:gd name="connsiteY3" fmla="*/ 517 h 10427"/>
              <a:gd name="connsiteX4" fmla="*/ 3748 w 10000"/>
              <a:gd name="connsiteY4" fmla="*/ 0 h 10427"/>
              <a:gd name="connsiteX5" fmla="*/ 5008 w 10000"/>
              <a:gd name="connsiteY5" fmla="*/ 1425 h 10427"/>
              <a:gd name="connsiteX6" fmla="*/ 6252 w 10000"/>
              <a:gd name="connsiteY6" fmla="*/ 1425 h 10427"/>
              <a:gd name="connsiteX7" fmla="*/ 7496 w 10000"/>
              <a:gd name="connsiteY7" fmla="*/ 1172 h 10427"/>
              <a:gd name="connsiteX8" fmla="*/ 8740 w 10000"/>
              <a:gd name="connsiteY8" fmla="*/ 1368 h 10427"/>
              <a:gd name="connsiteX9" fmla="*/ 10000 w 10000"/>
              <a:gd name="connsiteY9" fmla="*/ 655 h 10427"/>
              <a:gd name="connsiteX10" fmla="*/ 10000 w 10000"/>
              <a:gd name="connsiteY10" fmla="*/ 10000 h 10427"/>
              <a:gd name="connsiteX11" fmla="*/ 8740 w 10000"/>
              <a:gd name="connsiteY11" fmla="*/ 10000 h 10427"/>
              <a:gd name="connsiteX12" fmla="*/ 7496 w 10000"/>
              <a:gd name="connsiteY12" fmla="*/ 10000 h 10427"/>
              <a:gd name="connsiteX13" fmla="*/ 6252 w 10000"/>
              <a:gd name="connsiteY13" fmla="*/ 10000 h 10427"/>
              <a:gd name="connsiteX14" fmla="*/ 5008 w 10000"/>
              <a:gd name="connsiteY14" fmla="*/ 10000 h 10427"/>
              <a:gd name="connsiteX15" fmla="*/ 3748 w 10000"/>
              <a:gd name="connsiteY15" fmla="*/ 10000 h 10427"/>
              <a:gd name="connsiteX16" fmla="*/ 2504 w 10000"/>
              <a:gd name="connsiteY16" fmla="*/ 10000 h 10427"/>
              <a:gd name="connsiteX17" fmla="*/ 1266 w 10000"/>
              <a:gd name="connsiteY17" fmla="*/ 9906 h 10427"/>
              <a:gd name="connsiteX18" fmla="*/ 0 w 10000"/>
              <a:gd name="connsiteY18" fmla="*/ 10427 h 10427"/>
              <a:gd name="connsiteX0" fmla="*/ 0 w 10000"/>
              <a:gd name="connsiteY0" fmla="*/ 10427 h 10427"/>
              <a:gd name="connsiteX1" fmla="*/ 0 w 10000"/>
              <a:gd name="connsiteY1" fmla="*/ 586 h 10427"/>
              <a:gd name="connsiteX2" fmla="*/ 1257 w 10000"/>
              <a:gd name="connsiteY2" fmla="*/ 655 h 10427"/>
              <a:gd name="connsiteX3" fmla="*/ 2504 w 10000"/>
              <a:gd name="connsiteY3" fmla="*/ 517 h 10427"/>
              <a:gd name="connsiteX4" fmla="*/ 3748 w 10000"/>
              <a:gd name="connsiteY4" fmla="*/ 0 h 10427"/>
              <a:gd name="connsiteX5" fmla="*/ 5008 w 10000"/>
              <a:gd name="connsiteY5" fmla="*/ 1425 h 10427"/>
              <a:gd name="connsiteX6" fmla="*/ 6252 w 10000"/>
              <a:gd name="connsiteY6" fmla="*/ 1425 h 10427"/>
              <a:gd name="connsiteX7" fmla="*/ 7496 w 10000"/>
              <a:gd name="connsiteY7" fmla="*/ 1172 h 10427"/>
              <a:gd name="connsiteX8" fmla="*/ 8740 w 10000"/>
              <a:gd name="connsiteY8" fmla="*/ 1368 h 10427"/>
              <a:gd name="connsiteX9" fmla="*/ 10000 w 10000"/>
              <a:gd name="connsiteY9" fmla="*/ 655 h 10427"/>
              <a:gd name="connsiteX10" fmla="*/ 10000 w 10000"/>
              <a:gd name="connsiteY10" fmla="*/ 10000 h 10427"/>
              <a:gd name="connsiteX11" fmla="*/ 8740 w 10000"/>
              <a:gd name="connsiteY11" fmla="*/ 10000 h 10427"/>
              <a:gd name="connsiteX12" fmla="*/ 7496 w 10000"/>
              <a:gd name="connsiteY12" fmla="*/ 10000 h 10427"/>
              <a:gd name="connsiteX13" fmla="*/ 6252 w 10000"/>
              <a:gd name="connsiteY13" fmla="*/ 10000 h 10427"/>
              <a:gd name="connsiteX14" fmla="*/ 5008 w 10000"/>
              <a:gd name="connsiteY14" fmla="*/ 10000 h 10427"/>
              <a:gd name="connsiteX15" fmla="*/ 3748 w 10000"/>
              <a:gd name="connsiteY15" fmla="*/ 10000 h 10427"/>
              <a:gd name="connsiteX16" fmla="*/ 2532 w 10000"/>
              <a:gd name="connsiteY16" fmla="*/ 9906 h 10427"/>
              <a:gd name="connsiteX17" fmla="*/ 1266 w 10000"/>
              <a:gd name="connsiteY17" fmla="*/ 9906 h 10427"/>
              <a:gd name="connsiteX18" fmla="*/ 0 w 10000"/>
              <a:gd name="connsiteY18" fmla="*/ 10427 h 10427"/>
              <a:gd name="connsiteX0" fmla="*/ 0 w 10000"/>
              <a:gd name="connsiteY0" fmla="*/ 10427 h 10427"/>
              <a:gd name="connsiteX1" fmla="*/ 0 w 10000"/>
              <a:gd name="connsiteY1" fmla="*/ 4171 h 10427"/>
              <a:gd name="connsiteX2" fmla="*/ 1257 w 10000"/>
              <a:gd name="connsiteY2" fmla="*/ 655 h 10427"/>
              <a:gd name="connsiteX3" fmla="*/ 2504 w 10000"/>
              <a:gd name="connsiteY3" fmla="*/ 517 h 10427"/>
              <a:gd name="connsiteX4" fmla="*/ 3748 w 10000"/>
              <a:gd name="connsiteY4" fmla="*/ 0 h 10427"/>
              <a:gd name="connsiteX5" fmla="*/ 5008 w 10000"/>
              <a:gd name="connsiteY5" fmla="*/ 1425 h 10427"/>
              <a:gd name="connsiteX6" fmla="*/ 6252 w 10000"/>
              <a:gd name="connsiteY6" fmla="*/ 1425 h 10427"/>
              <a:gd name="connsiteX7" fmla="*/ 7496 w 10000"/>
              <a:gd name="connsiteY7" fmla="*/ 1172 h 10427"/>
              <a:gd name="connsiteX8" fmla="*/ 8740 w 10000"/>
              <a:gd name="connsiteY8" fmla="*/ 1368 h 10427"/>
              <a:gd name="connsiteX9" fmla="*/ 10000 w 10000"/>
              <a:gd name="connsiteY9" fmla="*/ 655 h 10427"/>
              <a:gd name="connsiteX10" fmla="*/ 10000 w 10000"/>
              <a:gd name="connsiteY10" fmla="*/ 10000 h 10427"/>
              <a:gd name="connsiteX11" fmla="*/ 8740 w 10000"/>
              <a:gd name="connsiteY11" fmla="*/ 10000 h 10427"/>
              <a:gd name="connsiteX12" fmla="*/ 7496 w 10000"/>
              <a:gd name="connsiteY12" fmla="*/ 10000 h 10427"/>
              <a:gd name="connsiteX13" fmla="*/ 6252 w 10000"/>
              <a:gd name="connsiteY13" fmla="*/ 10000 h 10427"/>
              <a:gd name="connsiteX14" fmla="*/ 5008 w 10000"/>
              <a:gd name="connsiteY14" fmla="*/ 10000 h 10427"/>
              <a:gd name="connsiteX15" fmla="*/ 3748 w 10000"/>
              <a:gd name="connsiteY15" fmla="*/ 10000 h 10427"/>
              <a:gd name="connsiteX16" fmla="*/ 2532 w 10000"/>
              <a:gd name="connsiteY16" fmla="*/ 9906 h 10427"/>
              <a:gd name="connsiteX17" fmla="*/ 1266 w 10000"/>
              <a:gd name="connsiteY17" fmla="*/ 9906 h 10427"/>
              <a:gd name="connsiteX18" fmla="*/ 0 w 10000"/>
              <a:gd name="connsiteY18" fmla="*/ 10427 h 10427"/>
              <a:gd name="connsiteX0" fmla="*/ 0 w 10000"/>
              <a:gd name="connsiteY0" fmla="*/ 10427 h 10427"/>
              <a:gd name="connsiteX1" fmla="*/ 0 w 10000"/>
              <a:gd name="connsiteY1" fmla="*/ 4171 h 10427"/>
              <a:gd name="connsiteX2" fmla="*/ 1519 w 10000"/>
              <a:gd name="connsiteY2" fmla="*/ 5735 h 10427"/>
              <a:gd name="connsiteX3" fmla="*/ 2504 w 10000"/>
              <a:gd name="connsiteY3" fmla="*/ 517 h 10427"/>
              <a:gd name="connsiteX4" fmla="*/ 3748 w 10000"/>
              <a:gd name="connsiteY4" fmla="*/ 0 h 10427"/>
              <a:gd name="connsiteX5" fmla="*/ 5008 w 10000"/>
              <a:gd name="connsiteY5" fmla="*/ 1425 h 10427"/>
              <a:gd name="connsiteX6" fmla="*/ 6252 w 10000"/>
              <a:gd name="connsiteY6" fmla="*/ 1425 h 10427"/>
              <a:gd name="connsiteX7" fmla="*/ 7496 w 10000"/>
              <a:gd name="connsiteY7" fmla="*/ 1172 h 10427"/>
              <a:gd name="connsiteX8" fmla="*/ 8740 w 10000"/>
              <a:gd name="connsiteY8" fmla="*/ 1368 h 10427"/>
              <a:gd name="connsiteX9" fmla="*/ 10000 w 10000"/>
              <a:gd name="connsiteY9" fmla="*/ 655 h 10427"/>
              <a:gd name="connsiteX10" fmla="*/ 10000 w 10000"/>
              <a:gd name="connsiteY10" fmla="*/ 10000 h 10427"/>
              <a:gd name="connsiteX11" fmla="*/ 8740 w 10000"/>
              <a:gd name="connsiteY11" fmla="*/ 10000 h 10427"/>
              <a:gd name="connsiteX12" fmla="*/ 7496 w 10000"/>
              <a:gd name="connsiteY12" fmla="*/ 10000 h 10427"/>
              <a:gd name="connsiteX13" fmla="*/ 6252 w 10000"/>
              <a:gd name="connsiteY13" fmla="*/ 10000 h 10427"/>
              <a:gd name="connsiteX14" fmla="*/ 5008 w 10000"/>
              <a:gd name="connsiteY14" fmla="*/ 10000 h 10427"/>
              <a:gd name="connsiteX15" fmla="*/ 3748 w 10000"/>
              <a:gd name="connsiteY15" fmla="*/ 10000 h 10427"/>
              <a:gd name="connsiteX16" fmla="*/ 2532 w 10000"/>
              <a:gd name="connsiteY16" fmla="*/ 9906 h 10427"/>
              <a:gd name="connsiteX17" fmla="*/ 1266 w 10000"/>
              <a:gd name="connsiteY17" fmla="*/ 9906 h 10427"/>
              <a:gd name="connsiteX18" fmla="*/ 0 w 10000"/>
              <a:gd name="connsiteY18" fmla="*/ 10427 h 10427"/>
              <a:gd name="connsiteX0" fmla="*/ 0 w 10000"/>
              <a:gd name="connsiteY0" fmla="*/ 10427 h 10427"/>
              <a:gd name="connsiteX1" fmla="*/ 0 w 10000"/>
              <a:gd name="connsiteY1" fmla="*/ 4171 h 10427"/>
              <a:gd name="connsiteX2" fmla="*/ 1249 w 10000"/>
              <a:gd name="connsiteY2" fmla="*/ 3932 h 10427"/>
              <a:gd name="connsiteX3" fmla="*/ 2504 w 10000"/>
              <a:gd name="connsiteY3" fmla="*/ 517 h 10427"/>
              <a:gd name="connsiteX4" fmla="*/ 3748 w 10000"/>
              <a:gd name="connsiteY4" fmla="*/ 0 h 10427"/>
              <a:gd name="connsiteX5" fmla="*/ 5008 w 10000"/>
              <a:gd name="connsiteY5" fmla="*/ 1425 h 10427"/>
              <a:gd name="connsiteX6" fmla="*/ 6252 w 10000"/>
              <a:gd name="connsiteY6" fmla="*/ 1425 h 10427"/>
              <a:gd name="connsiteX7" fmla="*/ 7496 w 10000"/>
              <a:gd name="connsiteY7" fmla="*/ 1172 h 10427"/>
              <a:gd name="connsiteX8" fmla="*/ 8740 w 10000"/>
              <a:gd name="connsiteY8" fmla="*/ 1368 h 10427"/>
              <a:gd name="connsiteX9" fmla="*/ 10000 w 10000"/>
              <a:gd name="connsiteY9" fmla="*/ 655 h 10427"/>
              <a:gd name="connsiteX10" fmla="*/ 10000 w 10000"/>
              <a:gd name="connsiteY10" fmla="*/ 10000 h 10427"/>
              <a:gd name="connsiteX11" fmla="*/ 8740 w 10000"/>
              <a:gd name="connsiteY11" fmla="*/ 10000 h 10427"/>
              <a:gd name="connsiteX12" fmla="*/ 7496 w 10000"/>
              <a:gd name="connsiteY12" fmla="*/ 10000 h 10427"/>
              <a:gd name="connsiteX13" fmla="*/ 6252 w 10000"/>
              <a:gd name="connsiteY13" fmla="*/ 10000 h 10427"/>
              <a:gd name="connsiteX14" fmla="*/ 5008 w 10000"/>
              <a:gd name="connsiteY14" fmla="*/ 10000 h 10427"/>
              <a:gd name="connsiteX15" fmla="*/ 3748 w 10000"/>
              <a:gd name="connsiteY15" fmla="*/ 10000 h 10427"/>
              <a:gd name="connsiteX16" fmla="*/ 2532 w 10000"/>
              <a:gd name="connsiteY16" fmla="*/ 9906 h 10427"/>
              <a:gd name="connsiteX17" fmla="*/ 1266 w 10000"/>
              <a:gd name="connsiteY17" fmla="*/ 9906 h 10427"/>
              <a:gd name="connsiteX18" fmla="*/ 0 w 10000"/>
              <a:gd name="connsiteY18" fmla="*/ 10427 h 10427"/>
              <a:gd name="connsiteX0" fmla="*/ 0 w 10000"/>
              <a:gd name="connsiteY0" fmla="*/ 10427 h 10427"/>
              <a:gd name="connsiteX1" fmla="*/ 2 w 10000"/>
              <a:gd name="connsiteY1" fmla="*/ 3864 h 10427"/>
              <a:gd name="connsiteX2" fmla="*/ 1249 w 10000"/>
              <a:gd name="connsiteY2" fmla="*/ 3932 h 10427"/>
              <a:gd name="connsiteX3" fmla="*/ 2504 w 10000"/>
              <a:gd name="connsiteY3" fmla="*/ 517 h 10427"/>
              <a:gd name="connsiteX4" fmla="*/ 3748 w 10000"/>
              <a:gd name="connsiteY4" fmla="*/ 0 h 10427"/>
              <a:gd name="connsiteX5" fmla="*/ 5008 w 10000"/>
              <a:gd name="connsiteY5" fmla="*/ 1425 h 10427"/>
              <a:gd name="connsiteX6" fmla="*/ 6252 w 10000"/>
              <a:gd name="connsiteY6" fmla="*/ 1425 h 10427"/>
              <a:gd name="connsiteX7" fmla="*/ 7496 w 10000"/>
              <a:gd name="connsiteY7" fmla="*/ 1172 h 10427"/>
              <a:gd name="connsiteX8" fmla="*/ 8740 w 10000"/>
              <a:gd name="connsiteY8" fmla="*/ 1368 h 10427"/>
              <a:gd name="connsiteX9" fmla="*/ 10000 w 10000"/>
              <a:gd name="connsiteY9" fmla="*/ 655 h 10427"/>
              <a:gd name="connsiteX10" fmla="*/ 10000 w 10000"/>
              <a:gd name="connsiteY10" fmla="*/ 10000 h 10427"/>
              <a:gd name="connsiteX11" fmla="*/ 8740 w 10000"/>
              <a:gd name="connsiteY11" fmla="*/ 10000 h 10427"/>
              <a:gd name="connsiteX12" fmla="*/ 7496 w 10000"/>
              <a:gd name="connsiteY12" fmla="*/ 10000 h 10427"/>
              <a:gd name="connsiteX13" fmla="*/ 6252 w 10000"/>
              <a:gd name="connsiteY13" fmla="*/ 10000 h 10427"/>
              <a:gd name="connsiteX14" fmla="*/ 5008 w 10000"/>
              <a:gd name="connsiteY14" fmla="*/ 10000 h 10427"/>
              <a:gd name="connsiteX15" fmla="*/ 3748 w 10000"/>
              <a:gd name="connsiteY15" fmla="*/ 10000 h 10427"/>
              <a:gd name="connsiteX16" fmla="*/ 2532 w 10000"/>
              <a:gd name="connsiteY16" fmla="*/ 9906 h 10427"/>
              <a:gd name="connsiteX17" fmla="*/ 1266 w 10000"/>
              <a:gd name="connsiteY17" fmla="*/ 9906 h 10427"/>
              <a:gd name="connsiteX18" fmla="*/ 0 w 10000"/>
              <a:gd name="connsiteY18" fmla="*/ 10427 h 10427"/>
              <a:gd name="connsiteX0" fmla="*/ 0 w 10000"/>
              <a:gd name="connsiteY0" fmla="*/ 10427 h 10427"/>
              <a:gd name="connsiteX1" fmla="*/ 2 w 10000"/>
              <a:gd name="connsiteY1" fmla="*/ 3864 h 10427"/>
              <a:gd name="connsiteX2" fmla="*/ 1249 w 10000"/>
              <a:gd name="connsiteY2" fmla="*/ 3932 h 10427"/>
              <a:gd name="connsiteX3" fmla="*/ 2532 w 10000"/>
              <a:gd name="connsiteY3" fmla="*/ 4171 h 10427"/>
              <a:gd name="connsiteX4" fmla="*/ 3748 w 10000"/>
              <a:gd name="connsiteY4" fmla="*/ 0 h 10427"/>
              <a:gd name="connsiteX5" fmla="*/ 5008 w 10000"/>
              <a:gd name="connsiteY5" fmla="*/ 1425 h 10427"/>
              <a:gd name="connsiteX6" fmla="*/ 6252 w 10000"/>
              <a:gd name="connsiteY6" fmla="*/ 1425 h 10427"/>
              <a:gd name="connsiteX7" fmla="*/ 7496 w 10000"/>
              <a:gd name="connsiteY7" fmla="*/ 1172 h 10427"/>
              <a:gd name="connsiteX8" fmla="*/ 8740 w 10000"/>
              <a:gd name="connsiteY8" fmla="*/ 1368 h 10427"/>
              <a:gd name="connsiteX9" fmla="*/ 10000 w 10000"/>
              <a:gd name="connsiteY9" fmla="*/ 655 h 10427"/>
              <a:gd name="connsiteX10" fmla="*/ 10000 w 10000"/>
              <a:gd name="connsiteY10" fmla="*/ 10000 h 10427"/>
              <a:gd name="connsiteX11" fmla="*/ 8740 w 10000"/>
              <a:gd name="connsiteY11" fmla="*/ 10000 h 10427"/>
              <a:gd name="connsiteX12" fmla="*/ 7496 w 10000"/>
              <a:gd name="connsiteY12" fmla="*/ 10000 h 10427"/>
              <a:gd name="connsiteX13" fmla="*/ 6252 w 10000"/>
              <a:gd name="connsiteY13" fmla="*/ 10000 h 10427"/>
              <a:gd name="connsiteX14" fmla="*/ 5008 w 10000"/>
              <a:gd name="connsiteY14" fmla="*/ 10000 h 10427"/>
              <a:gd name="connsiteX15" fmla="*/ 3748 w 10000"/>
              <a:gd name="connsiteY15" fmla="*/ 10000 h 10427"/>
              <a:gd name="connsiteX16" fmla="*/ 2532 w 10000"/>
              <a:gd name="connsiteY16" fmla="*/ 9906 h 10427"/>
              <a:gd name="connsiteX17" fmla="*/ 1266 w 10000"/>
              <a:gd name="connsiteY17" fmla="*/ 9906 h 10427"/>
              <a:gd name="connsiteX18" fmla="*/ 0 w 10000"/>
              <a:gd name="connsiteY18" fmla="*/ 10427 h 10427"/>
              <a:gd name="connsiteX0" fmla="*/ 0 w 10000"/>
              <a:gd name="connsiteY0" fmla="*/ 10427 h 10427"/>
              <a:gd name="connsiteX1" fmla="*/ 2 w 10000"/>
              <a:gd name="connsiteY1" fmla="*/ 3864 h 10427"/>
              <a:gd name="connsiteX2" fmla="*/ 1249 w 10000"/>
              <a:gd name="connsiteY2" fmla="*/ 3932 h 10427"/>
              <a:gd name="connsiteX3" fmla="*/ 2514 w 10000"/>
              <a:gd name="connsiteY3" fmla="*/ 3795 h 10427"/>
              <a:gd name="connsiteX4" fmla="*/ 3748 w 10000"/>
              <a:gd name="connsiteY4" fmla="*/ 0 h 10427"/>
              <a:gd name="connsiteX5" fmla="*/ 5008 w 10000"/>
              <a:gd name="connsiteY5" fmla="*/ 1425 h 10427"/>
              <a:gd name="connsiteX6" fmla="*/ 6252 w 10000"/>
              <a:gd name="connsiteY6" fmla="*/ 1425 h 10427"/>
              <a:gd name="connsiteX7" fmla="*/ 7496 w 10000"/>
              <a:gd name="connsiteY7" fmla="*/ 1172 h 10427"/>
              <a:gd name="connsiteX8" fmla="*/ 8740 w 10000"/>
              <a:gd name="connsiteY8" fmla="*/ 1368 h 10427"/>
              <a:gd name="connsiteX9" fmla="*/ 10000 w 10000"/>
              <a:gd name="connsiteY9" fmla="*/ 655 h 10427"/>
              <a:gd name="connsiteX10" fmla="*/ 10000 w 10000"/>
              <a:gd name="connsiteY10" fmla="*/ 10000 h 10427"/>
              <a:gd name="connsiteX11" fmla="*/ 8740 w 10000"/>
              <a:gd name="connsiteY11" fmla="*/ 10000 h 10427"/>
              <a:gd name="connsiteX12" fmla="*/ 7496 w 10000"/>
              <a:gd name="connsiteY12" fmla="*/ 10000 h 10427"/>
              <a:gd name="connsiteX13" fmla="*/ 6252 w 10000"/>
              <a:gd name="connsiteY13" fmla="*/ 10000 h 10427"/>
              <a:gd name="connsiteX14" fmla="*/ 5008 w 10000"/>
              <a:gd name="connsiteY14" fmla="*/ 10000 h 10427"/>
              <a:gd name="connsiteX15" fmla="*/ 3748 w 10000"/>
              <a:gd name="connsiteY15" fmla="*/ 10000 h 10427"/>
              <a:gd name="connsiteX16" fmla="*/ 2532 w 10000"/>
              <a:gd name="connsiteY16" fmla="*/ 9906 h 10427"/>
              <a:gd name="connsiteX17" fmla="*/ 1266 w 10000"/>
              <a:gd name="connsiteY17" fmla="*/ 9906 h 10427"/>
              <a:gd name="connsiteX18" fmla="*/ 0 w 10000"/>
              <a:gd name="connsiteY18" fmla="*/ 10427 h 10427"/>
              <a:gd name="connsiteX0" fmla="*/ 0 w 10000"/>
              <a:gd name="connsiteY0" fmla="*/ 9772 h 9772"/>
              <a:gd name="connsiteX1" fmla="*/ 2 w 10000"/>
              <a:gd name="connsiteY1" fmla="*/ 3209 h 9772"/>
              <a:gd name="connsiteX2" fmla="*/ 1249 w 10000"/>
              <a:gd name="connsiteY2" fmla="*/ 3277 h 9772"/>
              <a:gd name="connsiteX3" fmla="*/ 2514 w 10000"/>
              <a:gd name="connsiteY3" fmla="*/ 3140 h 9772"/>
              <a:gd name="connsiteX4" fmla="*/ 3545 w 10000"/>
              <a:gd name="connsiteY4" fmla="*/ 2995 h 9772"/>
              <a:gd name="connsiteX5" fmla="*/ 5008 w 10000"/>
              <a:gd name="connsiteY5" fmla="*/ 770 h 9772"/>
              <a:gd name="connsiteX6" fmla="*/ 6252 w 10000"/>
              <a:gd name="connsiteY6" fmla="*/ 770 h 9772"/>
              <a:gd name="connsiteX7" fmla="*/ 7496 w 10000"/>
              <a:gd name="connsiteY7" fmla="*/ 517 h 9772"/>
              <a:gd name="connsiteX8" fmla="*/ 8740 w 10000"/>
              <a:gd name="connsiteY8" fmla="*/ 713 h 9772"/>
              <a:gd name="connsiteX9" fmla="*/ 10000 w 10000"/>
              <a:gd name="connsiteY9" fmla="*/ 0 h 9772"/>
              <a:gd name="connsiteX10" fmla="*/ 10000 w 10000"/>
              <a:gd name="connsiteY10" fmla="*/ 9345 h 9772"/>
              <a:gd name="connsiteX11" fmla="*/ 8740 w 10000"/>
              <a:gd name="connsiteY11" fmla="*/ 9345 h 9772"/>
              <a:gd name="connsiteX12" fmla="*/ 7496 w 10000"/>
              <a:gd name="connsiteY12" fmla="*/ 9345 h 9772"/>
              <a:gd name="connsiteX13" fmla="*/ 6252 w 10000"/>
              <a:gd name="connsiteY13" fmla="*/ 9345 h 9772"/>
              <a:gd name="connsiteX14" fmla="*/ 5008 w 10000"/>
              <a:gd name="connsiteY14" fmla="*/ 9345 h 9772"/>
              <a:gd name="connsiteX15" fmla="*/ 3748 w 10000"/>
              <a:gd name="connsiteY15" fmla="*/ 9345 h 9772"/>
              <a:gd name="connsiteX16" fmla="*/ 2532 w 10000"/>
              <a:gd name="connsiteY16" fmla="*/ 9251 h 9772"/>
              <a:gd name="connsiteX17" fmla="*/ 1266 w 10000"/>
              <a:gd name="connsiteY17" fmla="*/ 9251 h 9772"/>
              <a:gd name="connsiteX18" fmla="*/ 0 w 10000"/>
              <a:gd name="connsiteY18" fmla="*/ 9772 h 9772"/>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008 w 10000"/>
              <a:gd name="connsiteY5" fmla="*/ 788 h 10000"/>
              <a:gd name="connsiteX6" fmla="*/ 6252 w 10000"/>
              <a:gd name="connsiteY6" fmla="*/ 788 h 10000"/>
              <a:gd name="connsiteX7" fmla="*/ 7496 w 10000"/>
              <a:gd name="connsiteY7" fmla="*/ 529 h 10000"/>
              <a:gd name="connsiteX8" fmla="*/ 8740 w 10000"/>
              <a:gd name="connsiteY8" fmla="*/ 730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191 w 10000"/>
              <a:gd name="connsiteY5" fmla="*/ 3598 h 10000"/>
              <a:gd name="connsiteX6" fmla="*/ 6252 w 10000"/>
              <a:gd name="connsiteY6" fmla="*/ 788 h 10000"/>
              <a:gd name="connsiteX7" fmla="*/ 7496 w 10000"/>
              <a:gd name="connsiteY7" fmla="*/ 529 h 10000"/>
              <a:gd name="connsiteX8" fmla="*/ 8740 w 10000"/>
              <a:gd name="connsiteY8" fmla="*/ 730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191 w 10000"/>
              <a:gd name="connsiteY5" fmla="*/ 5199 h 10000"/>
              <a:gd name="connsiteX6" fmla="*/ 6252 w 10000"/>
              <a:gd name="connsiteY6" fmla="*/ 788 h 10000"/>
              <a:gd name="connsiteX7" fmla="*/ 7496 w 10000"/>
              <a:gd name="connsiteY7" fmla="*/ 529 h 10000"/>
              <a:gd name="connsiteX8" fmla="*/ 8740 w 10000"/>
              <a:gd name="connsiteY8" fmla="*/ 730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051 w 10000"/>
              <a:gd name="connsiteY5" fmla="*/ 4201 h 10000"/>
              <a:gd name="connsiteX6" fmla="*/ 6252 w 10000"/>
              <a:gd name="connsiteY6" fmla="*/ 788 h 10000"/>
              <a:gd name="connsiteX7" fmla="*/ 7496 w 10000"/>
              <a:gd name="connsiteY7" fmla="*/ 529 h 10000"/>
              <a:gd name="connsiteX8" fmla="*/ 8740 w 10000"/>
              <a:gd name="connsiteY8" fmla="*/ 730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051 w 10000"/>
              <a:gd name="connsiteY5" fmla="*/ 4201 h 10000"/>
              <a:gd name="connsiteX6" fmla="*/ 6204 w 10000"/>
              <a:gd name="connsiteY6" fmla="*/ 4132 h 10000"/>
              <a:gd name="connsiteX7" fmla="*/ 7496 w 10000"/>
              <a:gd name="connsiteY7" fmla="*/ 529 h 10000"/>
              <a:gd name="connsiteX8" fmla="*/ 8740 w 10000"/>
              <a:gd name="connsiteY8" fmla="*/ 730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051 w 10000"/>
              <a:gd name="connsiteY5" fmla="*/ 4201 h 10000"/>
              <a:gd name="connsiteX6" fmla="*/ 6316 w 10000"/>
              <a:gd name="connsiteY6" fmla="*/ 3848 h 10000"/>
              <a:gd name="connsiteX7" fmla="*/ 7496 w 10000"/>
              <a:gd name="connsiteY7" fmla="*/ 529 h 10000"/>
              <a:gd name="connsiteX8" fmla="*/ 8740 w 10000"/>
              <a:gd name="connsiteY8" fmla="*/ 730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051 w 10000"/>
              <a:gd name="connsiteY5" fmla="*/ 4201 h 10000"/>
              <a:gd name="connsiteX6" fmla="*/ 6316 w 10000"/>
              <a:gd name="connsiteY6" fmla="*/ 3848 h 10000"/>
              <a:gd name="connsiteX7" fmla="*/ 7597 w 10000"/>
              <a:gd name="connsiteY7" fmla="*/ 3598 h 10000"/>
              <a:gd name="connsiteX8" fmla="*/ 8740 w 10000"/>
              <a:gd name="connsiteY8" fmla="*/ 730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051 w 10000"/>
              <a:gd name="connsiteY5" fmla="*/ 4201 h 10000"/>
              <a:gd name="connsiteX6" fmla="*/ 6316 w 10000"/>
              <a:gd name="connsiteY6" fmla="*/ 3848 h 10000"/>
              <a:gd name="connsiteX7" fmla="*/ 7597 w 10000"/>
              <a:gd name="connsiteY7" fmla="*/ 4665 h 10000"/>
              <a:gd name="connsiteX8" fmla="*/ 8740 w 10000"/>
              <a:gd name="connsiteY8" fmla="*/ 730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051 w 10000"/>
              <a:gd name="connsiteY5" fmla="*/ 4201 h 10000"/>
              <a:gd name="connsiteX6" fmla="*/ 6316 w 10000"/>
              <a:gd name="connsiteY6" fmla="*/ 3848 h 10000"/>
              <a:gd name="connsiteX7" fmla="*/ 7606 w 10000"/>
              <a:gd name="connsiteY7" fmla="*/ 4095 h 10000"/>
              <a:gd name="connsiteX8" fmla="*/ 8740 w 10000"/>
              <a:gd name="connsiteY8" fmla="*/ 730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051 w 10000"/>
              <a:gd name="connsiteY5" fmla="*/ 4201 h 10000"/>
              <a:gd name="connsiteX6" fmla="*/ 6316 w 10000"/>
              <a:gd name="connsiteY6" fmla="*/ 3848 h 10000"/>
              <a:gd name="connsiteX7" fmla="*/ 7606 w 10000"/>
              <a:gd name="connsiteY7" fmla="*/ 4095 h 10000"/>
              <a:gd name="connsiteX8" fmla="*/ 8737 w 10000"/>
              <a:gd name="connsiteY8" fmla="*/ 5732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000"/>
              <a:gd name="connsiteY0" fmla="*/ 10000 h 10000"/>
              <a:gd name="connsiteX1" fmla="*/ 2 w 10000"/>
              <a:gd name="connsiteY1" fmla="*/ 3284 h 10000"/>
              <a:gd name="connsiteX2" fmla="*/ 1249 w 10000"/>
              <a:gd name="connsiteY2" fmla="*/ 3353 h 10000"/>
              <a:gd name="connsiteX3" fmla="*/ 2514 w 10000"/>
              <a:gd name="connsiteY3" fmla="*/ 3213 h 10000"/>
              <a:gd name="connsiteX4" fmla="*/ 3787 w 10000"/>
              <a:gd name="connsiteY4" fmla="*/ 2649 h 10000"/>
              <a:gd name="connsiteX5" fmla="*/ 5051 w 10000"/>
              <a:gd name="connsiteY5" fmla="*/ 4201 h 10000"/>
              <a:gd name="connsiteX6" fmla="*/ 6316 w 10000"/>
              <a:gd name="connsiteY6" fmla="*/ 3848 h 10000"/>
              <a:gd name="connsiteX7" fmla="*/ 7606 w 10000"/>
              <a:gd name="connsiteY7" fmla="*/ 4095 h 10000"/>
              <a:gd name="connsiteX8" fmla="*/ 8846 w 10000"/>
              <a:gd name="connsiteY8" fmla="*/ 3318 h 10000"/>
              <a:gd name="connsiteX9" fmla="*/ 10000 w 10000"/>
              <a:gd name="connsiteY9" fmla="*/ 0 h 10000"/>
              <a:gd name="connsiteX10" fmla="*/ 10000 w 10000"/>
              <a:gd name="connsiteY10" fmla="*/ 9563 h 10000"/>
              <a:gd name="connsiteX11" fmla="*/ 8740 w 10000"/>
              <a:gd name="connsiteY11" fmla="*/ 9563 h 10000"/>
              <a:gd name="connsiteX12" fmla="*/ 7496 w 10000"/>
              <a:gd name="connsiteY12" fmla="*/ 9563 h 10000"/>
              <a:gd name="connsiteX13" fmla="*/ 6252 w 10000"/>
              <a:gd name="connsiteY13" fmla="*/ 9563 h 10000"/>
              <a:gd name="connsiteX14" fmla="*/ 5008 w 10000"/>
              <a:gd name="connsiteY14" fmla="*/ 9563 h 10000"/>
              <a:gd name="connsiteX15" fmla="*/ 3748 w 10000"/>
              <a:gd name="connsiteY15" fmla="*/ 9563 h 10000"/>
              <a:gd name="connsiteX16" fmla="*/ 2532 w 10000"/>
              <a:gd name="connsiteY16" fmla="*/ 9467 h 10000"/>
              <a:gd name="connsiteX17" fmla="*/ 1266 w 10000"/>
              <a:gd name="connsiteY17" fmla="*/ 9467 h 10000"/>
              <a:gd name="connsiteX18" fmla="*/ 0 w 10000"/>
              <a:gd name="connsiteY18" fmla="*/ 10000 h 10000"/>
              <a:gd name="connsiteX0" fmla="*/ 0 w 10107"/>
              <a:gd name="connsiteY0" fmla="*/ 7351 h 7351"/>
              <a:gd name="connsiteX1" fmla="*/ 2 w 10107"/>
              <a:gd name="connsiteY1" fmla="*/ 635 h 7351"/>
              <a:gd name="connsiteX2" fmla="*/ 1249 w 10107"/>
              <a:gd name="connsiteY2" fmla="*/ 704 h 7351"/>
              <a:gd name="connsiteX3" fmla="*/ 2514 w 10107"/>
              <a:gd name="connsiteY3" fmla="*/ 564 h 7351"/>
              <a:gd name="connsiteX4" fmla="*/ 3787 w 10107"/>
              <a:gd name="connsiteY4" fmla="*/ 0 h 7351"/>
              <a:gd name="connsiteX5" fmla="*/ 5051 w 10107"/>
              <a:gd name="connsiteY5" fmla="*/ 1552 h 7351"/>
              <a:gd name="connsiteX6" fmla="*/ 6316 w 10107"/>
              <a:gd name="connsiteY6" fmla="*/ 1199 h 7351"/>
              <a:gd name="connsiteX7" fmla="*/ 7606 w 10107"/>
              <a:gd name="connsiteY7" fmla="*/ 1446 h 7351"/>
              <a:gd name="connsiteX8" fmla="*/ 8846 w 10107"/>
              <a:gd name="connsiteY8" fmla="*/ 669 h 7351"/>
              <a:gd name="connsiteX9" fmla="*/ 10107 w 10107"/>
              <a:gd name="connsiteY9" fmla="*/ 983 h 7351"/>
              <a:gd name="connsiteX10" fmla="*/ 10000 w 10107"/>
              <a:gd name="connsiteY10" fmla="*/ 6914 h 7351"/>
              <a:gd name="connsiteX11" fmla="*/ 8740 w 10107"/>
              <a:gd name="connsiteY11" fmla="*/ 6914 h 7351"/>
              <a:gd name="connsiteX12" fmla="*/ 7496 w 10107"/>
              <a:gd name="connsiteY12" fmla="*/ 6914 h 7351"/>
              <a:gd name="connsiteX13" fmla="*/ 6252 w 10107"/>
              <a:gd name="connsiteY13" fmla="*/ 6914 h 7351"/>
              <a:gd name="connsiteX14" fmla="*/ 5008 w 10107"/>
              <a:gd name="connsiteY14" fmla="*/ 6914 h 7351"/>
              <a:gd name="connsiteX15" fmla="*/ 3748 w 10107"/>
              <a:gd name="connsiteY15" fmla="*/ 6914 h 7351"/>
              <a:gd name="connsiteX16" fmla="*/ 2532 w 10107"/>
              <a:gd name="connsiteY16" fmla="*/ 6818 h 7351"/>
              <a:gd name="connsiteX17" fmla="*/ 1266 w 10107"/>
              <a:gd name="connsiteY17" fmla="*/ 6818 h 7351"/>
              <a:gd name="connsiteX18" fmla="*/ 0 w 10107"/>
              <a:gd name="connsiteY18" fmla="*/ 7351 h 7351"/>
              <a:gd name="connsiteX0" fmla="*/ 0 w 10017"/>
              <a:gd name="connsiteY0" fmla="*/ 10000 h 10000"/>
              <a:gd name="connsiteX1" fmla="*/ 2 w 10017"/>
              <a:gd name="connsiteY1" fmla="*/ 864 h 10000"/>
              <a:gd name="connsiteX2" fmla="*/ 1236 w 10017"/>
              <a:gd name="connsiteY2" fmla="*/ 958 h 10000"/>
              <a:gd name="connsiteX3" fmla="*/ 2487 w 10017"/>
              <a:gd name="connsiteY3" fmla="*/ 767 h 10000"/>
              <a:gd name="connsiteX4" fmla="*/ 3747 w 10017"/>
              <a:gd name="connsiteY4" fmla="*/ 0 h 10000"/>
              <a:gd name="connsiteX5" fmla="*/ 4998 w 10017"/>
              <a:gd name="connsiteY5" fmla="*/ 2111 h 10000"/>
              <a:gd name="connsiteX6" fmla="*/ 6249 w 10017"/>
              <a:gd name="connsiteY6" fmla="*/ 1631 h 10000"/>
              <a:gd name="connsiteX7" fmla="*/ 7525 w 10017"/>
              <a:gd name="connsiteY7" fmla="*/ 1967 h 10000"/>
              <a:gd name="connsiteX8" fmla="*/ 8752 w 10017"/>
              <a:gd name="connsiteY8" fmla="*/ 910 h 10000"/>
              <a:gd name="connsiteX9" fmla="*/ 10017 w 10017"/>
              <a:gd name="connsiteY9" fmla="*/ 1241 h 10000"/>
              <a:gd name="connsiteX10" fmla="*/ 9894 w 10017"/>
              <a:gd name="connsiteY10" fmla="*/ 9406 h 10000"/>
              <a:gd name="connsiteX11" fmla="*/ 8647 w 10017"/>
              <a:gd name="connsiteY11" fmla="*/ 9406 h 10000"/>
              <a:gd name="connsiteX12" fmla="*/ 7417 w 10017"/>
              <a:gd name="connsiteY12" fmla="*/ 9406 h 10000"/>
              <a:gd name="connsiteX13" fmla="*/ 6186 w 10017"/>
              <a:gd name="connsiteY13" fmla="*/ 9406 h 10000"/>
              <a:gd name="connsiteX14" fmla="*/ 4955 w 10017"/>
              <a:gd name="connsiteY14" fmla="*/ 9406 h 10000"/>
              <a:gd name="connsiteX15" fmla="*/ 3708 w 10017"/>
              <a:gd name="connsiteY15" fmla="*/ 9406 h 10000"/>
              <a:gd name="connsiteX16" fmla="*/ 2505 w 10017"/>
              <a:gd name="connsiteY16" fmla="*/ 9275 h 10000"/>
              <a:gd name="connsiteX17" fmla="*/ 1253 w 10017"/>
              <a:gd name="connsiteY17" fmla="*/ 9275 h 10000"/>
              <a:gd name="connsiteX18" fmla="*/ 0 w 10017"/>
              <a:gd name="connsiteY18" fmla="*/ 10000 h 10000"/>
              <a:gd name="connsiteX0" fmla="*/ 0 w 10017"/>
              <a:gd name="connsiteY0" fmla="*/ 10000 h 10000"/>
              <a:gd name="connsiteX1" fmla="*/ 2 w 10017"/>
              <a:gd name="connsiteY1" fmla="*/ 864 h 10000"/>
              <a:gd name="connsiteX2" fmla="*/ 1236 w 10017"/>
              <a:gd name="connsiteY2" fmla="*/ 958 h 10000"/>
              <a:gd name="connsiteX3" fmla="*/ 2487 w 10017"/>
              <a:gd name="connsiteY3" fmla="*/ 767 h 10000"/>
              <a:gd name="connsiteX4" fmla="*/ 3747 w 10017"/>
              <a:gd name="connsiteY4" fmla="*/ 0 h 10000"/>
              <a:gd name="connsiteX5" fmla="*/ 4998 w 10017"/>
              <a:gd name="connsiteY5" fmla="*/ 2111 h 10000"/>
              <a:gd name="connsiteX6" fmla="*/ 6249 w 10017"/>
              <a:gd name="connsiteY6" fmla="*/ 1631 h 10000"/>
              <a:gd name="connsiteX7" fmla="*/ 7525 w 10017"/>
              <a:gd name="connsiteY7" fmla="*/ 1967 h 10000"/>
              <a:gd name="connsiteX8" fmla="*/ 8752 w 10017"/>
              <a:gd name="connsiteY8" fmla="*/ 910 h 10000"/>
              <a:gd name="connsiteX9" fmla="*/ 10017 w 10017"/>
              <a:gd name="connsiteY9" fmla="*/ 1241 h 10000"/>
              <a:gd name="connsiteX10" fmla="*/ 9894 w 10017"/>
              <a:gd name="connsiteY10" fmla="*/ 9406 h 10000"/>
              <a:gd name="connsiteX11" fmla="*/ 8647 w 10017"/>
              <a:gd name="connsiteY11" fmla="*/ 9406 h 10000"/>
              <a:gd name="connsiteX12" fmla="*/ 7417 w 10017"/>
              <a:gd name="connsiteY12" fmla="*/ 9406 h 10000"/>
              <a:gd name="connsiteX13" fmla="*/ 6186 w 10017"/>
              <a:gd name="connsiteY13" fmla="*/ 9406 h 10000"/>
              <a:gd name="connsiteX14" fmla="*/ 4955 w 10017"/>
              <a:gd name="connsiteY14" fmla="*/ 9406 h 10000"/>
              <a:gd name="connsiteX15" fmla="*/ 3708 w 10017"/>
              <a:gd name="connsiteY15" fmla="*/ 9406 h 10000"/>
              <a:gd name="connsiteX16" fmla="*/ 2505 w 10017"/>
              <a:gd name="connsiteY16" fmla="*/ 9275 h 10000"/>
              <a:gd name="connsiteX17" fmla="*/ 1245 w 10017"/>
              <a:gd name="connsiteY17" fmla="*/ 8784 h 10000"/>
              <a:gd name="connsiteX18" fmla="*/ 0 w 10017"/>
              <a:gd name="connsiteY18" fmla="*/ 10000 h 10000"/>
              <a:gd name="connsiteX0" fmla="*/ 0 w 10017"/>
              <a:gd name="connsiteY0" fmla="*/ 10000 h 10000"/>
              <a:gd name="connsiteX1" fmla="*/ 2 w 10017"/>
              <a:gd name="connsiteY1" fmla="*/ 864 h 10000"/>
              <a:gd name="connsiteX2" fmla="*/ 1236 w 10017"/>
              <a:gd name="connsiteY2" fmla="*/ 958 h 10000"/>
              <a:gd name="connsiteX3" fmla="*/ 2487 w 10017"/>
              <a:gd name="connsiteY3" fmla="*/ 767 h 10000"/>
              <a:gd name="connsiteX4" fmla="*/ 3747 w 10017"/>
              <a:gd name="connsiteY4" fmla="*/ 0 h 10000"/>
              <a:gd name="connsiteX5" fmla="*/ 4998 w 10017"/>
              <a:gd name="connsiteY5" fmla="*/ 2111 h 10000"/>
              <a:gd name="connsiteX6" fmla="*/ 6249 w 10017"/>
              <a:gd name="connsiteY6" fmla="*/ 1631 h 10000"/>
              <a:gd name="connsiteX7" fmla="*/ 7525 w 10017"/>
              <a:gd name="connsiteY7" fmla="*/ 1967 h 10000"/>
              <a:gd name="connsiteX8" fmla="*/ 8752 w 10017"/>
              <a:gd name="connsiteY8" fmla="*/ 910 h 10000"/>
              <a:gd name="connsiteX9" fmla="*/ 10017 w 10017"/>
              <a:gd name="connsiteY9" fmla="*/ 1241 h 10000"/>
              <a:gd name="connsiteX10" fmla="*/ 9894 w 10017"/>
              <a:gd name="connsiteY10" fmla="*/ 9406 h 10000"/>
              <a:gd name="connsiteX11" fmla="*/ 8647 w 10017"/>
              <a:gd name="connsiteY11" fmla="*/ 9406 h 10000"/>
              <a:gd name="connsiteX12" fmla="*/ 7417 w 10017"/>
              <a:gd name="connsiteY12" fmla="*/ 9406 h 10000"/>
              <a:gd name="connsiteX13" fmla="*/ 6186 w 10017"/>
              <a:gd name="connsiteY13" fmla="*/ 9406 h 10000"/>
              <a:gd name="connsiteX14" fmla="*/ 4955 w 10017"/>
              <a:gd name="connsiteY14" fmla="*/ 9406 h 10000"/>
              <a:gd name="connsiteX15" fmla="*/ 3708 w 10017"/>
              <a:gd name="connsiteY15" fmla="*/ 9406 h 10000"/>
              <a:gd name="connsiteX16" fmla="*/ 2505 w 10017"/>
              <a:gd name="connsiteY16" fmla="*/ 9275 h 10000"/>
              <a:gd name="connsiteX17" fmla="*/ 1270 w 10017"/>
              <a:gd name="connsiteY17" fmla="*/ 9259 h 10000"/>
              <a:gd name="connsiteX18" fmla="*/ 0 w 10017"/>
              <a:gd name="connsiteY18" fmla="*/ 10000 h 10000"/>
              <a:gd name="connsiteX0" fmla="*/ 0 w 10017"/>
              <a:gd name="connsiteY0" fmla="*/ 10000 h 10000"/>
              <a:gd name="connsiteX1" fmla="*/ 2 w 10017"/>
              <a:gd name="connsiteY1" fmla="*/ 864 h 10000"/>
              <a:gd name="connsiteX2" fmla="*/ 1236 w 10017"/>
              <a:gd name="connsiteY2" fmla="*/ 958 h 10000"/>
              <a:gd name="connsiteX3" fmla="*/ 2487 w 10017"/>
              <a:gd name="connsiteY3" fmla="*/ 767 h 10000"/>
              <a:gd name="connsiteX4" fmla="*/ 3747 w 10017"/>
              <a:gd name="connsiteY4" fmla="*/ 0 h 10000"/>
              <a:gd name="connsiteX5" fmla="*/ 4998 w 10017"/>
              <a:gd name="connsiteY5" fmla="*/ 2111 h 10000"/>
              <a:gd name="connsiteX6" fmla="*/ 6249 w 10017"/>
              <a:gd name="connsiteY6" fmla="*/ 1631 h 10000"/>
              <a:gd name="connsiteX7" fmla="*/ 7525 w 10017"/>
              <a:gd name="connsiteY7" fmla="*/ 1967 h 10000"/>
              <a:gd name="connsiteX8" fmla="*/ 8752 w 10017"/>
              <a:gd name="connsiteY8" fmla="*/ 910 h 10000"/>
              <a:gd name="connsiteX9" fmla="*/ 10017 w 10017"/>
              <a:gd name="connsiteY9" fmla="*/ 1241 h 10000"/>
              <a:gd name="connsiteX10" fmla="*/ 9894 w 10017"/>
              <a:gd name="connsiteY10" fmla="*/ 9406 h 10000"/>
              <a:gd name="connsiteX11" fmla="*/ 8647 w 10017"/>
              <a:gd name="connsiteY11" fmla="*/ 9406 h 10000"/>
              <a:gd name="connsiteX12" fmla="*/ 7417 w 10017"/>
              <a:gd name="connsiteY12" fmla="*/ 9406 h 10000"/>
              <a:gd name="connsiteX13" fmla="*/ 6186 w 10017"/>
              <a:gd name="connsiteY13" fmla="*/ 9406 h 10000"/>
              <a:gd name="connsiteX14" fmla="*/ 4955 w 10017"/>
              <a:gd name="connsiteY14" fmla="*/ 9406 h 10000"/>
              <a:gd name="connsiteX15" fmla="*/ 3708 w 10017"/>
              <a:gd name="connsiteY15" fmla="*/ 9406 h 10000"/>
              <a:gd name="connsiteX16" fmla="*/ 2512 w 10017"/>
              <a:gd name="connsiteY16" fmla="*/ 9504 h 10000"/>
              <a:gd name="connsiteX17" fmla="*/ 1270 w 10017"/>
              <a:gd name="connsiteY17" fmla="*/ 9259 h 10000"/>
              <a:gd name="connsiteX18" fmla="*/ 0 w 10017"/>
              <a:gd name="connsiteY18" fmla="*/ 10000 h 10000"/>
              <a:gd name="connsiteX0" fmla="*/ 0 w 10017"/>
              <a:gd name="connsiteY0" fmla="*/ 10000 h 10000"/>
              <a:gd name="connsiteX1" fmla="*/ 2 w 10017"/>
              <a:gd name="connsiteY1" fmla="*/ 864 h 10000"/>
              <a:gd name="connsiteX2" fmla="*/ 1236 w 10017"/>
              <a:gd name="connsiteY2" fmla="*/ 958 h 10000"/>
              <a:gd name="connsiteX3" fmla="*/ 2487 w 10017"/>
              <a:gd name="connsiteY3" fmla="*/ 767 h 10000"/>
              <a:gd name="connsiteX4" fmla="*/ 3747 w 10017"/>
              <a:gd name="connsiteY4" fmla="*/ 0 h 10000"/>
              <a:gd name="connsiteX5" fmla="*/ 4998 w 10017"/>
              <a:gd name="connsiteY5" fmla="*/ 2111 h 10000"/>
              <a:gd name="connsiteX6" fmla="*/ 6249 w 10017"/>
              <a:gd name="connsiteY6" fmla="*/ 1631 h 10000"/>
              <a:gd name="connsiteX7" fmla="*/ 7525 w 10017"/>
              <a:gd name="connsiteY7" fmla="*/ 1967 h 10000"/>
              <a:gd name="connsiteX8" fmla="*/ 8752 w 10017"/>
              <a:gd name="connsiteY8" fmla="*/ 910 h 10000"/>
              <a:gd name="connsiteX9" fmla="*/ 10017 w 10017"/>
              <a:gd name="connsiteY9" fmla="*/ 1241 h 10000"/>
              <a:gd name="connsiteX10" fmla="*/ 9894 w 10017"/>
              <a:gd name="connsiteY10" fmla="*/ 9406 h 10000"/>
              <a:gd name="connsiteX11" fmla="*/ 8647 w 10017"/>
              <a:gd name="connsiteY11" fmla="*/ 9406 h 10000"/>
              <a:gd name="connsiteX12" fmla="*/ 7417 w 10017"/>
              <a:gd name="connsiteY12" fmla="*/ 9406 h 10000"/>
              <a:gd name="connsiteX13" fmla="*/ 6186 w 10017"/>
              <a:gd name="connsiteY13" fmla="*/ 9406 h 10000"/>
              <a:gd name="connsiteX14" fmla="*/ 4955 w 10017"/>
              <a:gd name="connsiteY14" fmla="*/ 9406 h 10000"/>
              <a:gd name="connsiteX15" fmla="*/ 3758 w 10017"/>
              <a:gd name="connsiteY15" fmla="*/ 9275 h 10000"/>
              <a:gd name="connsiteX16" fmla="*/ 2512 w 10017"/>
              <a:gd name="connsiteY16" fmla="*/ 9504 h 10000"/>
              <a:gd name="connsiteX17" fmla="*/ 1270 w 10017"/>
              <a:gd name="connsiteY17" fmla="*/ 9259 h 10000"/>
              <a:gd name="connsiteX18" fmla="*/ 0 w 10017"/>
              <a:gd name="connsiteY18" fmla="*/ 10000 h 10000"/>
              <a:gd name="connsiteX0" fmla="*/ 0 w 10017"/>
              <a:gd name="connsiteY0" fmla="*/ 10000 h 10000"/>
              <a:gd name="connsiteX1" fmla="*/ 2 w 10017"/>
              <a:gd name="connsiteY1" fmla="*/ 864 h 10000"/>
              <a:gd name="connsiteX2" fmla="*/ 1236 w 10017"/>
              <a:gd name="connsiteY2" fmla="*/ 958 h 10000"/>
              <a:gd name="connsiteX3" fmla="*/ 2487 w 10017"/>
              <a:gd name="connsiteY3" fmla="*/ 767 h 10000"/>
              <a:gd name="connsiteX4" fmla="*/ 3747 w 10017"/>
              <a:gd name="connsiteY4" fmla="*/ 0 h 10000"/>
              <a:gd name="connsiteX5" fmla="*/ 4998 w 10017"/>
              <a:gd name="connsiteY5" fmla="*/ 2111 h 10000"/>
              <a:gd name="connsiteX6" fmla="*/ 6249 w 10017"/>
              <a:gd name="connsiteY6" fmla="*/ 1631 h 10000"/>
              <a:gd name="connsiteX7" fmla="*/ 7525 w 10017"/>
              <a:gd name="connsiteY7" fmla="*/ 1967 h 10000"/>
              <a:gd name="connsiteX8" fmla="*/ 8752 w 10017"/>
              <a:gd name="connsiteY8" fmla="*/ 910 h 10000"/>
              <a:gd name="connsiteX9" fmla="*/ 10017 w 10017"/>
              <a:gd name="connsiteY9" fmla="*/ 1241 h 10000"/>
              <a:gd name="connsiteX10" fmla="*/ 9894 w 10017"/>
              <a:gd name="connsiteY10" fmla="*/ 9406 h 10000"/>
              <a:gd name="connsiteX11" fmla="*/ 8647 w 10017"/>
              <a:gd name="connsiteY11" fmla="*/ 9406 h 10000"/>
              <a:gd name="connsiteX12" fmla="*/ 7417 w 10017"/>
              <a:gd name="connsiteY12" fmla="*/ 9406 h 10000"/>
              <a:gd name="connsiteX13" fmla="*/ 6186 w 10017"/>
              <a:gd name="connsiteY13" fmla="*/ 9406 h 10000"/>
              <a:gd name="connsiteX14" fmla="*/ 4955 w 10017"/>
              <a:gd name="connsiteY14" fmla="*/ 9406 h 10000"/>
              <a:gd name="connsiteX15" fmla="*/ 3758 w 10017"/>
              <a:gd name="connsiteY15" fmla="*/ 8549 h 10000"/>
              <a:gd name="connsiteX16" fmla="*/ 2512 w 10017"/>
              <a:gd name="connsiteY16" fmla="*/ 9504 h 10000"/>
              <a:gd name="connsiteX17" fmla="*/ 1270 w 10017"/>
              <a:gd name="connsiteY17" fmla="*/ 9259 h 10000"/>
              <a:gd name="connsiteX18" fmla="*/ 0 w 10017"/>
              <a:gd name="connsiteY18" fmla="*/ 10000 h 10000"/>
              <a:gd name="connsiteX0" fmla="*/ 0 w 10017"/>
              <a:gd name="connsiteY0" fmla="*/ 10000 h 10000"/>
              <a:gd name="connsiteX1" fmla="*/ 2 w 10017"/>
              <a:gd name="connsiteY1" fmla="*/ 864 h 10000"/>
              <a:gd name="connsiteX2" fmla="*/ 1236 w 10017"/>
              <a:gd name="connsiteY2" fmla="*/ 958 h 10000"/>
              <a:gd name="connsiteX3" fmla="*/ 2487 w 10017"/>
              <a:gd name="connsiteY3" fmla="*/ 767 h 10000"/>
              <a:gd name="connsiteX4" fmla="*/ 3747 w 10017"/>
              <a:gd name="connsiteY4" fmla="*/ 0 h 10000"/>
              <a:gd name="connsiteX5" fmla="*/ 4998 w 10017"/>
              <a:gd name="connsiteY5" fmla="*/ 2111 h 10000"/>
              <a:gd name="connsiteX6" fmla="*/ 6249 w 10017"/>
              <a:gd name="connsiteY6" fmla="*/ 1631 h 10000"/>
              <a:gd name="connsiteX7" fmla="*/ 7525 w 10017"/>
              <a:gd name="connsiteY7" fmla="*/ 1967 h 10000"/>
              <a:gd name="connsiteX8" fmla="*/ 8752 w 10017"/>
              <a:gd name="connsiteY8" fmla="*/ 910 h 10000"/>
              <a:gd name="connsiteX9" fmla="*/ 10017 w 10017"/>
              <a:gd name="connsiteY9" fmla="*/ 1241 h 10000"/>
              <a:gd name="connsiteX10" fmla="*/ 9894 w 10017"/>
              <a:gd name="connsiteY10" fmla="*/ 9406 h 10000"/>
              <a:gd name="connsiteX11" fmla="*/ 8647 w 10017"/>
              <a:gd name="connsiteY11" fmla="*/ 9406 h 10000"/>
              <a:gd name="connsiteX12" fmla="*/ 7417 w 10017"/>
              <a:gd name="connsiteY12" fmla="*/ 9406 h 10000"/>
              <a:gd name="connsiteX13" fmla="*/ 6186 w 10017"/>
              <a:gd name="connsiteY13" fmla="*/ 9406 h 10000"/>
              <a:gd name="connsiteX14" fmla="*/ 4955 w 10017"/>
              <a:gd name="connsiteY14" fmla="*/ 9406 h 10000"/>
              <a:gd name="connsiteX15" fmla="*/ 3755 w 10017"/>
              <a:gd name="connsiteY15" fmla="*/ 9216 h 10000"/>
              <a:gd name="connsiteX16" fmla="*/ 2512 w 10017"/>
              <a:gd name="connsiteY16" fmla="*/ 9504 h 10000"/>
              <a:gd name="connsiteX17" fmla="*/ 1270 w 10017"/>
              <a:gd name="connsiteY17" fmla="*/ 9259 h 10000"/>
              <a:gd name="connsiteX18" fmla="*/ 0 w 10017"/>
              <a:gd name="connsiteY18" fmla="*/ 10000 h 10000"/>
              <a:gd name="connsiteX0" fmla="*/ 0 w 10017"/>
              <a:gd name="connsiteY0" fmla="*/ 10000 h 10067"/>
              <a:gd name="connsiteX1" fmla="*/ 2 w 10017"/>
              <a:gd name="connsiteY1" fmla="*/ 864 h 10067"/>
              <a:gd name="connsiteX2" fmla="*/ 1236 w 10017"/>
              <a:gd name="connsiteY2" fmla="*/ 958 h 10067"/>
              <a:gd name="connsiteX3" fmla="*/ 2487 w 10017"/>
              <a:gd name="connsiteY3" fmla="*/ 767 h 10067"/>
              <a:gd name="connsiteX4" fmla="*/ 3747 w 10017"/>
              <a:gd name="connsiteY4" fmla="*/ 0 h 10067"/>
              <a:gd name="connsiteX5" fmla="*/ 4998 w 10017"/>
              <a:gd name="connsiteY5" fmla="*/ 2111 h 10067"/>
              <a:gd name="connsiteX6" fmla="*/ 6249 w 10017"/>
              <a:gd name="connsiteY6" fmla="*/ 1631 h 10067"/>
              <a:gd name="connsiteX7" fmla="*/ 7525 w 10017"/>
              <a:gd name="connsiteY7" fmla="*/ 1967 h 10067"/>
              <a:gd name="connsiteX8" fmla="*/ 8752 w 10017"/>
              <a:gd name="connsiteY8" fmla="*/ 910 h 10067"/>
              <a:gd name="connsiteX9" fmla="*/ 10017 w 10017"/>
              <a:gd name="connsiteY9" fmla="*/ 1241 h 10067"/>
              <a:gd name="connsiteX10" fmla="*/ 9894 w 10017"/>
              <a:gd name="connsiteY10" fmla="*/ 9406 h 10067"/>
              <a:gd name="connsiteX11" fmla="*/ 8647 w 10017"/>
              <a:gd name="connsiteY11" fmla="*/ 9406 h 10067"/>
              <a:gd name="connsiteX12" fmla="*/ 7417 w 10017"/>
              <a:gd name="connsiteY12" fmla="*/ 9406 h 10067"/>
              <a:gd name="connsiteX13" fmla="*/ 6186 w 10017"/>
              <a:gd name="connsiteY13" fmla="*/ 9406 h 10067"/>
              <a:gd name="connsiteX14" fmla="*/ 5084 w 10017"/>
              <a:gd name="connsiteY14" fmla="*/ 10067 h 10067"/>
              <a:gd name="connsiteX15" fmla="*/ 3755 w 10017"/>
              <a:gd name="connsiteY15" fmla="*/ 9216 h 10067"/>
              <a:gd name="connsiteX16" fmla="*/ 2512 w 10017"/>
              <a:gd name="connsiteY16" fmla="*/ 9504 h 10067"/>
              <a:gd name="connsiteX17" fmla="*/ 1270 w 10017"/>
              <a:gd name="connsiteY17" fmla="*/ 9259 h 10067"/>
              <a:gd name="connsiteX18" fmla="*/ 0 w 10017"/>
              <a:gd name="connsiteY18" fmla="*/ 10000 h 10067"/>
              <a:gd name="connsiteX0" fmla="*/ 0 w 10017"/>
              <a:gd name="connsiteY0" fmla="*/ 10000 h 10369"/>
              <a:gd name="connsiteX1" fmla="*/ 2 w 10017"/>
              <a:gd name="connsiteY1" fmla="*/ 864 h 10369"/>
              <a:gd name="connsiteX2" fmla="*/ 1236 w 10017"/>
              <a:gd name="connsiteY2" fmla="*/ 958 h 10369"/>
              <a:gd name="connsiteX3" fmla="*/ 2487 w 10017"/>
              <a:gd name="connsiteY3" fmla="*/ 767 h 10369"/>
              <a:gd name="connsiteX4" fmla="*/ 3747 w 10017"/>
              <a:gd name="connsiteY4" fmla="*/ 0 h 10369"/>
              <a:gd name="connsiteX5" fmla="*/ 4998 w 10017"/>
              <a:gd name="connsiteY5" fmla="*/ 2111 h 10369"/>
              <a:gd name="connsiteX6" fmla="*/ 6249 w 10017"/>
              <a:gd name="connsiteY6" fmla="*/ 1631 h 10369"/>
              <a:gd name="connsiteX7" fmla="*/ 7525 w 10017"/>
              <a:gd name="connsiteY7" fmla="*/ 1967 h 10369"/>
              <a:gd name="connsiteX8" fmla="*/ 8752 w 10017"/>
              <a:gd name="connsiteY8" fmla="*/ 910 h 10369"/>
              <a:gd name="connsiteX9" fmla="*/ 10017 w 10017"/>
              <a:gd name="connsiteY9" fmla="*/ 1241 h 10369"/>
              <a:gd name="connsiteX10" fmla="*/ 9894 w 10017"/>
              <a:gd name="connsiteY10" fmla="*/ 9406 h 10369"/>
              <a:gd name="connsiteX11" fmla="*/ 8647 w 10017"/>
              <a:gd name="connsiteY11" fmla="*/ 9406 h 10369"/>
              <a:gd name="connsiteX12" fmla="*/ 7417 w 10017"/>
              <a:gd name="connsiteY12" fmla="*/ 9406 h 10369"/>
              <a:gd name="connsiteX13" fmla="*/ 6288 w 10017"/>
              <a:gd name="connsiteY13" fmla="*/ 10259 h 10369"/>
              <a:gd name="connsiteX14" fmla="*/ 5084 w 10017"/>
              <a:gd name="connsiteY14" fmla="*/ 10067 h 10369"/>
              <a:gd name="connsiteX15" fmla="*/ 3755 w 10017"/>
              <a:gd name="connsiteY15" fmla="*/ 9216 h 10369"/>
              <a:gd name="connsiteX16" fmla="*/ 2512 w 10017"/>
              <a:gd name="connsiteY16" fmla="*/ 9504 h 10369"/>
              <a:gd name="connsiteX17" fmla="*/ 1270 w 10017"/>
              <a:gd name="connsiteY17" fmla="*/ 9259 h 10369"/>
              <a:gd name="connsiteX18" fmla="*/ 0 w 10017"/>
              <a:gd name="connsiteY18" fmla="*/ 10000 h 10369"/>
              <a:gd name="connsiteX0" fmla="*/ 0 w 10017"/>
              <a:gd name="connsiteY0" fmla="*/ 10000 h 10496"/>
              <a:gd name="connsiteX1" fmla="*/ 2 w 10017"/>
              <a:gd name="connsiteY1" fmla="*/ 864 h 10496"/>
              <a:gd name="connsiteX2" fmla="*/ 1236 w 10017"/>
              <a:gd name="connsiteY2" fmla="*/ 958 h 10496"/>
              <a:gd name="connsiteX3" fmla="*/ 2487 w 10017"/>
              <a:gd name="connsiteY3" fmla="*/ 767 h 10496"/>
              <a:gd name="connsiteX4" fmla="*/ 3747 w 10017"/>
              <a:gd name="connsiteY4" fmla="*/ 0 h 10496"/>
              <a:gd name="connsiteX5" fmla="*/ 4998 w 10017"/>
              <a:gd name="connsiteY5" fmla="*/ 2111 h 10496"/>
              <a:gd name="connsiteX6" fmla="*/ 6249 w 10017"/>
              <a:gd name="connsiteY6" fmla="*/ 1631 h 10496"/>
              <a:gd name="connsiteX7" fmla="*/ 7525 w 10017"/>
              <a:gd name="connsiteY7" fmla="*/ 1967 h 10496"/>
              <a:gd name="connsiteX8" fmla="*/ 8752 w 10017"/>
              <a:gd name="connsiteY8" fmla="*/ 910 h 10496"/>
              <a:gd name="connsiteX9" fmla="*/ 10017 w 10017"/>
              <a:gd name="connsiteY9" fmla="*/ 1241 h 10496"/>
              <a:gd name="connsiteX10" fmla="*/ 9894 w 10017"/>
              <a:gd name="connsiteY10" fmla="*/ 9406 h 10496"/>
              <a:gd name="connsiteX11" fmla="*/ 8647 w 10017"/>
              <a:gd name="connsiteY11" fmla="*/ 9406 h 10496"/>
              <a:gd name="connsiteX12" fmla="*/ 7417 w 10017"/>
              <a:gd name="connsiteY12" fmla="*/ 9406 h 10496"/>
              <a:gd name="connsiteX13" fmla="*/ 6215 w 10017"/>
              <a:gd name="connsiteY13" fmla="*/ 10386 h 10496"/>
              <a:gd name="connsiteX14" fmla="*/ 5084 w 10017"/>
              <a:gd name="connsiteY14" fmla="*/ 10067 h 10496"/>
              <a:gd name="connsiteX15" fmla="*/ 3755 w 10017"/>
              <a:gd name="connsiteY15" fmla="*/ 9216 h 10496"/>
              <a:gd name="connsiteX16" fmla="*/ 2512 w 10017"/>
              <a:gd name="connsiteY16" fmla="*/ 9504 h 10496"/>
              <a:gd name="connsiteX17" fmla="*/ 1270 w 10017"/>
              <a:gd name="connsiteY17" fmla="*/ 9259 h 10496"/>
              <a:gd name="connsiteX18" fmla="*/ 0 w 10017"/>
              <a:gd name="connsiteY18" fmla="*/ 10000 h 10496"/>
              <a:gd name="connsiteX0" fmla="*/ 0 w 10017"/>
              <a:gd name="connsiteY0" fmla="*/ 10000 h 10394"/>
              <a:gd name="connsiteX1" fmla="*/ 2 w 10017"/>
              <a:gd name="connsiteY1" fmla="*/ 864 h 10394"/>
              <a:gd name="connsiteX2" fmla="*/ 1236 w 10017"/>
              <a:gd name="connsiteY2" fmla="*/ 958 h 10394"/>
              <a:gd name="connsiteX3" fmla="*/ 2487 w 10017"/>
              <a:gd name="connsiteY3" fmla="*/ 767 h 10394"/>
              <a:gd name="connsiteX4" fmla="*/ 3747 w 10017"/>
              <a:gd name="connsiteY4" fmla="*/ 0 h 10394"/>
              <a:gd name="connsiteX5" fmla="*/ 4998 w 10017"/>
              <a:gd name="connsiteY5" fmla="*/ 2111 h 10394"/>
              <a:gd name="connsiteX6" fmla="*/ 6249 w 10017"/>
              <a:gd name="connsiteY6" fmla="*/ 1631 h 10394"/>
              <a:gd name="connsiteX7" fmla="*/ 7525 w 10017"/>
              <a:gd name="connsiteY7" fmla="*/ 1967 h 10394"/>
              <a:gd name="connsiteX8" fmla="*/ 8752 w 10017"/>
              <a:gd name="connsiteY8" fmla="*/ 910 h 10394"/>
              <a:gd name="connsiteX9" fmla="*/ 10017 w 10017"/>
              <a:gd name="connsiteY9" fmla="*/ 1241 h 10394"/>
              <a:gd name="connsiteX10" fmla="*/ 9894 w 10017"/>
              <a:gd name="connsiteY10" fmla="*/ 9406 h 10394"/>
              <a:gd name="connsiteX11" fmla="*/ 8647 w 10017"/>
              <a:gd name="connsiteY11" fmla="*/ 9406 h 10394"/>
              <a:gd name="connsiteX12" fmla="*/ 7551 w 10017"/>
              <a:gd name="connsiteY12" fmla="*/ 10115 h 10394"/>
              <a:gd name="connsiteX13" fmla="*/ 6215 w 10017"/>
              <a:gd name="connsiteY13" fmla="*/ 10386 h 10394"/>
              <a:gd name="connsiteX14" fmla="*/ 5084 w 10017"/>
              <a:gd name="connsiteY14" fmla="*/ 10067 h 10394"/>
              <a:gd name="connsiteX15" fmla="*/ 3755 w 10017"/>
              <a:gd name="connsiteY15" fmla="*/ 9216 h 10394"/>
              <a:gd name="connsiteX16" fmla="*/ 2512 w 10017"/>
              <a:gd name="connsiteY16" fmla="*/ 9504 h 10394"/>
              <a:gd name="connsiteX17" fmla="*/ 1270 w 10017"/>
              <a:gd name="connsiteY17" fmla="*/ 9259 h 10394"/>
              <a:gd name="connsiteX18" fmla="*/ 0 w 10017"/>
              <a:gd name="connsiteY18" fmla="*/ 10000 h 10394"/>
              <a:gd name="connsiteX0" fmla="*/ 0 w 10017"/>
              <a:gd name="connsiteY0" fmla="*/ 10000 h 10394"/>
              <a:gd name="connsiteX1" fmla="*/ 2 w 10017"/>
              <a:gd name="connsiteY1" fmla="*/ 864 h 10394"/>
              <a:gd name="connsiteX2" fmla="*/ 1236 w 10017"/>
              <a:gd name="connsiteY2" fmla="*/ 958 h 10394"/>
              <a:gd name="connsiteX3" fmla="*/ 2487 w 10017"/>
              <a:gd name="connsiteY3" fmla="*/ 767 h 10394"/>
              <a:gd name="connsiteX4" fmla="*/ 3747 w 10017"/>
              <a:gd name="connsiteY4" fmla="*/ 0 h 10394"/>
              <a:gd name="connsiteX5" fmla="*/ 4998 w 10017"/>
              <a:gd name="connsiteY5" fmla="*/ 2111 h 10394"/>
              <a:gd name="connsiteX6" fmla="*/ 6249 w 10017"/>
              <a:gd name="connsiteY6" fmla="*/ 1631 h 10394"/>
              <a:gd name="connsiteX7" fmla="*/ 7525 w 10017"/>
              <a:gd name="connsiteY7" fmla="*/ 1967 h 10394"/>
              <a:gd name="connsiteX8" fmla="*/ 8752 w 10017"/>
              <a:gd name="connsiteY8" fmla="*/ 910 h 10394"/>
              <a:gd name="connsiteX9" fmla="*/ 10017 w 10017"/>
              <a:gd name="connsiteY9" fmla="*/ 1241 h 10394"/>
              <a:gd name="connsiteX10" fmla="*/ 9894 w 10017"/>
              <a:gd name="connsiteY10" fmla="*/ 9406 h 10394"/>
              <a:gd name="connsiteX11" fmla="*/ 8788 w 10017"/>
              <a:gd name="connsiteY11" fmla="*/ 9875 h 10394"/>
              <a:gd name="connsiteX12" fmla="*/ 7551 w 10017"/>
              <a:gd name="connsiteY12" fmla="*/ 10115 h 10394"/>
              <a:gd name="connsiteX13" fmla="*/ 6215 w 10017"/>
              <a:gd name="connsiteY13" fmla="*/ 10386 h 10394"/>
              <a:gd name="connsiteX14" fmla="*/ 5084 w 10017"/>
              <a:gd name="connsiteY14" fmla="*/ 10067 h 10394"/>
              <a:gd name="connsiteX15" fmla="*/ 3755 w 10017"/>
              <a:gd name="connsiteY15" fmla="*/ 9216 h 10394"/>
              <a:gd name="connsiteX16" fmla="*/ 2512 w 10017"/>
              <a:gd name="connsiteY16" fmla="*/ 9504 h 10394"/>
              <a:gd name="connsiteX17" fmla="*/ 1270 w 10017"/>
              <a:gd name="connsiteY17" fmla="*/ 9259 h 10394"/>
              <a:gd name="connsiteX18" fmla="*/ 0 w 10017"/>
              <a:gd name="connsiteY18" fmla="*/ 10000 h 10394"/>
              <a:gd name="connsiteX0" fmla="*/ 0 w 10017"/>
              <a:gd name="connsiteY0" fmla="*/ 10000 h 10394"/>
              <a:gd name="connsiteX1" fmla="*/ 2 w 10017"/>
              <a:gd name="connsiteY1" fmla="*/ 864 h 10394"/>
              <a:gd name="connsiteX2" fmla="*/ 1236 w 10017"/>
              <a:gd name="connsiteY2" fmla="*/ 958 h 10394"/>
              <a:gd name="connsiteX3" fmla="*/ 2487 w 10017"/>
              <a:gd name="connsiteY3" fmla="*/ 767 h 10394"/>
              <a:gd name="connsiteX4" fmla="*/ 3747 w 10017"/>
              <a:gd name="connsiteY4" fmla="*/ 0 h 10394"/>
              <a:gd name="connsiteX5" fmla="*/ 4998 w 10017"/>
              <a:gd name="connsiteY5" fmla="*/ 2111 h 10394"/>
              <a:gd name="connsiteX6" fmla="*/ 6249 w 10017"/>
              <a:gd name="connsiteY6" fmla="*/ 1631 h 10394"/>
              <a:gd name="connsiteX7" fmla="*/ 7525 w 10017"/>
              <a:gd name="connsiteY7" fmla="*/ 1967 h 10394"/>
              <a:gd name="connsiteX8" fmla="*/ 8752 w 10017"/>
              <a:gd name="connsiteY8" fmla="*/ 910 h 10394"/>
              <a:gd name="connsiteX9" fmla="*/ 10017 w 10017"/>
              <a:gd name="connsiteY9" fmla="*/ 1241 h 10394"/>
              <a:gd name="connsiteX10" fmla="*/ 9967 w 10017"/>
              <a:gd name="connsiteY10" fmla="*/ 9491 h 10394"/>
              <a:gd name="connsiteX11" fmla="*/ 8788 w 10017"/>
              <a:gd name="connsiteY11" fmla="*/ 9875 h 10394"/>
              <a:gd name="connsiteX12" fmla="*/ 7551 w 10017"/>
              <a:gd name="connsiteY12" fmla="*/ 10115 h 10394"/>
              <a:gd name="connsiteX13" fmla="*/ 6215 w 10017"/>
              <a:gd name="connsiteY13" fmla="*/ 10386 h 10394"/>
              <a:gd name="connsiteX14" fmla="*/ 5084 w 10017"/>
              <a:gd name="connsiteY14" fmla="*/ 10067 h 10394"/>
              <a:gd name="connsiteX15" fmla="*/ 3755 w 10017"/>
              <a:gd name="connsiteY15" fmla="*/ 9216 h 10394"/>
              <a:gd name="connsiteX16" fmla="*/ 2512 w 10017"/>
              <a:gd name="connsiteY16" fmla="*/ 9504 h 10394"/>
              <a:gd name="connsiteX17" fmla="*/ 1270 w 10017"/>
              <a:gd name="connsiteY17" fmla="*/ 9259 h 10394"/>
              <a:gd name="connsiteX18" fmla="*/ 0 w 10017"/>
              <a:gd name="connsiteY18" fmla="*/ 10000 h 10394"/>
              <a:gd name="connsiteX0" fmla="*/ 9 w 10016"/>
              <a:gd name="connsiteY0" fmla="*/ 9695 h 10394"/>
              <a:gd name="connsiteX1" fmla="*/ 1 w 10016"/>
              <a:gd name="connsiteY1" fmla="*/ 864 h 10394"/>
              <a:gd name="connsiteX2" fmla="*/ 1235 w 10016"/>
              <a:gd name="connsiteY2" fmla="*/ 958 h 10394"/>
              <a:gd name="connsiteX3" fmla="*/ 2486 w 10016"/>
              <a:gd name="connsiteY3" fmla="*/ 767 h 10394"/>
              <a:gd name="connsiteX4" fmla="*/ 3746 w 10016"/>
              <a:gd name="connsiteY4" fmla="*/ 0 h 10394"/>
              <a:gd name="connsiteX5" fmla="*/ 4997 w 10016"/>
              <a:gd name="connsiteY5" fmla="*/ 2111 h 10394"/>
              <a:gd name="connsiteX6" fmla="*/ 6248 w 10016"/>
              <a:gd name="connsiteY6" fmla="*/ 1631 h 10394"/>
              <a:gd name="connsiteX7" fmla="*/ 7524 w 10016"/>
              <a:gd name="connsiteY7" fmla="*/ 1967 h 10394"/>
              <a:gd name="connsiteX8" fmla="*/ 8751 w 10016"/>
              <a:gd name="connsiteY8" fmla="*/ 910 h 10394"/>
              <a:gd name="connsiteX9" fmla="*/ 10016 w 10016"/>
              <a:gd name="connsiteY9" fmla="*/ 1241 h 10394"/>
              <a:gd name="connsiteX10" fmla="*/ 9966 w 10016"/>
              <a:gd name="connsiteY10" fmla="*/ 9491 h 10394"/>
              <a:gd name="connsiteX11" fmla="*/ 8787 w 10016"/>
              <a:gd name="connsiteY11" fmla="*/ 9875 h 10394"/>
              <a:gd name="connsiteX12" fmla="*/ 7550 w 10016"/>
              <a:gd name="connsiteY12" fmla="*/ 10115 h 10394"/>
              <a:gd name="connsiteX13" fmla="*/ 6214 w 10016"/>
              <a:gd name="connsiteY13" fmla="*/ 10386 h 10394"/>
              <a:gd name="connsiteX14" fmla="*/ 5083 w 10016"/>
              <a:gd name="connsiteY14" fmla="*/ 10067 h 10394"/>
              <a:gd name="connsiteX15" fmla="*/ 3754 w 10016"/>
              <a:gd name="connsiteY15" fmla="*/ 9216 h 10394"/>
              <a:gd name="connsiteX16" fmla="*/ 2511 w 10016"/>
              <a:gd name="connsiteY16" fmla="*/ 9504 h 10394"/>
              <a:gd name="connsiteX17" fmla="*/ 1269 w 10016"/>
              <a:gd name="connsiteY17" fmla="*/ 9259 h 10394"/>
              <a:gd name="connsiteX18" fmla="*/ 9 w 10016"/>
              <a:gd name="connsiteY18" fmla="*/ 9695 h 10394"/>
              <a:gd name="connsiteX0" fmla="*/ 17 w 10016"/>
              <a:gd name="connsiteY0" fmla="*/ 9839 h 10394"/>
              <a:gd name="connsiteX1" fmla="*/ 1 w 10016"/>
              <a:gd name="connsiteY1" fmla="*/ 864 h 10394"/>
              <a:gd name="connsiteX2" fmla="*/ 1235 w 10016"/>
              <a:gd name="connsiteY2" fmla="*/ 958 h 10394"/>
              <a:gd name="connsiteX3" fmla="*/ 2486 w 10016"/>
              <a:gd name="connsiteY3" fmla="*/ 767 h 10394"/>
              <a:gd name="connsiteX4" fmla="*/ 3746 w 10016"/>
              <a:gd name="connsiteY4" fmla="*/ 0 h 10394"/>
              <a:gd name="connsiteX5" fmla="*/ 4997 w 10016"/>
              <a:gd name="connsiteY5" fmla="*/ 2111 h 10394"/>
              <a:gd name="connsiteX6" fmla="*/ 6248 w 10016"/>
              <a:gd name="connsiteY6" fmla="*/ 1631 h 10394"/>
              <a:gd name="connsiteX7" fmla="*/ 7524 w 10016"/>
              <a:gd name="connsiteY7" fmla="*/ 1967 h 10394"/>
              <a:gd name="connsiteX8" fmla="*/ 8751 w 10016"/>
              <a:gd name="connsiteY8" fmla="*/ 910 h 10394"/>
              <a:gd name="connsiteX9" fmla="*/ 10016 w 10016"/>
              <a:gd name="connsiteY9" fmla="*/ 1241 h 10394"/>
              <a:gd name="connsiteX10" fmla="*/ 9966 w 10016"/>
              <a:gd name="connsiteY10" fmla="*/ 9491 h 10394"/>
              <a:gd name="connsiteX11" fmla="*/ 8787 w 10016"/>
              <a:gd name="connsiteY11" fmla="*/ 9875 h 10394"/>
              <a:gd name="connsiteX12" fmla="*/ 7550 w 10016"/>
              <a:gd name="connsiteY12" fmla="*/ 10115 h 10394"/>
              <a:gd name="connsiteX13" fmla="*/ 6214 w 10016"/>
              <a:gd name="connsiteY13" fmla="*/ 10386 h 10394"/>
              <a:gd name="connsiteX14" fmla="*/ 5083 w 10016"/>
              <a:gd name="connsiteY14" fmla="*/ 10067 h 10394"/>
              <a:gd name="connsiteX15" fmla="*/ 3754 w 10016"/>
              <a:gd name="connsiteY15" fmla="*/ 9216 h 10394"/>
              <a:gd name="connsiteX16" fmla="*/ 2511 w 10016"/>
              <a:gd name="connsiteY16" fmla="*/ 9504 h 10394"/>
              <a:gd name="connsiteX17" fmla="*/ 1269 w 10016"/>
              <a:gd name="connsiteY17" fmla="*/ 9259 h 10394"/>
              <a:gd name="connsiteX18" fmla="*/ 17 w 10016"/>
              <a:gd name="connsiteY18" fmla="*/ 9839 h 10394"/>
              <a:gd name="connsiteX0" fmla="*/ 17 w 10016"/>
              <a:gd name="connsiteY0" fmla="*/ 9839 h 10405"/>
              <a:gd name="connsiteX1" fmla="*/ 1 w 10016"/>
              <a:gd name="connsiteY1" fmla="*/ 864 h 10405"/>
              <a:gd name="connsiteX2" fmla="*/ 1235 w 10016"/>
              <a:gd name="connsiteY2" fmla="*/ 958 h 10405"/>
              <a:gd name="connsiteX3" fmla="*/ 2486 w 10016"/>
              <a:gd name="connsiteY3" fmla="*/ 767 h 10405"/>
              <a:gd name="connsiteX4" fmla="*/ 3746 w 10016"/>
              <a:gd name="connsiteY4" fmla="*/ 0 h 10405"/>
              <a:gd name="connsiteX5" fmla="*/ 4997 w 10016"/>
              <a:gd name="connsiteY5" fmla="*/ 2111 h 10405"/>
              <a:gd name="connsiteX6" fmla="*/ 6248 w 10016"/>
              <a:gd name="connsiteY6" fmla="*/ 1631 h 10405"/>
              <a:gd name="connsiteX7" fmla="*/ 7524 w 10016"/>
              <a:gd name="connsiteY7" fmla="*/ 1967 h 10405"/>
              <a:gd name="connsiteX8" fmla="*/ 8751 w 10016"/>
              <a:gd name="connsiteY8" fmla="*/ 910 h 10405"/>
              <a:gd name="connsiteX9" fmla="*/ 10016 w 10016"/>
              <a:gd name="connsiteY9" fmla="*/ 1241 h 10405"/>
              <a:gd name="connsiteX10" fmla="*/ 9966 w 10016"/>
              <a:gd name="connsiteY10" fmla="*/ 9491 h 10405"/>
              <a:gd name="connsiteX11" fmla="*/ 8787 w 10016"/>
              <a:gd name="connsiteY11" fmla="*/ 9875 h 10405"/>
              <a:gd name="connsiteX12" fmla="*/ 7550 w 10016"/>
              <a:gd name="connsiteY12" fmla="*/ 10115 h 10405"/>
              <a:gd name="connsiteX13" fmla="*/ 6214 w 10016"/>
              <a:gd name="connsiteY13" fmla="*/ 10386 h 10405"/>
              <a:gd name="connsiteX14" fmla="*/ 5386 w 10016"/>
              <a:gd name="connsiteY14" fmla="*/ 10001 h 10405"/>
              <a:gd name="connsiteX15" fmla="*/ 5083 w 10016"/>
              <a:gd name="connsiteY15" fmla="*/ 10067 h 10405"/>
              <a:gd name="connsiteX16" fmla="*/ 3754 w 10016"/>
              <a:gd name="connsiteY16" fmla="*/ 9216 h 10405"/>
              <a:gd name="connsiteX17" fmla="*/ 2511 w 10016"/>
              <a:gd name="connsiteY17" fmla="*/ 9504 h 10405"/>
              <a:gd name="connsiteX18" fmla="*/ 1269 w 10016"/>
              <a:gd name="connsiteY18" fmla="*/ 9259 h 10405"/>
              <a:gd name="connsiteX19" fmla="*/ 17 w 10016"/>
              <a:gd name="connsiteY19" fmla="*/ 9839 h 10405"/>
              <a:gd name="connsiteX0" fmla="*/ 17 w 10016"/>
              <a:gd name="connsiteY0" fmla="*/ 9839 h 10405"/>
              <a:gd name="connsiteX1" fmla="*/ 1 w 10016"/>
              <a:gd name="connsiteY1" fmla="*/ 864 h 10405"/>
              <a:gd name="connsiteX2" fmla="*/ 1235 w 10016"/>
              <a:gd name="connsiteY2" fmla="*/ 958 h 10405"/>
              <a:gd name="connsiteX3" fmla="*/ 2486 w 10016"/>
              <a:gd name="connsiteY3" fmla="*/ 767 h 10405"/>
              <a:gd name="connsiteX4" fmla="*/ 3746 w 10016"/>
              <a:gd name="connsiteY4" fmla="*/ 0 h 10405"/>
              <a:gd name="connsiteX5" fmla="*/ 4997 w 10016"/>
              <a:gd name="connsiteY5" fmla="*/ 2111 h 10405"/>
              <a:gd name="connsiteX6" fmla="*/ 6248 w 10016"/>
              <a:gd name="connsiteY6" fmla="*/ 1631 h 10405"/>
              <a:gd name="connsiteX7" fmla="*/ 7524 w 10016"/>
              <a:gd name="connsiteY7" fmla="*/ 1967 h 10405"/>
              <a:gd name="connsiteX8" fmla="*/ 8751 w 10016"/>
              <a:gd name="connsiteY8" fmla="*/ 910 h 10405"/>
              <a:gd name="connsiteX9" fmla="*/ 10016 w 10016"/>
              <a:gd name="connsiteY9" fmla="*/ 1241 h 10405"/>
              <a:gd name="connsiteX10" fmla="*/ 9966 w 10016"/>
              <a:gd name="connsiteY10" fmla="*/ 9491 h 10405"/>
              <a:gd name="connsiteX11" fmla="*/ 8787 w 10016"/>
              <a:gd name="connsiteY11" fmla="*/ 9875 h 10405"/>
              <a:gd name="connsiteX12" fmla="*/ 7550 w 10016"/>
              <a:gd name="connsiteY12" fmla="*/ 10115 h 10405"/>
              <a:gd name="connsiteX13" fmla="*/ 6214 w 10016"/>
              <a:gd name="connsiteY13" fmla="*/ 10386 h 10405"/>
              <a:gd name="connsiteX14" fmla="*/ 5386 w 10016"/>
              <a:gd name="connsiteY14" fmla="*/ 10001 h 10405"/>
              <a:gd name="connsiteX15" fmla="*/ 5083 w 10016"/>
              <a:gd name="connsiteY15" fmla="*/ 10067 h 10405"/>
              <a:gd name="connsiteX16" fmla="*/ 3754 w 10016"/>
              <a:gd name="connsiteY16" fmla="*/ 9216 h 10405"/>
              <a:gd name="connsiteX17" fmla="*/ 2511 w 10016"/>
              <a:gd name="connsiteY17" fmla="*/ 9504 h 10405"/>
              <a:gd name="connsiteX18" fmla="*/ 1269 w 10016"/>
              <a:gd name="connsiteY18" fmla="*/ 9259 h 10405"/>
              <a:gd name="connsiteX19" fmla="*/ 17 w 10016"/>
              <a:gd name="connsiteY19" fmla="*/ 9839 h 10405"/>
              <a:gd name="connsiteX0" fmla="*/ 17 w 10016"/>
              <a:gd name="connsiteY0" fmla="*/ 9839 h 10405"/>
              <a:gd name="connsiteX1" fmla="*/ 1 w 10016"/>
              <a:gd name="connsiteY1" fmla="*/ 864 h 10405"/>
              <a:gd name="connsiteX2" fmla="*/ 1235 w 10016"/>
              <a:gd name="connsiteY2" fmla="*/ 958 h 10405"/>
              <a:gd name="connsiteX3" fmla="*/ 2486 w 10016"/>
              <a:gd name="connsiteY3" fmla="*/ 767 h 10405"/>
              <a:gd name="connsiteX4" fmla="*/ 3746 w 10016"/>
              <a:gd name="connsiteY4" fmla="*/ 0 h 10405"/>
              <a:gd name="connsiteX5" fmla="*/ 4997 w 10016"/>
              <a:gd name="connsiteY5" fmla="*/ 2111 h 10405"/>
              <a:gd name="connsiteX6" fmla="*/ 6248 w 10016"/>
              <a:gd name="connsiteY6" fmla="*/ 1631 h 10405"/>
              <a:gd name="connsiteX7" fmla="*/ 7524 w 10016"/>
              <a:gd name="connsiteY7" fmla="*/ 1967 h 10405"/>
              <a:gd name="connsiteX8" fmla="*/ 8751 w 10016"/>
              <a:gd name="connsiteY8" fmla="*/ 910 h 10405"/>
              <a:gd name="connsiteX9" fmla="*/ 10016 w 10016"/>
              <a:gd name="connsiteY9" fmla="*/ 1241 h 10405"/>
              <a:gd name="connsiteX10" fmla="*/ 9966 w 10016"/>
              <a:gd name="connsiteY10" fmla="*/ 9491 h 10405"/>
              <a:gd name="connsiteX11" fmla="*/ 8787 w 10016"/>
              <a:gd name="connsiteY11" fmla="*/ 9875 h 10405"/>
              <a:gd name="connsiteX12" fmla="*/ 7550 w 10016"/>
              <a:gd name="connsiteY12" fmla="*/ 10115 h 10405"/>
              <a:gd name="connsiteX13" fmla="*/ 6214 w 10016"/>
              <a:gd name="connsiteY13" fmla="*/ 10386 h 10405"/>
              <a:gd name="connsiteX14" fmla="*/ 5386 w 10016"/>
              <a:gd name="connsiteY14" fmla="*/ 10001 h 10405"/>
              <a:gd name="connsiteX15" fmla="*/ 5083 w 10016"/>
              <a:gd name="connsiteY15" fmla="*/ 10067 h 10405"/>
              <a:gd name="connsiteX16" fmla="*/ 3754 w 10016"/>
              <a:gd name="connsiteY16" fmla="*/ 9216 h 10405"/>
              <a:gd name="connsiteX17" fmla="*/ 2511 w 10016"/>
              <a:gd name="connsiteY17" fmla="*/ 9504 h 10405"/>
              <a:gd name="connsiteX18" fmla="*/ 1269 w 10016"/>
              <a:gd name="connsiteY18" fmla="*/ 9259 h 10405"/>
              <a:gd name="connsiteX19" fmla="*/ 17 w 10016"/>
              <a:gd name="connsiteY19" fmla="*/ 9839 h 10405"/>
              <a:gd name="connsiteX0" fmla="*/ 17 w 10016"/>
              <a:gd name="connsiteY0" fmla="*/ 9839 h 10405"/>
              <a:gd name="connsiteX1" fmla="*/ 1 w 10016"/>
              <a:gd name="connsiteY1" fmla="*/ 864 h 10405"/>
              <a:gd name="connsiteX2" fmla="*/ 1235 w 10016"/>
              <a:gd name="connsiteY2" fmla="*/ 958 h 10405"/>
              <a:gd name="connsiteX3" fmla="*/ 2486 w 10016"/>
              <a:gd name="connsiteY3" fmla="*/ 767 h 10405"/>
              <a:gd name="connsiteX4" fmla="*/ 3746 w 10016"/>
              <a:gd name="connsiteY4" fmla="*/ 0 h 10405"/>
              <a:gd name="connsiteX5" fmla="*/ 4997 w 10016"/>
              <a:gd name="connsiteY5" fmla="*/ 2111 h 10405"/>
              <a:gd name="connsiteX6" fmla="*/ 6248 w 10016"/>
              <a:gd name="connsiteY6" fmla="*/ 1631 h 10405"/>
              <a:gd name="connsiteX7" fmla="*/ 7524 w 10016"/>
              <a:gd name="connsiteY7" fmla="*/ 1967 h 10405"/>
              <a:gd name="connsiteX8" fmla="*/ 8751 w 10016"/>
              <a:gd name="connsiteY8" fmla="*/ 910 h 10405"/>
              <a:gd name="connsiteX9" fmla="*/ 10016 w 10016"/>
              <a:gd name="connsiteY9" fmla="*/ 1241 h 10405"/>
              <a:gd name="connsiteX10" fmla="*/ 9966 w 10016"/>
              <a:gd name="connsiteY10" fmla="*/ 9491 h 10405"/>
              <a:gd name="connsiteX11" fmla="*/ 8787 w 10016"/>
              <a:gd name="connsiteY11" fmla="*/ 9875 h 10405"/>
              <a:gd name="connsiteX12" fmla="*/ 7550 w 10016"/>
              <a:gd name="connsiteY12" fmla="*/ 10115 h 10405"/>
              <a:gd name="connsiteX13" fmla="*/ 6214 w 10016"/>
              <a:gd name="connsiteY13" fmla="*/ 10386 h 10405"/>
              <a:gd name="connsiteX14" fmla="*/ 5386 w 10016"/>
              <a:gd name="connsiteY14" fmla="*/ 10001 h 10405"/>
              <a:gd name="connsiteX15" fmla="*/ 5083 w 10016"/>
              <a:gd name="connsiteY15" fmla="*/ 10067 h 10405"/>
              <a:gd name="connsiteX16" fmla="*/ 3754 w 10016"/>
              <a:gd name="connsiteY16" fmla="*/ 9216 h 10405"/>
              <a:gd name="connsiteX17" fmla="*/ 2511 w 10016"/>
              <a:gd name="connsiteY17" fmla="*/ 9504 h 10405"/>
              <a:gd name="connsiteX18" fmla="*/ 1269 w 10016"/>
              <a:gd name="connsiteY18" fmla="*/ 9259 h 10405"/>
              <a:gd name="connsiteX19" fmla="*/ 17 w 10016"/>
              <a:gd name="connsiteY19" fmla="*/ 9839 h 10405"/>
              <a:gd name="connsiteX0" fmla="*/ 17 w 10016"/>
              <a:gd name="connsiteY0" fmla="*/ 9839 h 10414"/>
              <a:gd name="connsiteX1" fmla="*/ 1 w 10016"/>
              <a:gd name="connsiteY1" fmla="*/ 864 h 10414"/>
              <a:gd name="connsiteX2" fmla="*/ 1235 w 10016"/>
              <a:gd name="connsiteY2" fmla="*/ 958 h 10414"/>
              <a:gd name="connsiteX3" fmla="*/ 2486 w 10016"/>
              <a:gd name="connsiteY3" fmla="*/ 767 h 10414"/>
              <a:gd name="connsiteX4" fmla="*/ 3746 w 10016"/>
              <a:gd name="connsiteY4" fmla="*/ 0 h 10414"/>
              <a:gd name="connsiteX5" fmla="*/ 4997 w 10016"/>
              <a:gd name="connsiteY5" fmla="*/ 2111 h 10414"/>
              <a:gd name="connsiteX6" fmla="*/ 6248 w 10016"/>
              <a:gd name="connsiteY6" fmla="*/ 1631 h 10414"/>
              <a:gd name="connsiteX7" fmla="*/ 7524 w 10016"/>
              <a:gd name="connsiteY7" fmla="*/ 1967 h 10414"/>
              <a:gd name="connsiteX8" fmla="*/ 8751 w 10016"/>
              <a:gd name="connsiteY8" fmla="*/ 910 h 10414"/>
              <a:gd name="connsiteX9" fmla="*/ 10016 w 10016"/>
              <a:gd name="connsiteY9" fmla="*/ 1241 h 10414"/>
              <a:gd name="connsiteX10" fmla="*/ 9966 w 10016"/>
              <a:gd name="connsiteY10" fmla="*/ 9491 h 10414"/>
              <a:gd name="connsiteX11" fmla="*/ 8787 w 10016"/>
              <a:gd name="connsiteY11" fmla="*/ 9875 h 10414"/>
              <a:gd name="connsiteX12" fmla="*/ 7550 w 10016"/>
              <a:gd name="connsiteY12" fmla="*/ 10115 h 10414"/>
              <a:gd name="connsiteX13" fmla="*/ 6214 w 10016"/>
              <a:gd name="connsiteY13" fmla="*/ 10386 h 10414"/>
              <a:gd name="connsiteX14" fmla="*/ 5968 w 10016"/>
              <a:gd name="connsiteY14" fmla="*/ 10286 h 10414"/>
              <a:gd name="connsiteX15" fmla="*/ 5083 w 10016"/>
              <a:gd name="connsiteY15" fmla="*/ 10067 h 10414"/>
              <a:gd name="connsiteX16" fmla="*/ 3754 w 10016"/>
              <a:gd name="connsiteY16" fmla="*/ 9216 h 10414"/>
              <a:gd name="connsiteX17" fmla="*/ 2511 w 10016"/>
              <a:gd name="connsiteY17" fmla="*/ 9504 h 10414"/>
              <a:gd name="connsiteX18" fmla="*/ 1269 w 10016"/>
              <a:gd name="connsiteY18" fmla="*/ 9259 h 10414"/>
              <a:gd name="connsiteX19" fmla="*/ 17 w 10016"/>
              <a:gd name="connsiteY19" fmla="*/ 9839 h 1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16" h="10414">
                <a:moveTo>
                  <a:pt x="17" y="9839"/>
                </a:moveTo>
                <a:cubicBezTo>
                  <a:pt x="18" y="6793"/>
                  <a:pt x="0" y="3910"/>
                  <a:pt x="1" y="864"/>
                </a:cubicBezTo>
                <a:lnTo>
                  <a:pt x="1235" y="958"/>
                </a:lnTo>
                <a:lnTo>
                  <a:pt x="2486" y="767"/>
                </a:lnTo>
                <a:lnTo>
                  <a:pt x="3746" y="0"/>
                </a:lnTo>
                <a:lnTo>
                  <a:pt x="4997" y="2111"/>
                </a:lnTo>
                <a:lnTo>
                  <a:pt x="6248" y="1631"/>
                </a:lnTo>
                <a:lnTo>
                  <a:pt x="7524" y="1967"/>
                </a:lnTo>
                <a:lnTo>
                  <a:pt x="8751" y="910"/>
                </a:lnTo>
                <a:lnTo>
                  <a:pt x="10016" y="1241"/>
                </a:lnTo>
                <a:cubicBezTo>
                  <a:pt x="9980" y="3931"/>
                  <a:pt x="10002" y="6801"/>
                  <a:pt x="9966" y="9491"/>
                </a:cubicBezTo>
                <a:lnTo>
                  <a:pt x="8787" y="9875"/>
                </a:lnTo>
                <a:cubicBezTo>
                  <a:pt x="8377" y="9875"/>
                  <a:pt x="7979" y="10030"/>
                  <a:pt x="7550" y="10115"/>
                </a:cubicBezTo>
                <a:cubicBezTo>
                  <a:pt x="7121" y="10200"/>
                  <a:pt x="6478" y="10358"/>
                  <a:pt x="6214" y="10386"/>
                </a:cubicBezTo>
                <a:cubicBezTo>
                  <a:pt x="5950" y="10414"/>
                  <a:pt x="6156" y="10339"/>
                  <a:pt x="5968" y="10286"/>
                </a:cubicBezTo>
                <a:cubicBezTo>
                  <a:pt x="5780" y="10233"/>
                  <a:pt x="5355" y="10203"/>
                  <a:pt x="5083" y="10067"/>
                </a:cubicBezTo>
                <a:lnTo>
                  <a:pt x="3754" y="9216"/>
                </a:lnTo>
                <a:cubicBezTo>
                  <a:pt x="3344" y="9216"/>
                  <a:pt x="2925" y="9497"/>
                  <a:pt x="2511" y="9504"/>
                </a:cubicBezTo>
                <a:cubicBezTo>
                  <a:pt x="2097" y="9511"/>
                  <a:pt x="1685" y="9203"/>
                  <a:pt x="1269" y="9259"/>
                </a:cubicBezTo>
                <a:cubicBezTo>
                  <a:pt x="853" y="9315"/>
                  <a:pt x="432" y="9642"/>
                  <a:pt x="17" y="9839"/>
                </a:cubicBezTo>
                <a:close/>
              </a:path>
            </a:pathLst>
          </a:custGeom>
          <a:pattFill prst="wdUpDiag">
            <a:fgClr>
              <a:srgbClr val="6D2077"/>
            </a:fgClr>
            <a:bgClr>
              <a:srgbClr val="FFFFFF"/>
            </a:bgClr>
          </a:pattFill>
          <a:ln w="9525">
            <a:noFill/>
            <a:round/>
            <a:headEnd/>
            <a:tailEnd/>
          </a:ln>
        </p:spPr>
        <p:txBody>
          <a:bodyPr/>
          <a:lstStyle/>
          <a:p>
            <a:pPr fontAlgn="base">
              <a:spcBef>
                <a:spcPct val="0"/>
              </a:spcBef>
              <a:spcAft>
                <a:spcPct val="0"/>
              </a:spcAft>
            </a:pPr>
            <a:endParaRPr lang="en-US" sz="800" b="1" dirty="0" smtClean="0">
              <a:solidFill>
                <a:srgbClr val="000000"/>
              </a:solidFill>
            </a:endParaRPr>
          </a:p>
        </p:txBody>
      </p:sp>
      <p:sp>
        <p:nvSpPr>
          <p:cNvPr id="56" name="Rectangle 2"/>
          <p:cNvSpPr>
            <a:spLocks noChangeArrowheads="1"/>
          </p:cNvSpPr>
          <p:nvPr>
            <p:custDataLst>
              <p:tags r:id="rId1"/>
            </p:custDataLst>
          </p:nvPr>
        </p:nvSpPr>
        <p:spPr bwMode="gray">
          <a:xfrm>
            <a:off x="8625840" y="1592580"/>
            <a:ext cx="624840" cy="2034539"/>
          </a:xfrm>
          <a:prstGeom prst="rect">
            <a:avLst/>
          </a:prstGeom>
          <a:solidFill>
            <a:srgbClr val="F68D2E"/>
          </a:solidFill>
          <a:ln w="6350" algn="ctr">
            <a:noFill/>
            <a:miter lim="800000"/>
            <a:headEnd type="none" w="sm" len="sm"/>
            <a:tailEnd type="none" w="sm" len="sm"/>
          </a:ln>
          <a:effectLst/>
        </p:spPr>
        <p:txBody>
          <a:bodyPr wrap="none" lIns="54000" tIns="54000" rIns="54000" bIns="54000"/>
          <a:lstStyle/>
          <a:p>
            <a:pPr algn="ctr" defTabSz="762000" eaLnBrk="0" hangingPunct="0"/>
            <a:endParaRPr lang="en-US" sz="800" dirty="0">
              <a:solidFill>
                <a:srgbClr val="747678"/>
              </a:solidFill>
            </a:endParaRPr>
          </a:p>
        </p:txBody>
      </p:sp>
      <p:sp>
        <p:nvSpPr>
          <p:cNvPr id="4" name="Titel 3"/>
          <p:cNvSpPr>
            <a:spLocks noGrp="1"/>
          </p:cNvSpPr>
          <p:nvPr>
            <p:ph type="title"/>
          </p:nvPr>
        </p:nvSpPr>
        <p:spPr/>
        <p:txBody>
          <a:bodyPr/>
          <a:lstStyle/>
          <a:p>
            <a:r>
              <a:rPr lang="en-US" dirty="0" smtClean="0"/>
              <a:t>2. How did the working capital develop in the past?</a:t>
            </a:r>
            <a:endParaRPr lang="en-US" dirty="0"/>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sp>
        <p:nvSpPr>
          <p:cNvPr id="76" name="Text Placeholder 12"/>
          <p:cNvSpPr txBox="1">
            <a:spLocks/>
          </p:cNvSpPr>
          <p:nvPr>
            <p:custDataLst>
              <p:tags r:id="rId2"/>
            </p:custDataLst>
          </p:nvPr>
        </p:nvSpPr>
        <p:spPr>
          <a:xfrm>
            <a:off x="2447921" y="1422400"/>
            <a:ext cx="4089403"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ABC group - Terms of Net Working Capital (in days) Feb - Oct 2015</a:t>
            </a:r>
            <a:endParaRPr lang="en-US" sz="900" kern="0" dirty="0">
              <a:latin typeface="Arial" panose="020B0604020202020204" pitchFamily="34" charset="0"/>
              <a:cs typeface="Arial" panose="020B0604020202020204" pitchFamily="34" charset="0"/>
            </a:endParaRPr>
          </a:p>
        </p:txBody>
      </p:sp>
      <p:sp>
        <p:nvSpPr>
          <p:cNvPr id="64" name="Text Box 8"/>
          <p:cNvSpPr txBox="1">
            <a:spLocks noChangeArrowheads="1"/>
          </p:cNvSpPr>
          <p:nvPr>
            <p:custDataLst>
              <p:tags r:id="rId3"/>
            </p:custDataLst>
          </p:nvPr>
        </p:nvSpPr>
        <p:spPr bwMode="gray">
          <a:xfrm>
            <a:off x="2453638" y="6133791"/>
            <a:ext cx="3397251" cy="10238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sp>
        <p:nvSpPr>
          <p:cNvPr id="54" name="Textfeld 53"/>
          <p:cNvSpPr txBox="1">
            <a:spLocks/>
          </p:cNvSpPr>
          <p:nvPr/>
        </p:nvSpPr>
        <p:spPr>
          <a:xfrm>
            <a:off x="7586984" y="954327"/>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defPPr>
              <a:defRPr lang="en-US"/>
            </a:defPPr>
            <a:lvl1pPr algn="ctr">
              <a:defRPr sz="900" b="1">
                <a:latin typeface="Arial" pitchFamily="34" charset="0"/>
                <a:cs typeface="Arial" pitchFamily="34" charset="0"/>
              </a:defRPr>
            </a:lvl1pPr>
          </a:lstStyle>
          <a:p>
            <a:r>
              <a:rPr lang="en-US" dirty="0" smtClean="0"/>
              <a:t>Alternative 3 (broad definition, </a:t>
            </a:r>
            <a:br>
              <a:rPr lang="en-US" dirty="0" smtClean="0"/>
            </a:br>
            <a:r>
              <a:rPr lang="en-US" dirty="0" smtClean="0"/>
              <a:t>detailed presentation)</a:t>
            </a:r>
            <a:endParaRPr lang="en-US" dirty="0"/>
          </a:p>
        </p:txBody>
      </p:sp>
      <p:sp>
        <p:nvSpPr>
          <p:cNvPr id="55" name="Text Placeholder 12"/>
          <p:cNvSpPr txBox="1">
            <a:spLocks/>
          </p:cNvSpPr>
          <p:nvPr>
            <p:custDataLst>
              <p:tags r:id="rId4"/>
            </p:custDataLst>
          </p:nvPr>
        </p:nvSpPr>
        <p:spPr>
          <a:xfrm>
            <a:off x="2446338" y="3822700"/>
            <a:ext cx="4089403"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ABC group – CCC development (in days) Feb - Oct 2014</a:t>
            </a:r>
            <a:endParaRPr lang="en-US" sz="900" kern="0" dirty="0">
              <a:latin typeface="Arial" panose="020B0604020202020204" pitchFamily="34" charset="0"/>
              <a:cs typeface="Arial" panose="020B0604020202020204" pitchFamily="34" charset="0"/>
            </a:endParaRPr>
          </a:p>
        </p:txBody>
      </p:sp>
      <p:sp>
        <p:nvSpPr>
          <p:cNvPr id="58" name="Rectangle 3"/>
          <p:cNvSpPr>
            <a:spLocks noChangeArrowheads="1"/>
          </p:cNvSpPr>
          <p:nvPr/>
        </p:nvSpPr>
        <p:spPr bwMode="gray">
          <a:xfrm>
            <a:off x="8625840" y="3986306"/>
            <a:ext cx="624840" cy="2034539"/>
          </a:xfrm>
          <a:prstGeom prst="rect">
            <a:avLst/>
          </a:prstGeom>
          <a:solidFill>
            <a:srgbClr val="F68D2E"/>
          </a:solidFill>
          <a:ln w="6350">
            <a:solidFill>
              <a:srgbClr val="FFFFFF"/>
            </a:solidFill>
            <a:miter lim="800000"/>
            <a:headEnd type="none" w="sm" len="sm"/>
            <a:tailEnd type="none" w="sm" len="sm"/>
          </a:ln>
        </p:spPr>
        <p:txBody>
          <a:bodyPr wrap="none" lIns="54000" tIns="54000" rIns="54000" bIns="54000"/>
          <a:lstStyle/>
          <a:p>
            <a:pPr algn="ctr" defTabSz="762000" eaLnBrk="0" hangingPunct="0">
              <a:defRPr/>
            </a:pPr>
            <a:endParaRPr lang="en-US" sz="800" kern="0" dirty="0" smtClean="0">
              <a:solidFill>
                <a:srgbClr val="0C2D83"/>
              </a:solidFill>
            </a:endParaRPr>
          </a:p>
        </p:txBody>
      </p:sp>
      <p:sp>
        <p:nvSpPr>
          <p:cNvPr id="59" name="Rectangle 23"/>
          <p:cNvSpPr>
            <a:spLocks noChangeArrowheads="1"/>
          </p:cNvSpPr>
          <p:nvPr/>
        </p:nvSpPr>
        <p:spPr bwMode="gray">
          <a:xfrm>
            <a:off x="2453638" y="3976337"/>
            <a:ext cx="727693" cy="123111"/>
          </a:xfrm>
          <a:prstGeom prst="rect">
            <a:avLst/>
          </a:prstGeom>
          <a:noFill/>
          <a:ln w="9525">
            <a:noFill/>
            <a:miter lim="800000"/>
            <a:headEnd/>
            <a:tailEnd/>
          </a:ln>
        </p:spPr>
        <p:txBody>
          <a:bodyPr wrap="square" lIns="0" tIns="0" rIns="0" bIns="0">
            <a:spAutoFit/>
          </a:bodyPr>
          <a:lstStyle/>
          <a:p>
            <a:pPr fontAlgn="base">
              <a:spcBef>
                <a:spcPct val="0"/>
              </a:spcBef>
              <a:spcAft>
                <a:spcPct val="0"/>
              </a:spcAft>
            </a:pPr>
            <a:r>
              <a:rPr lang="en-US" sz="800" dirty="0" smtClean="0">
                <a:solidFill>
                  <a:schemeClr val="tx2"/>
                </a:solidFill>
                <a:ea typeface="SimSun" pitchFamily="2" charset="-122"/>
                <a:cs typeface="Arial" pitchFamily="34" charset="0"/>
              </a:rPr>
              <a:t>Coverage rate:</a:t>
            </a:r>
          </a:p>
        </p:txBody>
      </p:sp>
      <p:sp>
        <p:nvSpPr>
          <p:cNvPr id="60" name="Oval 24"/>
          <p:cNvSpPr>
            <a:spLocks noChangeArrowheads="1"/>
          </p:cNvSpPr>
          <p:nvPr/>
        </p:nvSpPr>
        <p:spPr bwMode="gray">
          <a:xfrm>
            <a:off x="2646823" y="4120275"/>
            <a:ext cx="423311" cy="172775"/>
          </a:xfrm>
          <a:prstGeom prst="ellipse">
            <a:avLst/>
          </a:prstGeom>
          <a:solidFill>
            <a:srgbClr val="FFFFFF"/>
          </a:solidFill>
          <a:ln w="6350">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62%</a:t>
            </a:r>
          </a:p>
        </p:txBody>
      </p:sp>
      <p:sp>
        <p:nvSpPr>
          <p:cNvPr id="63" name="Oval 25"/>
          <p:cNvSpPr>
            <a:spLocks noChangeArrowheads="1"/>
          </p:cNvSpPr>
          <p:nvPr/>
        </p:nvSpPr>
        <p:spPr bwMode="gray">
          <a:xfrm>
            <a:off x="3321641" y="4120275"/>
            <a:ext cx="423311"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61%</a:t>
            </a:r>
          </a:p>
        </p:txBody>
      </p:sp>
      <p:sp>
        <p:nvSpPr>
          <p:cNvPr id="65" name="Oval 26"/>
          <p:cNvSpPr>
            <a:spLocks noChangeArrowheads="1"/>
          </p:cNvSpPr>
          <p:nvPr/>
        </p:nvSpPr>
        <p:spPr bwMode="gray">
          <a:xfrm>
            <a:off x="3996459" y="4120275"/>
            <a:ext cx="423311"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63%</a:t>
            </a:r>
          </a:p>
        </p:txBody>
      </p:sp>
      <p:sp>
        <p:nvSpPr>
          <p:cNvPr id="66" name="Oval 27"/>
          <p:cNvSpPr>
            <a:spLocks noChangeArrowheads="1"/>
          </p:cNvSpPr>
          <p:nvPr/>
        </p:nvSpPr>
        <p:spPr bwMode="gray">
          <a:xfrm>
            <a:off x="4671277" y="4120275"/>
            <a:ext cx="424658"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64%</a:t>
            </a:r>
          </a:p>
        </p:txBody>
      </p:sp>
      <p:sp>
        <p:nvSpPr>
          <p:cNvPr id="67" name="Oval 28"/>
          <p:cNvSpPr>
            <a:spLocks noChangeArrowheads="1"/>
          </p:cNvSpPr>
          <p:nvPr/>
        </p:nvSpPr>
        <p:spPr bwMode="gray">
          <a:xfrm>
            <a:off x="5347442" y="4120275"/>
            <a:ext cx="423311"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61%</a:t>
            </a:r>
          </a:p>
        </p:txBody>
      </p:sp>
      <p:sp>
        <p:nvSpPr>
          <p:cNvPr id="68" name="Oval 29"/>
          <p:cNvSpPr>
            <a:spLocks noChangeArrowheads="1"/>
          </p:cNvSpPr>
          <p:nvPr/>
        </p:nvSpPr>
        <p:spPr bwMode="gray">
          <a:xfrm>
            <a:off x="6022260" y="4120275"/>
            <a:ext cx="423311"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59%</a:t>
            </a:r>
          </a:p>
        </p:txBody>
      </p:sp>
      <p:sp>
        <p:nvSpPr>
          <p:cNvPr id="69" name="Oval 30"/>
          <p:cNvSpPr>
            <a:spLocks noChangeArrowheads="1"/>
          </p:cNvSpPr>
          <p:nvPr/>
        </p:nvSpPr>
        <p:spPr bwMode="gray">
          <a:xfrm>
            <a:off x="6697078" y="4120275"/>
            <a:ext cx="423311"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58%</a:t>
            </a:r>
          </a:p>
        </p:txBody>
      </p:sp>
      <p:sp>
        <p:nvSpPr>
          <p:cNvPr id="70" name="Oval 31"/>
          <p:cNvSpPr>
            <a:spLocks noChangeArrowheads="1"/>
          </p:cNvSpPr>
          <p:nvPr/>
        </p:nvSpPr>
        <p:spPr bwMode="gray">
          <a:xfrm>
            <a:off x="7371896" y="4120275"/>
            <a:ext cx="423311"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56%</a:t>
            </a:r>
          </a:p>
        </p:txBody>
      </p:sp>
      <p:sp>
        <p:nvSpPr>
          <p:cNvPr id="71" name="Oval 32"/>
          <p:cNvSpPr>
            <a:spLocks noChangeArrowheads="1"/>
          </p:cNvSpPr>
          <p:nvPr/>
        </p:nvSpPr>
        <p:spPr bwMode="gray">
          <a:xfrm>
            <a:off x="8046714" y="4120275"/>
            <a:ext cx="424658"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57%</a:t>
            </a:r>
          </a:p>
        </p:txBody>
      </p:sp>
      <p:sp>
        <p:nvSpPr>
          <p:cNvPr id="72" name="Oval 33"/>
          <p:cNvSpPr>
            <a:spLocks noChangeArrowheads="1"/>
          </p:cNvSpPr>
          <p:nvPr/>
        </p:nvSpPr>
        <p:spPr bwMode="gray">
          <a:xfrm>
            <a:off x="8722882" y="4120275"/>
            <a:ext cx="423311"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ea typeface="SimSun" pitchFamily="2" charset="-122"/>
                <a:cs typeface="Arial" pitchFamily="34" charset="0"/>
              </a:rPr>
              <a:t>60%</a:t>
            </a:r>
          </a:p>
        </p:txBody>
      </p:sp>
      <p:sp>
        <p:nvSpPr>
          <p:cNvPr id="73" name="Rectangle 173"/>
          <p:cNvSpPr>
            <a:spLocks noChangeArrowheads="1"/>
          </p:cNvSpPr>
          <p:nvPr/>
        </p:nvSpPr>
        <p:spPr bwMode="gray">
          <a:xfrm>
            <a:off x="8676939" y="5685262"/>
            <a:ext cx="532198" cy="246221"/>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800" b="1" dirty="0" smtClean="0">
                <a:solidFill>
                  <a:srgbClr val="000000"/>
                </a:solidFill>
                <a:ea typeface="SimSun" pitchFamily="2" charset="-122"/>
                <a:cs typeface="Arial" pitchFamily="34" charset="0"/>
              </a:rPr>
              <a:t>Average</a:t>
            </a:r>
            <a:br>
              <a:rPr lang="en-US" sz="800" b="1" dirty="0" smtClean="0">
                <a:solidFill>
                  <a:srgbClr val="000000"/>
                </a:solidFill>
                <a:ea typeface="SimSun" pitchFamily="2" charset="-122"/>
                <a:cs typeface="Arial" pitchFamily="34" charset="0"/>
              </a:rPr>
            </a:br>
            <a:r>
              <a:rPr lang="en-US" sz="800" b="1" dirty="0" smtClean="0">
                <a:solidFill>
                  <a:srgbClr val="000000"/>
                </a:solidFill>
                <a:ea typeface="SimSun" pitchFamily="2" charset="-122"/>
                <a:cs typeface="Arial" pitchFamily="34" charset="0"/>
              </a:rPr>
              <a:t>Feb-Oct 15</a:t>
            </a:r>
          </a:p>
        </p:txBody>
      </p:sp>
      <p:sp>
        <p:nvSpPr>
          <p:cNvPr id="74" name="Freeform 174"/>
          <p:cNvSpPr>
            <a:spLocks/>
          </p:cNvSpPr>
          <p:nvPr/>
        </p:nvSpPr>
        <p:spPr bwMode="gray">
          <a:xfrm>
            <a:off x="8904411" y="4611530"/>
            <a:ext cx="68754" cy="73430"/>
          </a:xfrm>
          <a:custGeom>
            <a:avLst/>
            <a:gdLst/>
            <a:ahLst/>
            <a:cxnLst>
              <a:cxn ang="0">
                <a:pos x="28" y="0"/>
              </a:cxn>
              <a:cxn ang="0">
                <a:pos x="51" y="29"/>
              </a:cxn>
              <a:cxn ang="0">
                <a:pos x="28" y="51"/>
              </a:cxn>
              <a:cxn ang="0">
                <a:pos x="0" y="29"/>
              </a:cxn>
              <a:cxn ang="0">
                <a:pos x="28" y="0"/>
              </a:cxn>
            </a:cxnLst>
            <a:rect l="0" t="0" r="r" b="b"/>
            <a:pathLst>
              <a:path w="51" h="51">
                <a:moveTo>
                  <a:pt x="28" y="0"/>
                </a:moveTo>
                <a:lnTo>
                  <a:pt x="51" y="29"/>
                </a:lnTo>
                <a:lnTo>
                  <a:pt x="28" y="51"/>
                </a:lnTo>
                <a:lnTo>
                  <a:pt x="0" y="29"/>
                </a:lnTo>
                <a:lnTo>
                  <a:pt x="28" y="0"/>
                </a:lnTo>
                <a:close/>
              </a:path>
            </a:pathLst>
          </a:custGeom>
          <a:solidFill>
            <a:srgbClr val="0C2D83"/>
          </a:solidFill>
          <a:ln w="9525">
            <a:solidFill>
              <a:srgbClr val="0C2D83"/>
            </a:solidFill>
            <a:prstDash val="solid"/>
            <a:round/>
            <a:headEnd/>
            <a:tailEnd/>
          </a:ln>
        </p:spPr>
        <p:txBody>
          <a:bodyPr/>
          <a:lstStyle/>
          <a:p>
            <a:pPr fontAlgn="base">
              <a:spcBef>
                <a:spcPct val="0"/>
              </a:spcBef>
              <a:spcAft>
                <a:spcPct val="0"/>
              </a:spcAft>
            </a:pPr>
            <a:endParaRPr lang="en-US" sz="800" b="1" dirty="0" smtClean="0">
              <a:solidFill>
                <a:srgbClr val="000000"/>
              </a:solidFill>
            </a:endParaRPr>
          </a:p>
        </p:txBody>
      </p:sp>
      <p:sp>
        <p:nvSpPr>
          <p:cNvPr id="77" name="Rectangle 176"/>
          <p:cNvSpPr>
            <a:spLocks noChangeArrowheads="1"/>
          </p:cNvSpPr>
          <p:nvPr/>
        </p:nvSpPr>
        <p:spPr bwMode="gray">
          <a:xfrm>
            <a:off x="8866194" y="4444161"/>
            <a:ext cx="173124" cy="123111"/>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800" b="1" dirty="0" smtClean="0">
                <a:solidFill>
                  <a:srgbClr val="000000"/>
                </a:solidFill>
              </a:rPr>
              <a:t>197</a:t>
            </a:r>
          </a:p>
        </p:txBody>
      </p:sp>
      <p:sp>
        <p:nvSpPr>
          <p:cNvPr id="78" name="Rectangle 177"/>
          <p:cNvSpPr>
            <a:spLocks noChangeArrowheads="1"/>
          </p:cNvSpPr>
          <p:nvPr/>
        </p:nvSpPr>
        <p:spPr bwMode="gray">
          <a:xfrm>
            <a:off x="8897201" y="5440851"/>
            <a:ext cx="115416" cy="123111"/>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800" b="1" dirty="0" smtClean="0">
                <a:solidFill>
                  <a:srgbClr val="000000"/>
                </a:solidFill>
              </a:rPr>
              <a:t>73</a:t>
            </a:r>
          </a:p>
        </p:txBody>
      </p:sp>
      <p:sp>
        <p:nvSpPr>
          <p:cNvPr id="79" name="Rectangle 178"/>
          <p:cNvSpPr>
            <a:spLocks noChangeArrowheads="1"/>
          </p:cNvSpPr>
          <p:nvPr/>
        </p:nvSpPr>
        <p:spPr bwMode="gray">
          <a:xfrm>
            <a:off x="6504966" y="4835537"/>
            <a:ext cx="1528772" cy="388744"/>
          </a:xfrm>
          <a:prstGeom prst="rect">
            <a:avLst/>
          </a:prstGeom>
          <a:solidFill>
            <a:schemeClr val="bg1"/>
          </a:solidFill>
          <a:ln w="6350">
            <a:noFill/>
            <a:miter lim="800000"/>
            <a:headEnd/>
            <a:tailEnd/>
          </a:ln>
          <a:effectLst/>
        </p:spPr>
        <p:txBody>
          <a:bodyPr lIns="9144" tIns="9144" rIns="9144" bIns="9144" anchor="ctr" anchorCtr="1">
            <a:spAutoFit/>
          </a:bodyPr>
          <a:lstStyle/>
          <a:p>
            <a:pPr algn="ctr" fontAlgn="base">
              <a:spcBef>
                <a:spcPct val="0"/>
              </a:spcBef>
              <a:spcAft>
                <a:spcPct val="0"/>
              </a:spcAft>
            </a:pPr>
            <a:r>
              <a:rPr lang="en-US" sz="800" dirty="0" smtClean="0">
                <a:solidFill>
                  <a:srgbClr val="0C2D83"/>
                </a:solidFill>
                <a:ea typeface="SimSun" pitchFamily="2" charset="-122"/>
                <a:cs typeface="Arial" pitchFamily="34" charset="0"/>
              </a:rPr>
              <a:t>Working Capital reduction</a:t>
            </a:r>
            <a:br>
              <a:rPr lang="en-US" sz="800" dirty="0" smtClean="0">
                <a:solidFill>
                  <a:srgbClr val="0C2D83"/>
                </a:solidFill>
                <a:ea typeface="SimSun" pitchFamily="2" charset="-122"/>
                <a:cs typeface="Arial" pitchFamily="34" charset="0"/>
              </a:rPr>
            </a:br>
            <a:r>
              <a:rPr lang="en-US" sz="800" dirty="0" smtClean="0">
                <a:solidFill>
                  <a:srgbClr val="0C2D83"/>
                </a:solidFill>
                <a:ea typeface="SimSun" pitchFamily="2" charset="-122"/>
                <a:cs typeface="Arial" pitchFamily="34" charset="0"/>
              </a:rPr>
              <a:t>due to customer</a:t>
            </a:r>
            <a:br>
              <a:rPr lang="en-US" sz="800" dirty="0" smtClean="0">
                <a:solidFill>
                  <a:srgbClr val="0C2D83"/>
                </a:solidFill>
                <a:ea typeface="SimSun" pitchFamily="2" charset="-122"/>
                <a:cs typeface="Arial" pitchFamily="34" charset="0"/>
              </a:rPr>
            </a:br>
            <a:r>
              <a:rPr lang="en-US" sz="800" dirty="0" smtClean="0">
                <a:solidFill>
                  <a:srgbClr val="0C2D83"/>
                </a:solidFill>
                <a:ea typeface="SimSun" pitchFamily="2" charset="-122"/>
                <a:cs typeface="Arial" pitchFamily="34" charset="0"/>
              </a:rPr>
              <a:t>advance payment</a:t>
            </a:r>
          </a:p>
        </p:txBody>
      </p:sp>
      <p:sp>
        <p:nvSpPr>
          <p:cNvPr id="80" name="Line 179"/>
          <p:cNvSpPr>
            <a:spLocks noChangeShapeType="1"/>
          </p:cNvSpPr>
          <p:nvPr/>
        </p:nvSpPr>
        <p:spPr bwMode="gray">
          <a:xfrm>
            <a:off x="8945733" y="4742552"/>
            <a:ext cx="0" cy="496728"/>
          </a:xfrm>
          <a:prstGeom prst="line">
            <a:avLst/>
          </a:prstGeom>
          <a:noFill/>
          <a:ln w="6350">
            <a:solidFill>
              <a:schemeClr val="tx2"/>
            </a:solidFill>
            <a:round/>
            <a:headEnd type="triangle" w="med" len="med"/>
            <a:tailEnd type="triangle" w="med" len="med"/>
          </a:ln>
          <a:effectLst/>
        </p:spPr>
        <p:txBody>
          <a:bodyPr wrap="none" lIns="0" tIns="0" rIns="0" bIns="0" anchor="ctr"/>
          <a:lstStyle/>
          <a:p>
            <a:pPr fontAlgn="base">
              <a:spcBef>
                <a:spcPct val="0"/>
              </a:spcBef>
              <a:spcAft>
                <a:spcPct val="0"/>
              </a:spcAft>
            </a:pPr>
            <a:endParaRPr lang="en-US" sz="800" b="1" dirty="0" smtClean="0">
              <a:solidFill>
                <a:srgbClr val="000000"/>
              </a:solidFill>
            </a:endParaRPr>
          </a:p>
        </p:txBody>
      </p:sp>
      <p:sp>
        <p:nvSpPr>
          <p:cNvPr id="81" name="Oval 180"/>
          <p:cNvSpPr>
            <a:spLocks noChangeArrowheads="1"/>
          </p:cNvSpPr>
          <p:nvPr/>
        </p:nvSpPr>
        <p:spPr bwMode="gray">
          <a:xfrm>
            <a:off x="8738122" y="4898049"/>
            <a:ext cx="423311" cy="172775"/>
          </a:xfrm>
          <a:prstGeom prst="ellipse">
            <a:avLst/>
          </a:prstGeom>
          <a:solidFill>
            <a:srgbClr val="FFFFFF"/>
          </a:solidFill>
          <a:ln w="6350" algn="ctr">
            <a:solidFill>
              <a:srgbClr val="0C2D83"/>
            </a:solidFill>
            <a:round/>
            <a:headEnd/>
            <a:tailEnd/>
          </a:ln>
          <a:effectLst/>
        </p:spPr>
        <p:txBody>
          <a:bodyPr wrap="none" lIns="0" tIns="0" rIns="0" bIns="0" anchor="ctr"/>
          <a:lstStyle/>
          <a:p>
            <a:pPr algn="ctr" fontAlgn="base">
              <a:spcBef>
                <a:spcPct val="0"/>
              </a:spcBef>
              <a:spcAft>
                <a:spcPct val="0"/>
              </a:spcAft>
            </a:pPr>
            <a:r>
              <a:rPr lang="en-US" sz="800" b="1" dirty="0" smtClean="0">
                <a:solidFill>
                  <a:schemeClr val="tx2"/>
                </a:solidFill>
              </a:rPr>
              <a:t>124</a:t>
            </a:r>
          </a:p>
        </p:txBody>
      </p:sp>
      <p:sp>
        <p:nvSpPr>
          <p:cNvPr id="82" name="Text Box 7"/>
          <p:cNvSpPr txBox="1">
            <a:spLocks noChangeArrowheads="1"/>
          </p:cNvSpPr>
          <p:nvPr>
            <p:custDataLst>
              <p:tags r:id="rId5"/>
            </p:custDataLst>
          </p:nvPr>
        </p:nvSpPr>
        <p:spPr bwMode="gray">
          <a:xfrm>
            <a:off x="2457831" y="6037154"/>
            <a:ext cx="5311923" cy="94932"/>
          </a:xfrm>
          <a:prstGeom prst="rect">
            <a:avLst/>
          </a:prstGeom>
          <a:noFill/>
          <a:ln w="6350">
            <a:noFill/>
            <a:miter lim="800000"/>
            <a:headEnd type="none" w="sm" len="sm"/>
            <a:tailEnd type="none" w="sm" len="sm"/>
          </a:ln>
          <a:effectLst/>
        </p:spPr>
        <p:txBody>
          <a:bodyPr lIns="0" tIns="0" rIns="0" bIns="0" anchor="b"/>
          <a:lstStyle/>
          <a:p>
            <a:pPr lvl="0" defTabSz="762000" eaLnBrk="0" hangingPunct="0">
              <a:lnSpc>
                <a:spcPct val="90000"/>
              </a:lnSpc>
              <a:defRPr/>
            </a:pPr>
            <a:r>
              <a:rPr lang="en-US" sz="600" kern="0" dirty="0" smtClean="0"/>
              <a:t>CAP = customer advance payments               Coverage rate = NWC requirement covered by CAP </a:t>
            </a:r>
          </a:p>
        </p:txBody>
      </p:sp>
      <p:sp>
        <p:nvSpPr>
          <p:cNvPr id="116" name="Rectangle 43"/>
          <p:cNvSpPr>
            <a:spLocks noChangeArrowheads="1"/>
          </p:cNvSpPr>
          <p:nvPr/>
        </p:nvSpPr>
        <p:spPr bwMode="auto">
          <a:xfrm>
            <a:off x="8910950" y="5305656"/>
            <a:ext cx="73025" cy="71438"/>
          </a:xfrm>
          <a:prstGeom prst="rect">
            <a:avLst/>
          </a:prstGeom>
          <a:solidFill>
            <a:srgbClr val="0091DA"/>
          </a:solidFill>
          <a:ln w="6350" cap="flat">
            <a:solidFill>
              <a:srgbClr val="0091DA"/>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Textplatzhalter 5"/>
          <p:cNvSpPr>
            <a:spLocks noGrp="1"/>
          </p:cNvSpPr>
          <p:nvPr>
            <p:ph type="body" sz="quarter" idx="10"/>
          </p:nvPr>
        </p:nvSpPr>
        <p:spPr/>
        <p:txBody>
          <a:bodyPr/>
          <a:lstStyle/>
          <a:p>
            <a:endParaRPr lang="en-US" dirty="0" smtClean="0"/>
          </a:p>
          <a:p>
            <a:r>
              <a:rPr lang="en-US" dirty="0" smtClean="0"/>
              <a:t>Due to the consistent increase in DPO, the working capital was reduced by September 2015.</a:t>
            </a:r>
          </a:p>
          <a:p>
            <a:r>
              <a:rPr lang="en-US" dirty="0" smtClean="0"/>
              <a:t>The slight increase in October is the result of the increase in inventories, which in turn is particularly attributable to the pre-processing of customer orders.</a:t>
            </a:r>
          </a:p>
          <a:p>
            <a:r>
              <a:rPr lang="en-US" dirty="0" smtClean="0"/>
              <a:t>The coverage rate remained almost constant at 60%. Thus, working capital has been significantly reduced.</a:t>
            </a:r>
            <a:endParaRPr lang="en-US" dirty="0"/>
          </a:p>
        </p:txBody>
      </p:sp>
      <p:sp>
        <p:nvSpPr>
          <p:cNvPr id="290" name="Rechteck 289"/>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graphicFrame>
        <p:nvGraphicFramePr>
          <p:cNvPr id="61" name="Group 90"/>
          <p:cNvGraphicFramePr>
            <a:graphicFrameLocks noGrp="1"/>
          </p:cNvGraphicFramePr>
          <p:nvPr>
            <p:custDataLst>
              <p:tags r:id="rId6"/>
            </p:custDataLst>
            <p:extLst>
              <p:ext uri="{D42A27DB-BD31-4B8C-83A1-F6EECF244321}">
                <p14:modId xmlns:p14="http://schemas.microsoft.com/office/powerpoint/2010/main" val="3484886475"/>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62" name="Rectangle 2"/>
          <p:cNvSpPr>
            <a:spLocks noChangeArrowheads="1"/>
          </p:cNvSpPr>
          <p:nvPr/>
        </p:nvSpPr>
        <p:spPr bwMode="auto">
          <a:xfrm>
            <a:off x="557456" y="4607556"/>
            <a:ext cx="1620000" cy="954431"/>
          </a:xfrm>
          <a:prstGeom prst="rect">
            <a:avLst/>
          </a:prstGeom>
          <a:solidFill>
            <a:srgbClr val="BC204B"/>
          </a:solidFill>
          <a:ln w="12700">
            <a:noFill/>
            <a:miter lim="800000"/>
            <a:headEnd/>
            <a:tailEnd/>
          </a:ln>
        </p:spPr>
        <p:txBody>
          <a:bodyPr lIns="54000" tIns="54000" rIns="54000" bIns="54000" anchor="ctr" anchorCtr="1"/>
          <a:lstStyle/>
          <a:p>
            <a:pPr lvl="0" defTabSz="762000" eaLnBrk="0" hangingPunct="0">
              <a:lnSpc>
                <a:spcPct val="90000"/>
              </a:lnSpc>
              <a:defRPr/>
            </a:pPr>
            <a:r>
              <a:rPr lang="en-US" sz="700" kern="0" dirty="0" smtClean="0">
                <a:solidFill>
                  <a:schemeClr val="bg1"/>
                </a:solidFill>
              </a:rPr>
              <a:t>Use this detailed page whenever customer advanced payments or factoring have major influence on working capital requirements (e.g. construction industry). </a:t>
            </a:r>
            <a:endParaRPr lang="en-US" sz="700" kern="0" dirty="0">
              <a:solidFill>
                <a:schemeClr val="bg1"/>
              </a:solidFill>
            </a:endParaRPr>
          </a:p>
        </p:txBody>
      </p:sp>
      <p:pic>
        <p:nvPicPr>
          <p:cNvPr id="22" name="Grafik 21"/>
          <p:cNvPicPr>
            <a:picLocks noChangeAspect="1"/>
          </p:cNvPicPr>
          <p:nvPr>
            <p:custDataLst>
              <p:tags r:id="rId7"/>
            </p:custDataLst>
          </p:nvPr>
        </p:nvPicPr>
        <p:blipFill>
          <a:blip r:embed="rId13"/>
          <a:stretch>
            <a:fillRect/>
          </a:stretch>
        </p:blipFill>
        <p:spPr>
          <a:xfrm>
            <a:off x="-2729392" y="1422400"/>
            <a:ext cx="1956986" cy="2219136"/>
          </a:xfrm>
          <a:prstGeom prst="rect">
            <a:avLst/>
          </a:prstGeom>
        </p:spPr>
      </p:pic>
      <p:pic>
        <p:nvPicPr>
          <p:cNvPr id="75" name="Grafik 74"/>
          <p:cNvPicPr>
            <a:picLocks noChangeAspect="1"/>
          </p:cNvPicPr>
          <p:nvPr>
            <p:custDataLst>
              <p:tags r:id="rId8"/>
            </p:custDataLst>
          </p:nvPr>
        </p:nvPicPr>
        <p:blipFill rotWithShape="1">
          <a:blip r:embed="rId14"/>
          <a:srcRect l="14543" t="5686" r="7718" b="12311"/>
          <a:stretch/>
        </p:blipFill>
        <p:spPr>
          <a:xfrm>
            <a:off x="2453638" y="1592580"/>
            <a:ext cx="6963412" cy="2196918"/>
          </a:xfrm>
          <a:prstGeom prst="rect">
            <a:avLst/>
          </a:prstGeom>
        </p:spPr>
      </p:pic>
      <p:pic>
        <p:nvPicPr>
          <p:cNvPr id="25" name="Grafik 24"/>
          <p:cNvPicPr>
            <a:picLocks noChangeAspect="1"/>
          </p:cNvPicPr>
          <p:nvPr>
            <p:custDataLst>
              <p:tags r:id="rId9"/>
            </p:custDataLst>
          </p:nvPr>
        </p:nvPicPr>
        <p:blipFill>
          <a:blip r:embed="rId15"/>
          <a:stretch>
            <a:fillRect/>
          </a:stretch>
        </p:blipFill>
        <p:spPr>
          <a:xfrm>
            <a:off x="-2729392" y="3785432"/>
            <a:ext cx="1956986" cy="2225233"/>
          </a:xfrm>
          <a:prstGeom prst="rect">
            <a:avLst/>
          </a:prstGeom>
        </p:spPr>
      </p:pic>
      <p:pic>
        <p:nvPicPr>
          <p:cNvPr id="27" name="Grafik 26"/>
          <p:cNvPicPr>
            <a:picLocks noChangeAspect="1"/>
          </p:cNvPicPr>
          <p:nvPr>
            <p:custDataLst>
              <p:tags r:id="rId10"/>
            </p:custDataLst>
          </p:nvPr>
        </p:nvPicPr>
        <p:blipFill rotWithShape="1">
          <a:blip r:embed="rId16"/>
          <a:srcRect l="5734" t="4580" r="3314" b="9220"/>
          <a:stretch/>
        </p:blipFill>
        <p:spPr>
          <a:xfrm>
            <a:off x="2462566" y="4362254"/>
            <a:ext cx="6037494" cy="1659134"/>
          </a:xfrm>
          <a:prstGeom prst="rect">
            <a:avLst/>
          </a:prstGeom>
        </p:spPr>
      </p:pic>
    </p:spTree>
    <p:extLst>
      <p:ext uri="{BB962C8B-B14F-4D97-AF65-F5344CB8AC3E}">
        <p14:creationId xmlns:p14="http://schemas.microsoft.com/office/powerpoint/2010/main" val="2232517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uppieren 162"/>
          <p:cNvGrpSpPr/>
          <p:nvPr/>
        </p:nvGrpSpPr>
        <p:grpSpPr>
          <a:xfrm>
            <a:off x="2455046" y="3853690"/>
            <a:ext cx="6955653" cy="1873864"/>
            <a:chOff x="2462921" y="1568771"/>
            <a:chExt cx="6918220" cy="1873864"/>
          </a:xfrm>
        </p:grpSpPr>
        <p:sp>
          <p:nvSpPr>
            <p:cNvPr id="164" name="Rectangle 2"/>
            <p:cNvSpPr>
              <a:spLocks noChangeArrowheads="1"/>
            </p:cNvSpPr>
            <p:nvPr>
              <p:custDataLst>
                <p:tags r:id="rId14"/>
              </p:custDataLst>
            </p:nvPr>
          </p:nvSpPr>
          <p:spPr bwMode="gray">
            <a:xfrm>
              <a:off x="5915906" y="1569935"/>
              <a:ext cx="1691902" cy="1865577"/>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
          <p:nvSpPr>
            <p:cNvPr id="165" name="Rectangle 2"/>
            <p:cNvSpPr>
              <a:spLocks noChangeArrowheads="1"/>
            </p:cNvSpPr>
            <p:nvPr>
              <p:custDataLst>
                <p:tags r:id="rId15"/>
              </p:custDataLst>
            </p:nvPr>
          </p:nvSpPr>
          <p:spPr bwMode="gray">
            <a:xfrm>
              <a:off x="7634420" y="1568771"/>
              <a:ext cx="1746721" cy="1873863"/>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
          <p:nvSpPr>
            <p:cNvPr id="166" name="Rectangle 2"/>
            <p:cNvSpPr>
              <a:spLocks noChangeArrowheads="1"/>
            </p:cNvSpPr>
            <p:nvPr>
              <p:custDataLst>
                <p:tags r:id="rId16"/>
              </p:custDataLst>
            </p:nvPr>
          </p:nvSpPr>
          <p:spPr bwMode="gray">
            <a:xfrm>
              <a:off x="2462921" y="1569130"/>
              <a:ext cx="1705223" cy="1871318"/>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
          <p:nvSpPr>
            <p:cNvPr id="167" name="Rectangle 2"/>
            <p:cNvSpPr>
              <a:spLocks noChangeArrowheads="1"/>
            </p:cNvSpPr>
            <p:nvPr>
              <p:custDataLst>
                <p:tags r:id="rId17"/>
              </p:custDataLst>
            </p:nvPr>
          </p:nvSpPr>
          <p:spPr bwMode="gray">
            <a:xfrm>
              <a:off x="4197464" y="1571317"/>
              <a:ext cx="1691272" cy="1871318"/>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endParaRPr lang="en-US" sz="800" dirty="0"/>
            </a:p>
          </p:txBody>
        </p:sp>
      </p:grpSp>
      <p:grpSp>
        <p:nvGrpSpPr>
          <p:cNvPr id="162" name="Gruppieren 161"/>
          <p:cNvGrpSpPr/>
          <p:nvPr/>
        </p:nvGrpSpPr>
        <p:grpSpPr>
          <a:xfrm>
            <a:off x="2462921" y="1568771"/>
            <a:ext cx="6918220" cy="1873864"/>
            <a:chOff x="2462921" y="1568771"/>
            <a:chExt cx="6918220" cy="1873864"/>
          </a:xfrm>
        </p:grpSpPr>
        <p:sp>
          <p:nvSpPr>
            <p:cNvPr id="147" name="Rectangle 2"/>
            <p:cNvSpPr>
              <a:spLocks noChangeArrowheads="1"/>
            </p:cNvSpPr>
            <p:nvPr>
              <p:custDataLst>
                <p:tags r:id="rId10"/>
              </p:custDataLst>
            </p:nvPr>
          </p:nvSpPr>
          <p:spPr bwMode="gray">
            <a:xfrm>
              <a:off x="5915906" y="1569935"/>
              <a:ext cx="1691902" cy="1865577"/>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
          <p:nvSpPr>
            <p:cNvPr id="148" name="Rectangle 2"/>
            <p:cNvSpPr>
              <a:spLocks noChangeArrowheads="1"/>
            </p:cNvSpPr>
            <p:nvPr>
              <p:custDataLst>
                <p:tags r:id="rId11"/>
              </p:custDataLst>
            </p:nvPr>
          </p:nvSpPr>
          <p:spPr bwMode="gray">
            <a:xfrm>
              <a:off x="7634420" y="1568771"/>
              <a:ext cx="1746721" cy="1873863"/>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
          <p:nvSpPr>
            <p:cNvPr id="149" name="Rectangle 2"/>
            <p:cNvSpPr>
              <a:spLocks noChangeArrowheads="1"/>
            </p:cNvSpPr>
            <p:nvPr>
              <p:custDataLst>
                <p:tags r:id="rId12"/>
              </p:custDataLst>
            </p:nvPr>
          </p:nvSpPr>
          <p:spPr bwMode="gray">
            <a:xfrm>
              <a:off x="2462921" y="1569130"/>
              <a:ext cx="1705223" cy="1871318"/>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endParaRPr lang="en-US" sz="800" dirty="0"/>
            </a:p>
          </p:txBody>
        </p:sp>
        <p:sp>
          <p:nvSpPr>
            <p:cNvPr id="150" name="Rectangle 2"/>
            <p:cNvSpPr>
              <a:spLocks noChangeArrowheads="1"/>
            </p:cNvSpPr>
            <p:nvPr>
              <p:custDataLst>
                <p:tags r:id="rId13"/>
              </p:custDataLst>
            </p:nvPr>
          </p:nvSpPr>
          <p:spPr bwMode="gray">
            <a:xfrm>
              <a:off x="4197464" y="1571317"/>
              <a:ext cx="1691272" cy="1871318"/>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endParaRPr lang="en-US" sz="800" dirty="0"/>
            </a:p>
          </p:txBody>
        </p:sp>
      </p:grpSp>
      <p:sp>
        <p:nvSpPr>
          <p:cNvPr id="6" name="Textplatzhalter 5"/>
          <p:cNvSpPr>
            <a:spLocks noGrp="1"/>
          </p:cNvSpPr>
          <p:nvPr>
            <p:ph type="body" sz="quarter" idx="10"/>
          </p:nvPr>
        </p:nvSpPr>
        <p:spPr/>
        <p:txBody>
          <a:bodyPr/>
          <a:lstStyle/>
          <a:p>
            <a:endParaRPr lang="en-US" dirty="0" smtClean="0"/>
          </a:p>
          <a:p>
            <a:r>
              <a:rPr lang="en-US" dirty="0" smtClean="0"/>
              <a:t>The levels of working capital indicate significant seasonality.</a:t>
            </a:r>
          </a:p>
          <a:p>
            <a:r>
              <a:rPr lang="en-US" dirty="0" smtClean="0"/>
              <a:t>The fluctuation of the cash conversion cycle results from sales seasonality paired with insufficient inventory management.</a:t>
            </a:r>
          </a:p>
          <a:p>
            <a:r>
              <a:rPr lang="en-US" dirty="0" smtClean="0"/>
              <a:t>Analogue to the observation of the annual values, the monthly development also indicates a trend.</a:t>
            </a:r>
            <a:endParaRPr lang="en-US" dirty="0"/>
          </a:p>
        </p:txBody>
      </p:sp>
      <p:sp>
        <p:nvSpPr>
          <p:cNvPr id="4" name="Titel 3"/>
          <p:cNvSpPr>
            <a:spLocks noGrp="1"/>
          </p:cNvSpPr>
          <p:nvPr>
            <p:ph type="title"/>
          </p:nvPr>
        </p:nvSpPr>
        <p:spPr/>
        <p:txBody>
          <a:bodyPr/>
          <a:lstStyle/>
          <a:p>
            <a:r>
              <a:rPr lang="en-US" dirty="0" smtClean="0"/>
              <a:t>3. Does seasonality influence the development of working capital?</a:t>
            </a:r>
            <a:endParaRPr lang="en-US" dirty="0"/>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sp>
        <p:nvSpPr>
          <p:cNvPr id="76" name="Text Placeholder 12"/>
          <p:cNvSpPr txBox="1">
            <a:spLocks/>
          </p:cNvSpPr>
          <p:nvPr>
            <p:custDataLst>
              <p:tags r:id="rId1"/>
            </p:custDataLst>
          </p:nvPr>
        </p:nvSpPr>
        <p:spPr>
          <a:xfrm>
            <a:off x="2447921" y="1422400"/>
            <a:ext cx="4089403"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Net working capital – monthly development (in €m)</a:t>
            </a:r>
            <a:endParaRPr lang="en-US" sz="900" kern="0" dirty="0">
              <a:latin typeface="Arial" panose="020B0604020202020204" pitchFamily="34" charset="0"/>
              <a:cs typeface="Arial" panose="020B0604020202020204" pitchFamily="34" charset="0"/>
            </a:endParaRPr>
          </a:p>
        </p:txBody>
      </p:sp>
      <p:graphicFrame>
        <p:nvGraphicFramePr>
          <p:cNvPr id="61" name="Group 90"/>
          <p:cNvGraphicFramePr>
            <a:graphicFrameLocks noGrp="1"/>
          </p:cNvGraphicFramePr>
          <p:nvPr>
            <p:custDataLst>
              <p:tags r:id="rId2"/>
            </p:custDataLst>
            <p:extLst>
              <p:ext uri="{D42A27DB-BD31-4B8C-83A1-F6EECF244321}">
                <p14:modId xmlns:p14="http://schemas.microsoft.com/office/powerpoint/2010/main" val="553549143"/>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54" name="Textfeld 53"/>
          <p:cNvSpPr txBox="1">
            <a:spLocks/>
          </p:cNvSpPr>
          <p:nvPr/>
        </p:nvSpPr>
        <p:spPr>
          <a:xfrm>
            <a:off x="7586984" y="943510"/>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defPPr>
              <a:defRPr lang="en-US"/>
            </a:defPPr>
            <a:lvl1pPr algn="ctr">
              <a:defRPr sz="900" b="1">
                <a:latin typeface="Arial" pitchFamily="34" charset="0"/>
                <a:cs typeface="Arial" pitchFamily="34" charset="0"/>
              </a:defRPr>
            </a:lvl1pPr>
          </a:lstStyle>
          <a:p>
            <a:r>
              <a:rPr lang="en-US" dirty="0" smtClean="0"/>
              <a:t>Alternative 1</a:t>
            </a:r>
            <a:endParaRPr lang="en-US" dirty="0"/>
          </a:p>
        </p:txBody>
      </p:sp>
      <p:sp>
        <p:nvSpPr>
          <p:cNvPr id="55" name="Text Placeholder 12"/>
          <p:cNvSpPr txBox="1">
            <a:spLocks/>
          </p:cNvSpPr>
          <p:nvPr>
            <p:custDataLst>
              <p:tags r:id="rId3"/>
            </p:custDataLst>
          </p:nvPr>
        </p:nvSpPr>
        <p:spPr>
          <a:xfrm>
            <a:off x="2455047" y="3692071"/>
            <a:ext cx="4089403"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Cash Conversion Cycle – monthly development (in days) and sales (in €m)</a:t>
            </a:r>
            <a:endParaRPr lang="en-US" sz="900" kern="0" dirty="0">
              <a:latin typeface="Arial" panose="020B0604020202020204" pitchFamily="34" charset="0"/>
              <a:cs typeface="Arial" panose="020B0604020202020204" pitchFamily="34" charset="0"/>
            </a:endParaRPr>
          </a:p>
        </p:txBody>
      </p:sp>
      <p:sp>
        <p:nvSpPr>
          <p:cNvPr id="3" name="Rechteck 2"/>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grpSp>
        <p:nvGrpSpPr>
          <p:cNvPr id="26" name="Group 4"/>
          <p:cNvGrpSpPr>
            <a:grpSpLocks noChangeAspect="1"/>
          </p:cNvGrpSpPr>
          <p:nvPr/>
        </p:nvGrpSpPr>
        <p:grpSpPr bwMode="auto">
          <a:xfrm>
            <a:off x="2382524" y="3912352"/>
            <a:ext cx="7089775" cy="434975"/>
            <a:chOff x="1525" y="2529"/>
            <a:chExt cx="4466" cy="274"/>
          </a:xfrm>
        </p:grpSpPr>
        <p:sp>
          <p:nvSpPr>
            <p:cNvPr id="27" name="AutoShape 3"/>
            <p:cNvSpPr>
              <a:spLocks noChangeAspect="1" noChangeArrowheads="1" noTextEdit="1"/>
            </p:cNvSpPr>
            <p:nvPr/>
          </p:nvSpPr>
          <p:spPr bwMode="auto">
            <a:xfrm>
              <a:off x="1525" y="2529"/>
              <a:ext cx="4466"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5"/>
            <p:cNvSpPr>
              <a:spLocks/>
            </p:cNvSpPr>
            <p:nvPr/>
          </p:nvSpPr>
          <p:spPr bwMode="auto">
            <a:xfrm>
              <a:off x="1612" y="2634"/>
              <a:ext cx="4284" cy="65"/>
            </a:xfrm>
            <a:custGeom>
              <a:avLst/>
              <a:gdLst>
                <a:gd name="T0" fmla="*/ 421 w 19050"/>
                <a:gd name="T1" fmla="*/ 264 h 297"/>
                <a:gd name="T2" fmla="*/ 1226 w 19050"/>
                <a:gd name="T3" fmla="*/ 145 h 297"/>
                <a:gd name="T4" fmla="*/ 2035 w 19050"/>
                <a:gd name="T5" fmla="*/ 61 h 297"/>
                <a:gd name="T6" fmla="*/ 2851 w 19050"/>
                <a:gd name="T7" fmla="*/ 93 h 297"/>
                <a:gd name="T8" fmla="*/ 4063 w 19050"/>
                <a:gd name="T9" fmla="*/ 237 h 297"/>
                <a:gd name="T10" fmla="*/ 4876 w 19050"/>
                <a:gd name="T11" fmla="*/ 201 h 297"/>
                <a:gd name="T12" fmla="*/ 5680 w 19050"/>
                <a:gd name="T13" fmla="*/ 229 h 297"/>
                <a:gd name="T14" fmla="*/ 6084 w 19050"/>
                <a:gd name="T15" fmla="*/ 133 h 297"/>
                <a:gd name="T16" fmla="*/ 7297 w 19050"/>
                <a:gd name="T17" fmla="*/ 32 h 297"/>
                <a:gd name="T18" fmla="*/ 8111 w 19050"/>
                <a:gd name="T19" fmla="*/ 117 h 297"/>
                <a:gd name="T20" fmla="*/ 9321 w 19050"/>
                <a:gd name="T21" fmla="*/ 216 h 297"/>
                <a:gd name="T22" fmla="*/ 10132 w 19050"/>
                <a:gd name="T23" fmla="*/ 237 h 297"/>
                <a:gd name="T24" fmla="*/ 10534 w 19050"/>
                <a:gd name="T25" fmla="*/ 209 h 297"/>
                <a:gd name="T26" fmla="*/ 11344 w 19050"/>
                <a:gd name="T27" fmla="*/ 77 h 297"/>
                <a:gd name="T28" fmla="*/ 12156 w 19050"/>
                <a:gd name="T29" fmla="*/ 1 h 297"/>
                <a:gd name="T30" fmla="*/ 13372 w 19050"/>
                <a:gd name="T31" fmla="*/ 165 h 297"/>
                <a:gd name="T32" fmla="*/ 14177 w 19050"/>
                <a:gd name="T33" fmla="*/ 192 h 297"/>
                <a:gd name="T34" fmla="*/ 14984 w 19050"/>
                <a:gd name="T35" fmla="*/ 261 h 297"/>
                <a:gd name="T36" fmla="*/ 15794 w 19050"/>
                <a:gd name="T37" fmla="*/ 137 h 297"/>
                <a:gd name="T38" fmla="*/ 16603 w 19050"/>
                <a:gd name="T39" fmla="*/ 49 h 297"/>
                <a:gd name="T40" fmla="*/ 17416 w 19050"/>
                <a:gd name="T41" fmla="*/ 85 h 297"/>
                <a:gd name="T42" fmla="*/ 18631 w 19050"/>
                <a:gd name="T43" fmla="*/ 229 h 297"/>
                <a:gd name="T44" fmla="*/ 19034 w 19050"/>
                <a:gd name="T45" fmla="*/ 248 h 297"/>
                <a:gd name="T46" fmla="*/ 17816 w 19050"/>
                <a:gd name="T47" fmla="*/ 152 h 297"/>
                <a:gd name="T48" fmla="*/ 17010 w 19050"/>
                <a:gd name="T49" fmla="*/ 64 h 297"/>
                <a:gd name="T50" fmla="*/ 15799 w 19050"/>
                <a:gd name="T51" fmla="*/ 168 h 297"/>
                <a:gd name="T52" fmla="*/ 15391 w 19050"/>
                <a:gd name="T53" fmla="*/ 264 h 297"/>
                <a:gd name="T54" fmla="*/ 14581 w 19050"/>
                <a:gd name="T55" fmla="*/ 232 h 297"/>
                <a:gd name="T56" fmla="*/ 13772 w 19050"/>
                <a:gd name="T57" fmla="*/ 240 h 297"/>
                <a:gd name="T58" fmla="*/ 12555 w 19050"/>
                <a:gd name="T59" fmla="*/ 84 h 297"/>
                <a:gd name="T60" fmla="*/ 11752 w 19050"/>
                <a:gd name="T61" fmla="*/ 48 h 297"/>
                <a:gd name="T62" fmla="*/ 10945 w 19050"/>
                <a:gd name="T63" fmla="*/ 140 h 297"/>
                <a:gd name="T64" fmla="*/ 10131 w 19050"/>
                <a:gd name="T65" fmla="*/ 268 h 297"/>
                <a:gd name="T66" fmla="*/ 9727 w 19050"/>
                <a:gd name="T67" fmla="*/ 208 h 297"/>
                <a:gd name="T68" fmla="*/ 8511 w 19050"/>
                <a:gd name="T69" fmla="*/ 220 h 297"/>
                <a:gd name="T70" fmla="*/ 7296 w 19050"/>
                <a:gd name="T71" fmla="*/ 64 h 297"/>
                <a:gd name="T72" fmla="*/ 6491 w 19050"/>
                <a:gd name="T73" fmla="*/ 136 h 297"/>
                <a:gd name="T74" fmla="*/ 5685 w 19050"/>
                <a:gd name="T75" fmla="*/ 260 h 297"/>
                <a:gd name="T76" fmla="*/ 5275 w 19050"/>
                <a:gd name="T77" fmla="*/ 288 h 297"/>
                <a:gd name="T78" fmla="*/ 4466 w 19050"/>
                <a:gd name="T79" fmla="*/ 256 h 297"/>
                <a:gd name="T80" fmla="*/ 3252 w 19050"/>
                <a:gd name="T81" fmla="*/ 160 h 297"/>
                <a:gd name="T82" fmla="*/ 2446 w 19050"/>
                <a:gd name="T83" fmla="*/ 76 h 297"/>
                <a:gd name="T84" fmla="*/ 1231 w 19050"/>
                <a:gd name="T85" fmla="*/ 176 h 297"/>
                <a:gd name="T86" fmla="*/ 826 w 19050"/>
                <a:gd name="T87" fmla="*/ 272 h 297"/>
                <a:gd name="T88" fmla="*/ 15 w 19050"/>
                <a:gd name="T89" fmla="*/ 24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050" h="297">
                  <a:moveTo>
                    <a:pt x="20" y="209"/>
                  </a:moveTo>
                  <a:lnTo>
                    <a:pt x="424" y="265"/>
                  </a:lnTo>
                  <a:lnTo>
                    <a:pt x="421" y="264"/>
                  </a:lnTo>
                  <a:lnTo>
                    <a:pt x="825" y="240"/>
                  </a:lnTo>
                  <a:lnTo>
                    <a:pt x="822" y="241"/>
                  </a:lnTo>
                  <a:lnTo>
                    <a:pt x="1226" y="145"/>
                  </a:lnTo>
                  <a:cubicBezTo>
                    <a:pt x="1227" y="145"/>
                    <a:pt x="1227" y="145"/>
                    <a:pt x="1228" y="145"/>
                  </a:cubicBezTo>
                  <a:lnTo>
                    <a:pt x="1632" y="117"/>
                  </a:lnTo>
                  <a:lnTo>
                    <a:pt x="2035" y="61"/>
                  </a:lnTo>
                  <a:lnTo>
                    <a:pt x="2445" y="44"/>
                  </a:lnTo>
                  <a:cubicBezTo>
                    <a:pt x="2446" y="44"/>
                    <a:pt x="2447" y="44"/>
                    <a:pt x="2447" y="45"/>
                  </a:cubicBezTo>
                  <a:lnTo>
                    <a:pt x="2851" y="93"/>
                  </a:lnTo>
                  <a:lnTo>
                    <a:pt x="3255" y="129"/>
                  </a:lnTo>
                  <a:lnTo>
                    <a:pt x="3660" y="197"/>
                  </a:lnTo>
                  <a:lnTo>
                    <a:pt x="4063" y="237"/>
                  </a:lnTo>
                  <a:lnTo>
                    <a:pt x="4465" y="224"/>
                  </a:lnTo>
                  <a:lnTo>
                    <a:pt x="4873" y="200"/>
                  </a:lnTo>
                  <a:cubicBezTo>
                    <a:pt x="4874" y="200"/>
                    <a:pt x="4875" y="200"/>
                    <a:pt x="4876" y="201"/>
                  </a:cubicBezTo>
                  <a:lnTo>
                    <a:pt x="5280" y="257"/>
                  </a:lnTo>
                  <a:lnTo>
                    <a:pt x="5276" y="257"/>
                  </a:lnTo>
                  <a:lnTo>
                    <a:pt x="5680" y="229"/>
                  </a:lnTo>
                  <a:lnTo>
                    <a:pt x="5678" y="229"/>
                  </a:lnTo>
                  <a:lnTo>
                    <a:pt x="6082" y="133"/>
                  </a:lnTo>
                  <a:cubicBezTo>
                    <a:pt x="6083" y="133"/>
                    <a:pt x="6083" y="133"/>
                    <a:pt x="6084" y="133"/>
                  </a:cubicBezTo>
                  <a:lnTo>
                    <a:pt x="6488" y="105"/>
                  </a:lnTo>
                  <a:lnTo>
                    <a:pt x="6891" y="49"/>
                  </a:lnTo>
                  <a:lnTo>
                    <a:pt x="7297" y="32"/>
                  </a:lnTo>
                  <a:cubicBezTo>
                    <a:pt x="7298" y="32"/>
                    <a:pt x="7299" y="32"/>
                    <a:pt x="7299" y="33"/>
                  </a:cubicBezTo>
                  <a:lnTo>
                    <a:pt x="7707" y="81"/>
                  </a:lnTo>
                  <a:lnTo>
                    <a:pt x="8111" y="117"/>
                  </a:lnTo>
                  <a:lnTo>
                    <a:pt x="8516" y="189"/>
                  </a:lnTo>
                  <a:lnTo>
                    <a:pt x="8919" y="229"/>
                  </a:lnTo>
                  <a:lnTo>
                    <a:pt x="9321" y="216"/>
                  </a:lnTo>
                  <a:lnTo>
                    <a:pt x="9724" y="177"/>
                  </a:lnTo>
                  <a:cubicBezTo>
                    <a:pt x="9725" y="176"/>
                    <a:pt x="9727" y="176"/>
                    <a:pt x="9728" y="177"/>
                  </a:cubicBezTo>
                  <a:lnTo>
                    <a:pt x="10132" y="237"/>
                  </a:lnTo>
                  <a:lnTo>
                    <a:pt x="10128" y="237"/>
                  </a:lnTo>
                  <a:lnTo>
                    <a:pt x="10536" y="209"/>
                  </a:lnTo>
                  <a:lnTo>
                    <a:pt x="10534" y="209"/>
                  </a:lnTo>
                  <a:lnTo>
                    <a:pt x="10938" y="109"/>
                  </a:lnTo>
                  <a:cubicBezTo>
                    <a:pt x="10938" y="109"/>
                    <a:pt x="10939" y="109"/>
                    <a:pt x="10940" y="109"/>
                  </a:cubicBezTo>
                  <a:lnTo>
                    <a:pt x="11344" y="77"/>
                  </a:lnTo>
                  <a:lnTo>
                    <a:pt x="11747" y="17"/>
                  </a:lnTo>
                  <a:lnTo>
                    <a:pt x="12153" y="0"/>
                  </a:lnTo>
                  <a:cubicBezTo>
                    <a:pt x="12154" y="0"/>
                    <a:pt x="12155" y="0"/>
                    <a:pt x="12156" y="1"/>
                  </a:cubicBezTo>
                  <a:lnTo>
                    <a:pt x="12560" y="53"/>
                  </a:lnTo>
                  <a:lnTo>
                    <a:pt x="12967" y="89"/>
                  </a:lnTo>
                  <a:lnTo>
                    <a:pt x="13372" y="165"/>
                  </a:lnTo>
                  <a:lnTo>
                    <a:pt x="13775" y="209"/>
                  </a:lnTo>
                  <a:lnTo>
                    <a:pt x="13773" y="208"/>
                  </a:lnTo>
                  <a:lnTo>
                    <a:pt x="14177" y="192"/>
                  </a:lnTo>
                  <a:lnTo>
                    <a:pt x="14582" y="200"/>
                  </a:lnTo>
                  <a:lnTo>
                    <a:pt x="14988" y="261"/>
                  </a:lnTo>
                  <a:lnTo>
                    <a:pt x="14984" y="261"/>
                  </a:lnTo>
                  <a:lnTo>
                    <a:pt x="15388" y="233"/>
                  </a:lnTo>
                  <a:lnTo>
                    <a:pt x="15386" y="233"/>
                  </a:lnTo>
                  <a:lnTo>
                    <a:pt x="15794" y="137"/>
                  </a:lnTo>
                  <a:cubicBezTo>
                    <a:pt x="15795" y="137"/>
                    <a:pt x="15795" y="137"/>
                    <a:pt x="15796" y="137"/>
                  </a:cubicBezTo>
                  <a:lnTo>
                    <a:pt x="16200" y="109"/>
                  </a:lnTo>
                  <a:lnTo>
                    <a:pt x="16603" y="49"/>
                  </a:lnTo>
                  <a:lnTo>
                    <a:pt x="17009" y="32"/>
                  </a:lnTo>
                  <a:cubicBezTo>
                    <a:pt x="17010" y="32"/>
                    <a:pt x="17011" y="32"/>
                    <a:pt x="17012" y="33"/>
                  </a:cubicBezTo>
                  <a:lnTo>
                    <a:pt x="17416" y="85"/>
                  </a:lnTo>
                  <a:lnTo>
                    <a:pt x="17819" y="121"/>
                  </a:lnTo>
                  <a:lnTo>
                    <a:pt x="18224" y="189"/>
                  </a:lnTo>
                  <a:lnTo>
                    <a:pt x="18631" y="229"/>
                  </a:lnTo>
                  <a:lnTo>
                    <a:pt x="19033" y="216"/>
                  </a:lnTo>
                  <a:cubicBezTo>
                    <a:pt x="19042" y="216"/>
                    <a:pt x="19049" y="223"/>
                    <a:pt x="19049" y="232"/>
                  </a:cubicBezTo>
                  <a:cubicBezTo>
                    <a:pt x="19050" y="241"/>
                    <a:pt x="19043" y="248"/>
                    <a:pt x="19034" y="248"/>
                  </a:cubicBezTo>
                  <a:lnTo>
                    <a:pt x="18628" y="260"/>
                  </a:lnTo>
                  <a:lnTo>
                    <a:pt x="18219" y="220"/>
                  </a:lnTo>
                  <a:lnTo>
                    <a:pt x="17816" y="152"/>
                  </a:lnTo>
                  <a:lnTo>
                    <a:pt x="17411" y="116"/>
                  </a:lnTo>
                  <a:lnTo>
                    <a:pt x="17007" y="64"/>
                  </a:lnTo>
                  <a:lnTo>
                    <a:pt x="17010" y="64"/>
                  </a:lnTo>
                  <a:lnTo>
                    <a:pt x="16608" y="80"/>
                  </a:lnTo>
                  <a:lnTo>
                    <a:pt x="16203" y="140"/>
                  </a:lnTo>
                  <a:lnTo>
                    <a:pt x="15799" y="168"/>
                  </a:lnTo>
                  <a:lnTo>
                    <a:pt x="15801" y="168"/>
                  </a:lnTo>
                  <a:lnTo>
                    <a:pt x="15393" y="264"/>
                  </a:lnTo>
                  <a:cubicBezTo>
                    <a:pt x="15392" y="264"/>
                    <a:pt x="15391" y="264"/>
                    <a:pt x="15391" y="264"/>
                  </a:cubicBezTo>
                  <a:lnTo>
                    <a:pt x="14987" y="292"/>
                  </a:lnTo>
                  <a:cubicBezTo>
                    <a:pt x="14985" y="293"/>
                    <a:pt x="14984" y="292"/>
                    <a:pt x="14983" y="292"/>
                  </a:cubicBezTo>
                  <a:lnTo>
                    <a:pt x="14581" y="232"/>
                  </a:lnTo>
                  <a:lnTo>
                    <a:pt x="14178" y="224"/>
                  </a:lnTo>
                  <a:lnTo>
                    <a:pt x="13774" y="240"/>
                  </a:lnTo>
                  <a:cubicBezTo>
                    <a:pt x="13773" y="240"/>
                    <a:pt x="13773" y="240"/>
                    <a:pt x="13772" y="240"/>
                  </a:cubicBezTo>
                  <a:lnTo>
                    <a:pt x="13367" y="196"/>
                  </a:lnTo>
                  <a:lnTo>
                    <a:pt x="12964" y="120"/>
                  </a:lnTo>
                  <a:lnTo>
                    <a:pt x="12555" y="84"/>
                  </a:lnTo>
                  <a:lnTo>
                    <a:pt x="12151" y="32"/>
                  </a:lnTo>
                  <a:lnTo>
                    <a:pt x="12154" y="32"/>
                  </a:lnTo>
                  <a:lnTo>
                    <a:pt x="11752" y="48"/>
                  </a:lnTo>
                  <a:lnTo>
                    <a:pt x="11347" y="108"/>
                  </a:lnTo>
                  <a:lnTo>
                    <a:pt x="10943" y="140"/>
                  </a:lnTo>
                  <a:lnTo>
                    <a:pt x="10945" y="140"/>
                  </a:lnTo>
                  <a:lnTo>
                    <a:pt x="10541" y="240"/>
                  </a:lnTo>
                  <a:cubicBezTo>
                    <a:pt x="10540" y="240"/>
                    <a:pt x="10539" y="240"/>
                    <a:pt x="10539" y="240"/>
                  </a:cubicBezTo>
                  <a:lnTo>
                    <a:pt x="10131" y="268"/>
                  </a:lnTo>
                  <a:cubicBezTo>
                    <a:pt x="10129" y="269"/>
                    <a:pt x="10128" y="268"/>
                    <a:pt x="10127" y="268"/>
                  </a:cubicBezTo>
                  <a:lnTo>
                    <a:pt x="9723" y="208"/>
                  </a:lnTo>
                  <a:lnTo>
                    <a:pt x="9727" y="208"/>
                  </a:lnTo>
                  <a:lnTo>
                    <a:pt x="9322" y="248"/>
                  </a:lnTo>
                  <a:lnTo>
                    <a:pt x="8916" y="260"/>
                  </a:lnTo>
                  <a:lnTo>
                    <a:pt x="8511" y="220"/>
                  </a:lnTo>
                  <a:lnTo>
                    <a:pt x="8108" y="148"/>
                  </a:lnTo>
                  <a:lnTo>
                    <a:pt x="7704" y="112"/>
                  </a:lnTo>
                  <a:lnTo>
                    <a:pt x="7296" y="64"/>
                  </a:lnTo>
                  <a:lnTo>
                    <a:pt x="7298" y="64"/>
                  </a:lnTo>
                  <a:lnTo>
                    <a:pt x="6896" y="80"/>
                  </a:lnTo>
                  <a:lnTo>
                    <a:pt x="6491" y="136"/>
                  </a:lnTo>
                  <a:lnTo>
                    <a:pt x="6087" y="164"/>
                  </a:lnTo>
                  <a:lnTo>
                    <a:pt x="6089" y="164"/>
                  </a:lnTo>
                  <a:lnTo>
                    <a:pt x="5685" y="260"/>
                  </a:lnTo>
                  <a:cubicBezTo>
                    <a:pt x="5684" y="260"/>
                    <a:pt x="5683" y="260"/>
                    <a:pt x="5683" y="260"/>
                  </a:cubicBezTo>
                  <a:lnTo>
                    <a:pt x="5279" y="288"/>
                  </a:lnTo>
                  <a:cubicBezTo>
                    <a:pt x="5277" y="289"/>
                    <a:pt x="5276" y="288"/>
                    <a:pt x="5275" y="288"/>
                  </a:cubicBezTo>
                  <a:lnTo>
                    <a:pt x="4871" y="232"/>
                  </a:lnTo>
                  <a:lnTo>
                    <a:pt x="4874" y="232"/>
                  </a:lnTo>
                  <a:lnTo>
                    <a:pt x="4466" y="256"/>
                  </a:lnTo>
                  <a:lnTo>
                    <a:pt x="4060" y="268"/>
                  </a:lnTo>
                  <a:lnTo>
                    <a:pt x="3655" y="228"/>
                  </a:lnTo>
                  <a:lnTo>
                    <a:pt x="3252" y="160"/>
                  </a:lnTo>
                  <a:lnTo>
                    <a:pt x="2848" y="124"/>
                  </a:lnTo>
                  <a:lnTo>
                    <a:pt x="2444" y="76"/>
                  </a:lnTo>
                  <a:lnTo>
                    <a:pt x="2446" y="76"/>
                  </a:lnTo>
                  <a:lnTo>
                    <a:pt x="2040" y="92"/>
                  </a:lnTo>
                  <a:lnTo>
                    <a:pt x="1635" y="148"/>
                  </a:lnTo>
                  <a:lnTo>
                    <a:pt x="1231" y="176"/>
                  </a:lnTo>
                  <a:lnTo>
                    <a:pt x="1233" y="176"/>
                  </a:lnTo>
                  <a:lnTo>
                    <a:pt x="829" y="272"/>
                  </a:lnTo>
                  <a:cubicBezTo>
                    <a:pt x="828" y="272"/>
                    <a:pt x="827" y="272"/>
                    <a:pt x="826" y="272"/>
                  </a:cubicBezTo>
                  <a:lnTo>
                    <a:pt x="422" y="296"/>
                  </a:lnTo>
                  <a:cubicBezTo>
                    <a:pt x="421" y="297"/>
                    <a:pt x="420" y="296"/>
                    <a:pt x="419" y="296"/>
                  </a:cubicBezTo>
                  <a:lnTo>
                    <a:pt x="15" y="240"/>
                  </a:lnTo>
                  <a:cubicBezTo>
                    <a:pt x="7" y="239"/>
                    <a:pt x="0" y="231"/>
                    <a:pt x="2" y="222"/>
                  </a:cubicBezTo>
                  <a:cubicBezTo>
                    <a:pt x="3" y="214"/>
                    <a:pt x="11" y="207"/>
                    <a:pt x="20" y="209"/>
                  </a:cubicBezTo>
                  <a:close/>
                </a:path>
              </a:pathLst>
            </a:custGeom>
            <a:solidFill>
              <a:srgbClr val="00338D"/>
            </a:solidFill>
            <a:ln w="1588" cap="flat">
              <a:solidFill>
                <a:srgbClr val="00338D"/>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Oval 6"/>
            <p:cNvSpPr>
              <a:spLocks noChangeArrowheads="1"/>
            </p:cNvSpPr>
            <p:nvPr/>
          </p:nvSpPr>
          <p:spPr bwMode="auto">
            <a:xfrm>
              <a:off x="1604" y="2672"/>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Oval 7"/>
            <p:cNvSpPr>
              <a:spLocks noChangeArrowheads="1"/>
            </p:cNvSpPr>
            <p:nvPr/>
          </p:nvSpPr>
          <p:spPr bwMode="auto">
            <a:xfrm>
              <a:off x="1604" y="2672"/>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8"/>
            <p:cNvSpPr>
              <a:spLocks noChangeArrowheads="1"/>
            </p:cNvSpPr>
            <p:nvPr/>
          </p:nvSpPr>
          <p:spPr bwMode="auto">
            <a:xfrm>
              <a:off x="1695" y="2684"/>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Oval 9"/>
            <p:cNvSpPr>
              <a:spLocks noChangeArrowheads="1"/>
            </p:cNvSpPr>
            <p:nvPr/>
          </p:nvSpPr>
          <p:spPr bwMode="auto">
            <a:xfrm>
              <a:off x="1695" y="2684"/>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0"/>
            <p:cNvSpPr>
              <a:spLocks noChangeArrowheads="1"/>
            </p:cNvSpPr>
            <p:nvPr/>
          </p:nvSpPr>
          <p:spPr bwMode="auto">
            <a:xfrm>
              <a:off x="1786" y="2679"/>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Oval 11"/>
            <p:cNvSpPr>
              <a:spLocks noChangeArrowheads="1"/>
            </p:cNvSpPr>
            <p:nvPr/>
          </p:nvSpPr>
          <p:spPr bwMode="auto">
            <a:xfrm>
              <a:off x="1786" y="2679"/>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Oval 12"/>
            <p:cNvSpPr>
              <a:spLocks noChangeArrowheads="1"/>
            </p:cNvSpPr>
            <p:nvPr/>
          </p:nvSpPr>
          <p:spPr bwMode="auto">
            <a:xfrm>
              <a:off x="1877" y="2658"/>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Oval 13"/>
            <p:cNvSpPr>
              <a:spLocks noChangeArrowheads="1"/>
            </p:cNvSpPr>
            <p:nvPr/>
          </p:nvSpPr>
          <p:spPr bwMode="auto">
            <a:xfrm>
              <a:off x="1876" y="2658"/>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14"/>
            <p:cNvSpPr>
              <a:spLocks noChangeArrowheads="1"/>
            </p:cNvSpPr>
            <p:nvPr/>
          </p:nvSpPr>
          <p:spPr bwMode="auto">
            <a:xfrm>
              <a:off x="1967" y="2652"/>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Oval 15"/>
            <p:cNvSpPr>
              <a:spLocks noChangeArrowheads="1"/>
            </p:cNvSpPr>
            <p:nvPr/>
          </p:nvSpPr>
          <p:spPr bwMode="auto">
            <a:xfrm>
              <a:off x="1967" y="2652"/>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16"/>
            <p:cNvSpPr>
              <a:spLocks noChangeArrowheads="1"/>
            </p:cNvSpPr>
            <p:nvPr/>
          </p:nvSpPr>
          <p:spPr bwMode="auto">
            <a:xfrm>
              <a:off x="2058" y="2639"/>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Oval 17"/>
            <p:cNvSpPr>
              <a:spLocks noChangeArrowheads="1"/>
            </p:cNvSpPr>
            <p:nvPr/>
          </p:nvSpPr>
          <p:spPr bwMode="auto">
            <a:xfrm>
              <a:off x="2058" y="2639"/>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18"/>
            <p:cNvSpPr>
              <a:spLocks noChangeArrowheads="1"/>
            </p:cNvSpPr>
            <p:nvPr/>
          </p:nvSpPr>
          <p:spPr bwMode="auto">
            <a:xfrm>
              <a:off x="2150" y="2636"/>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Oval 20"/>
            <p:cNvSpPr>
              <a:spLocks noChangeArrowheads="1"/>
            </p:cNvSpPr>
            <p:nvPr/>
          </p:nvSpPr>
          <p:spPr bwMode="auto">
            <a:xfrm>
              <a:off x="2241" y="2646"/>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Oval 21"/>
            <p:cNvSpPr>
              <a:spLocks noChangeArrowheads="1"/>
            </p:cNvSpPr>
            <p:nvPr/>
          </p:nvSpPr>
          <p:spPr bwMode="auto">
            <a:xfrm>
              <a:off x="2241" y="2646"/>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22"/>
            <p:cNvSpPr>
              <a:spLocks noChangeArrowheads="1"/>
            </p:cNvSpPr>
            <p:nvPr/>
          </p:nvSpPr>
          <p:spPr bwMode="auto">
            <a:xfrm>
              <a:off x="2332" y="2654"/>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Oval 23"/>
            <p:cNvSpPr>
              <a:spLocks noChangeArrowheads="1"/>
            </p:cNvSpPr>
            <p:nvPr/>
          </p:nvSpPr>
          <p:spPr bwMode="auto">
            <a:xfrm>
              <a:off x="2332" y="2654"/>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24"/>
            <p:cNvSpPr>
              <a:spLocks noChangeArrowheads="1"/>
            </p:cNvSpPr>
            <p:nvPr/>
          </p:nvSpPr>
          <p:spPr bwMode="auto">
            <a:xfrm>
              <a:off x="2423" y="2669"/>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Oval 25"/>
            <p:cNvSpPr>
              <a:spLocks noChangeArrowheads="1"/>
            </p:cNvSpPr>
            <p:nvPr/>
          </p:nvSpPr>
          <p:spPr bwMode="auto">
            <a:xfrm>
              <a:off x="2423" y="2669"/>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26"/>
            <p:cNvSpPr>
              <a:spLocks noChangeArrowheads="1"/>
            </p:cNvSpPr>
            <p:nvPr/>
          </p:nvSpPr>
          <p:spPr bwMode="auto">
            <a:xfrm>
              <a:off x="2513" y="2678"/>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Oval 27"/>
            <p:cNvSpPr>
              <a:spLocks noChangeArrowheads="1"/>
            </p:cNvSpPr>
            <p:nvPr/>
          </p:nvSpPr>
          <p:spPr bwMode="auto">
            <a:xfrm>
              <a:off x="2513" y="2678"/>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28"/>
            <p:cNvSpPr>
              <a:spLocks noChangeArrowheads="1"/>
            </p:cNvSpPr>
            <p:nvPr/>
          </p:nvSpPr>
          <p:spPr bwMode="auto">
            <a:xfrm>
              <a:off x="2604" y="2676"/>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Oval 29"/>
            <p:cNvSpPr>
              <a:spLocks noChangeArrowheads="1"/>
            </p:cNvSpPr>
            <p:nvPr/>
          </p:nvSpPr>
          <p:spPr bwMode="auto">
            <a:xfrm>
              <a:off x="2604" y="2676"/>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30"/>
            <p:cNvSpPr>
              <a:spLocks noChangeArrowheads="1"/>
            </p:cNvSpPr>
            <p:nvPr/>
          </p:nvSpPr>
          <p:spPr bwMode="auto">
            <a:xfrm>
              <a:off x="2696" y="2670"/>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Oval 31"/>
            <p:cNvSpPr>
              <a:spLocks noChangeArrowheads="1"/>
            </p:cNvSpPr>
            <p:nvPr/>
          </p:nvSpPr>
          <p:spPr bwMode="auto">
            <a:xfrm>
              <a:off x="2696" y="2670"/>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32"/>
            <p:cNvSpPr>
              <a:spLocks noChangeArrowheads="1"/>
            </p:cNvSpPr>
            <p:nvPr/>
          </p:nvSpPr>
          <p:spPr bwMode="auto">
            <a:xfrm>
              <a:off x="2787" y="2683"/>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Oval 33"/>
            <p:cNvSpPr>
              <a:spLocks noChangeArrowheads="1"/>
            </p:cNvSpPr>
            <p:nvPr/>
          </p:nvSpPr>
          <p:spPr bwMode="auto">
            <a:xfrm>
              <a:off x="2787" y="2683"/>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Oval 34"/>
            <p:cNvSpPr>
              <a:spLocks noChangeArrowheads="1"/>
            </p:cNvSpPr>
            <p:nvPr/>
          </p:nvSpPr>
          <p:spPr bwMode="auto">
            <a:xfrm>
              <a:off x="2878" y="2676"/>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35"/>
            <p:cNvSpPr>
              <a:spLocks noChangeArrowheads="1"/>
            </p:cNvSpPr>
            <p:nvPr/>
          </p:nvSpPr>
          <p:spPr bwMode="auto">
            <a:xfrm>
              <a:off x="2878" y="2676"/>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36"/>
            <p:cNvSpPr>
              <a:spLocks noChangeArrowheads="1"/>
            </p:cNvSpPr>
            <p:nvPr/>
          </p:nvSpPr>
          <p:spPr bwMode="auto">
            <a:xfrm>
              <a:off x="2969" y="2655"/>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Oval 37"/>
            <p:cNvSpPr>
              <a:spLocks noChangeArrowheads="1"/>
            </p:cNvSpPr>
            <p:nvPr/>
          </p:nvSpPr>
          <p:spPr bwMode="auto">
            <a:xfrm>
              <a:off x="2969" y="2655"/>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38"/>
            <p:cNvSpPr>
              <a:spLocks noChangeArrowheads="1"/>
            </p:cNvSpPr>
            <p:nvPr/>
          </p:nvSpPr>
          <p:spPr bwMode="auto">
            <a:xfrm>
              <a:off x="3060" y="2649"/>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Oval 39"/>
            <p:cNvSpPr>
              <a:spLocks noChangeArrowheads="1"/>
            </p:cNvSpPr>
            <p:nvPr/>
          </p:nvSpPr>
          <p:spPr bwMode="auto">
            <a:xfrm>
              <a:off x="3060" y="2649"/>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Oval 40"/>
            <p:cNvSpPr>
              <a:spLocks noChangeArrowheads="1"/>
            </p:cNvSpPr>
            <p:nvPr/>
          </p:nvSpPr>
          <p:spPr bwMode="auto">
            <a:xfrm>
              <a:off x="3150" y="2637"/>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41"/>
            <p:cNvSpPr>
              <a:spLocks noChangeArrowheads="1"/>
            </p:cNvSpPr>
            <p:nvPr/>
          </p:nvSpPr>
          <p:spPr bwMode="auto">
            <a:xfrm>
              <a:off x="3150" y="2637"/>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Oval 42"/>
            <p:cNvSpPr>
              <a:spLocks noChangeArrowheads="1"/>
            </p:cNvSpPr>
            <p:nvPr/>
          </p:nvSpPr>
          <p:spPr bwMode="auto">
            <a:xfrm>
              <a:off x="3241" y="2633"/>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Oval 43"/>
            <p:cNvSpPr>
              <a:spLocks noChangeArrowheads="1"/>
            </p:cNvSpPr>
            <p:nvPr/>
          </p:nvSpPr>
          <p:spPr bwMode="auto">
            <a:xfrm>
              <a:off x="3241" y="2633"/>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Oval 44"/>
            <p:cNvSpPr>
              <a:spLocks noChangeArrowheads="1"/>
            </p:cNvSpPr>
            <p:nvPr/>
          </p:nvSpPr>
          <p:spPr bwMode="auto">
            <a:xfrm>
              <a:off x="3333" y="2644"/>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Oval 45"/>
            <p:cNvSpPr>
              <a:spLocks noChangeArrowheads="1"/>
            </p:cNvSpPr>
            <p:nvPr/>
          </p:nvSpPr>
          <p:spPr bwMode="auto">
            <a:xfrm>
              <a:off x="3333" y="2644"/>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Oval 46"/>
            <p:cNvSpPr>
              <a:spLocks noChangeArrowheads="1"/>
            </p:cNvSpPr>
            <p:nvPr/>
          </p:nvSpPr>
          <p:spPr bwMode="auto">
            <a:xfrm>
              <a:off x="3424" y="2652"/>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47"/>
            <p:cNvSpPr>
              <a:spLocks noChangeArrowheads="1"/>
            </p:cNvSpPr>
            <p:nvPr/>
          </p:nvSpPr>
          <p:spPr bwMode="auto">
            <a:xfrm>
              <a:off x="3424" y="2652"/>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48"/>
            <p:cNvSpPr>
              <a:spLocks noChangeArrowheads="1"/>
            </p:cNvSpPr>
            <p:nvPr/>
          </p:nvSpPr>
          <p:spPr bwMode="auto">
            <a:xfrm>
              <a:off x="3515" y="2668"/>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Oval 49"/>
            <p:cNvSpPr>
              <a:spLocks noChangeArrowheads="1"/>
            </p:cNvSpPr>
            <p:nvPr/>
          </p:nvSpPr>
          <p:spPr bwMode="auto">
            <a:xfrm>
              <a:off x="3515" y="2668"/>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Oval 50"/>
            <p:cNvSpPr>
              <a:spLocks noChangeArrowheads="1"/>
            </p:cNvSpPr>
            <p:nvPr/>
          </p:nvSpPr>
          <p:spPr bwMode="auto">
            <a:xfrm>
              <a:off x="3606" y="2676"/>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Oval 51"/>
            <p:cNvSpPr>
              <a:spLocks noChangeArrowheads="1"/>
            </p:cNvSpPr>
            <p:nvPr/>
          </p:nvSpPr>
          <p:spPr bwMode="auto">
            <a:xfrm>
              <a:off x="3606" y="2676"/>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52"/>
            <p:cNvSpPr>
              <a:spLocks noChangeArrowheads="1"/>
            </p:cNvSpPr>
            <p:nvPr/>
          </p:nvSpPr>
          <p:spPr bwMode="auto">
            <a:xfrm>
              <a:off x="3697" y="2674"/>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Oval 53"/>
            <p:cNvSpPr>
              <a:spLocks noChangeArrowheads="1"/>
            </p:cNvSpPr>
            <p:nvPr/>
          </p:nvSpPr>
          <p:spPr bwMode="auto">
            <a:xfrm>
              <a:off x="3696" y="2674"/>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Oval 54"/>
            <p:cNvSpPr>
              <a:spLocks noChangeArrowheads="1"/>
            </p:cNvSpPr>
            <p:nvPr/>
          </p:nvSpPr>
          <p:spPr bwMode="auto">
            <a:xfrm>
              <a:off x="3787" y="2665"/>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Oval 55"/>
            <p:cNvSpPr>
              <a:spLocks noChangeArrowheads="1"/>
            </p:cNvSpPr>
            <p:nvPr/>
          </p:nvSpPr>
          <p:spPr bwMode="auto">
            <a:xfrm>
              <a:off x="3787" y="2665"/>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Oval 56"/>
            <p:cNvSpPr>
              <a:spLocks noChangeArrowheads="1"/>
            </p:cNvSpPr>
            <p:nvPr/>
          </p:nvSpPr>
          <p:spPr bwMode="auto">
            <a:xfrm>
              <a:off x="3878" y="2678"/>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Oval 57"/>
            <p:cNvSpPr>
              <a:spLocks noChangeArrowheads="1"/>
            </p:cNvSpPr>
            <p:nvPr/>
          </p:nvSpPr>
          <p:spPr bwMode="auto">
            <a:xfrm>
              <a:off x="3878" y="2678"/>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Oval 58"/>
            <p:cNvSpPr>
              <a:spLocks noChangeArrowheads="1"/>
            </p:cNvSpPr>
            <p:nvPr/>
          </p:nvSpPr>
          <p:spPr bwMode="auto">
            <a:xfrm>
              <a:off x="3970" y="2672"/>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Oval 59"/>
            <p:cNvSpPr>
              <a:spLocks noChangeArrowheads="1"/>
            </p:cNvSpPr>
            <p:nvPr/>
          </p:nvSpPr>
          <p:spPr bwMode="auto">
            <a:xfrm>
              <a:off x="3970" y="2672"/>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Oval 60"/>
            <p:cNvSpPr>
              <a:spLocks noChangeArrowheads="1"/>
            </p:cNvSpPr>
            <p:nvPr/>
          </p:nvSpPr>
          <p:spPr bwMode="auto">
            <a:xfrm>
              <a:off x="4061" y="2650"/>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Oval 61"/>
            <p:cNvSpPr>
              <a:spLocks noChangeArrowheads="1"/>
            </p:cNvSpPr>
            <p:nvPr/>
          </p:nvSpPr>
          <p:spPr bwMode="auto">
            <a:xfrm>
              <a:off x="4061" y="2650"/>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62"/>
            <p:cNvSpPr>
              <a:spLocks noChangeArrowheads="1"/>
            </p:cNvSpPr>
            <p:nvPr/>
          </p:nvSpPr>
          <p:spPr bwMode="auto">
            <a:xfrm>
              <a:off x="4152" y="2643"/>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Oval 63"/>
            <p:cNvSpPr>
              <a:spLocks noChangeArrowheads="1"/>
            </p:cNvSpPr>
            <p:nvPr/>
          </p:nvSpPr>
          <p:spPr bwMode="auto">
            <a:xfrm>
              <a:off x="4152" y="2643"/>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64"/>
            <p:cNvSpPr>
              <a:spLocks noChangeArrowheads="1"/>
            </p:cNvSpPr>
            <p:nvPr/>
          </p:nvSpPr>
          <p:spPr bwMode="auto">
            <a:xfrm>
              <a:off x="4243" y="2630"/>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Oval 65"/>
            <p:cNvSpPr>
              <a:spLocks noChangeArrowheads="1"/>
            </p:cNvSpPr>
            <p:nvPr/>
          </p:nvSpPr>
          <p:spPr bwMode="auto">
            <a:xfrm>
              <a:off x="4243" y="2630"/>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Oval 66"/>
            <p:cNvSpPr>
              <a:spLocks noChangeArrowheads="1"/>
            </p:cNvSpPr>
            <p:nvPr/>
          </p:nvSpPr>
          <p:spPr bwMode="auto">
            <a:xfrm>
              <a:off x="4333" y="2626"/>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Oval 67"/>
            <p:cNvSpPr>
              <a:spLocks noChangeArrowheads="1"/>
            </p:cNvSpPr>
            <p:nvPr/>
          </p:nvSpPr>
          <p:spPr bwMode="auto">
            <a:xfrm>
              <a:off x="4333" y="2626"/>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68"/>
            <p:cNvSpPr>
              <a:spLocks noChangeArrowheads="1"/>
            </p:cNvSpPr>
            <p:nvPr/>
          </p:nvSpPr>
          <p:spPr bwMode="auto">
            <a:xfrm>
              <a:off x="4424" y="2638"/>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Oval 69"/>
            <p:cNvSpPr>
              <a:spLocks noChangeArrowheads="1"/>
            </p:cNvSpPr>
            <p:nvPr/>
          </p:nvSpPr>
          <p:spPr bwMode="auto">
            <a:xfrm>
              <a:off x="4424" y="2638"/>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Oval 70"/>
            <p:cNvSpPr>
              <a:spLocks noChangeArrowheads="1"/>
            </p:cNvSpPr>
            <p:nvPr/>
          </p:nvSpPr>
          <p:spPr bwMode="auto">
            <a:xfrm>
              <a:off x="4516" y="2646"/>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Oval 71"/>
            <p:cNvSpPr>
              <a:spLocks noChangeArrowheads="1"/>
            </p:cNvSpPr>
            <p:nvPr/>
          </p:nvSpPr>
          <p:spPr bwMode="auto">
            <a:xfrm>
              <a:off x="4516" y="2645"/>
              <a:ext cx="23" cy="23"/>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72"/>
            <p:cNvSpPr>
              <a:spLocks noChangeArrowheads="1"/>
            </p:cNvSpPr>
            <p:nvPr/>
          </p:nvSpPr>
          <p:spPr bwMode="auto">
            <a:xfrm>
              <a:off x="4607" y="2662"/>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Oval 73"/>
            <p:cNvSpPr>
              <a:spLocks noChangeArrowheads="1"/>
            </p:cNvSpPr>
            <p:nvPr/>
          </p:nvSpPr>
          <p:spPr bwMode="auto">
            <a:xfrm>
              <a:off x="4607" y="2662"/>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Oval 74"/>
            <p:cNvSpPr>
              <a:spLocks noChangeArrowheads="1"/>
            </p:cNvSpPr>
            <p:nvPr/>
          </p:nvSpPr>
          <p:spPr bwMode="auto">
            <a:xfrm>
              <a:off x="4698" y="2672"/>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Oval 75"/>
            <p:cNvSpPr>
              <a:spLocks noChangeArrowheads="1"/>
            </p:cNvSpPr>
            <p:nvPr/>
          </p:nvSpPr>
          <p:spPr bwMode="auto">
            <a:xfrm>
              <a:off x="4698" y="2672"/>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76"/>
            <p:cNvSpPr>
              <a:spLocks noChangeArrowheads="1"/>
            </p:cNvSpPr>
            <p:nvPr/>
          </p:nvSpPr>
          <p:spPr bwMode="auto">
            <a:xfrm>
              <a:off x="4789" y="2668"/>
              <a:ext cx="22" cy="23"/>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Oval 77"/>
            <p:cNvSpPr>
              <a:spLocks noChangeArrowheads="1"/>
            </p:cNvSpPr>
            <p:nvPr/>
          </p:nvSpPr>
          <p:spPr bwMode="auto">
            <a:xfrm>
              <a:off x="4789" y="2668"/>
              <a:ext cx="22" cy="23"/>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Oval 78"/>
            <p:cNvSpPr>
              <a:spLocks noChangeArrowheads="1"/>
            </p:cNvSpPr>
            <p:nvPr/>
          </p:nvSpPr>
          <p:spPr bwMode="auto">
            <a:xfrm>
              <a:off x="4880" y="2670"/>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Oval 79"/>
            <p:cNvSpPr>
              <a:spLocks noChangeArrowheads="1"/>
            </p:cNvSpPr>
            <p:nvPr/>
          </p:nvSpPr>
          <p:spPr bwMode="auto">
            <a:xfrm>
              <a:off x="4880" y="2670"/>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80"/>
            <p:cNvSpPr>
              <a:spLocks noChangeArrowheads="1"/>
            </p:cNvSpPr>
            <p:nvPr/>
          </p:nvSpPr>
          <p:spPr bwMode="auto">
            <a:xfrm>
              <a:off x="4970" y="2683"/>
              <a:ext cx="23" cy="23"/>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Oval 81"/>
            <p:cNvSpPr>
              <a:spLocks noChangeArrowheads="1"/>
            </p:cNvSpPr>
            <p:nvPr/>
          </p:nvSpPr>
          <p:spPr bwMode="auto">
            <a:xfrm>
              <a:off x="4970" y="2683"/>
              <a:ext cx="23" cy="23"/>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Oval 82"/>
            <p:cNvSpPr>
              <a:spLocks noChangeArrowheads="1"/>
            </p:cNvSpPr>
            <p:nvPr/>
          </p:nvSpPr>
          <p:spPr bwMode="auto">
            <a:xfrm>
              <a:off x="5061" y="2677"/>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Oval 83"/>
            <p:cNvSpPr>
              <a:spLocks noChangeArrowheads="1"/>
            </p:cNvSpPr>
            <p:nvPr/>
          </p:nvSpPr>
          <p:spPr bwMode="auto">
            <a:xfrm>
              <a:off x="5061" y="2677"/>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Oval 84"/>
            <p:cNvSpPr>
              <a:spLocks noChangeArrowheads="1"/>
            </p:cNvSpPr>
            <p:nvPr/>
          </p:nvSpPr>
          <p:spPr bwMode="auto">
            <a:xfrm>
              <a:off x="5153" y="2656"/>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Oval 85"/>
            <p:cNvSpPr>
              <a:spLocks noChangeArrowheads="1"/>
            </p:cNvSpPr>
            <p:nvPr/>
          </p:nvSpPr>
          <p:spPr bwMode="auto">
            <a:xfrm>
              <a:off x="5153" y="2656"/>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Oval 86"/>
            <p:cNvSpPr>
              <a:spLocks noChangeArrowheads="1"/>
            </p:cNvSpPr>
            <p:nvPr/>
          </p:nvSpPr>
          <p:spPr bwMode="auto">
            <a:xfrm>
              <a:off x="5244" y="2650"/>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Oval 87"/>
            <p:cNvSpPr>
              <a:spLocks noChangeArrowheads="1"/>
            </p:cNvSpPr>
            <p:nvPr/>
          </p:nvSpPr>
          <p:spPr bwMode="auto">
            <a:xfrm>
              <a:off x="5244" y="2650"/>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Oval 88"/>
            <p:cNvSpPr>
              <a:spLocks noChangeArrowheads="1"/>
            </p:cNvSpPr>
            <p:nvPr/>
          </p:nvSpPr>
          <p:spPr bwMode="auto">
            <a:xfrm>
              <a:off x="5335" y="2637"/>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Oval 89"/>
            <p:cNvSpPr>
              <a:spLocks noChangeArrowheads="1"/>
            </p:cNvSpPr>
            <p:nvPr/>
          </p:nvSpPr>
          <p:spPr bwMode="auto">
            <a:xfrm>
              <a:off x="5335" y="2637"/>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Oval 90"/>
            <p:cNvSpPr>
              <a:spLocks noChangeArrowheads="1"/>
            </p:cNvSpPr>
            <p:nvPr/>
          </p:nvSpPr>
          <p:spPr bwMode="auto">
            <a:xfrm>
              <a:off x="5426" y="2633"/>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Oval 91"/>
            <p:cNvSpPr>
              <a:spLocks noChangeArrowheads="1"/>
            </p:cNvSpPr>
            <p:nvPr/>
          </p:nvSpPr>
          <p:spPr bwMode="auto">
            <a:xfrm>
              <a:off x="5426" y="2633"/>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Oval 92"/>
            <p:cNvSpPr>
              <a:spLocks noChangeArrowheads="1"/>
            </p:cNvSpPr>
            <p:nvPr/>
          </p:nvSpPr>
          <p:spPr bwMode="auto">
            <a:xfrm>
              <a:off x="5516" y="2645"/>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Oval 93"/>
            <p:cNvSpPr>
              <a:spLocks noChangeArrowheads="1"/>
            </p:cNvSpPr>
            <p:nvPr/>
          </p:nvSpPr>
          <p:spPr bwMode="auto">
            <a:xfrm>
              <a:off x="5516" y="2645"/>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Oval 94"/>
            <p:cNvSpPr>
              <a:spLocks noChangeArrowheads="1"/>
            </p:cNvSpPr>
            <p:nvPr/>
          </p:nvSpPr>
          <p:spPr bwMode="auto">
            <a:xfrm>
              <a:off x="5607" y="2653"/>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Oval 95"/>
            <p:cNvSpPr>
              <a:spLocks noChangeArrowheads="1"/>
            </p:cNvSpPr>
            <p:nvPr/>
          </p:nvSpPr>
          <p:spPr bwMode="auto">
            <a:xfrm>
              <a:off x="5607" y="2653"/>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Oval 96"/>
            <p:cNvSpPr>
              <a:spLocks noChangeArrowheads="1"/>
            </p:cNvSpPr>
            <p:nvPr/>
          </p:nvSpPr>
          <p:spPr bwMode="auto">
            <a:xfrm>
              <a:off x="5698" y="2668"/>
              <a:ext cx="23"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Oval 97"/>
            <p:cNvSpPr>
              <a:spLocks noChangeArrowheads="1"/>
            </p:cNvSpPr>
            <p:nvPr/>
          </p:nvSpPr>
          <p:spPr bwMode="auto">
            <a:xfrm>
              <a:off x="5698" y="2668"/>
              <a:ext cx="23"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Oval 98"/>
            <p:cNvSpPr>
              <a:spLocks noChangeArrowheads="1"/>
            </p:cNvSpPr>
            <p:nvPr/>
          </p:nvSpPr>
          <p:spPr bwMode="auto">
            <a:xfrm>
              <a:off x="5790" y="2676"/>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Oval 99"/>
            <p:cNvSpPr>
              <a:spLocks noChangeArrowheads="1"/>
            </p:cNvSpPr>
            <p:nvPr/>
          </p:nvSpPr>
          <p:spPr bwMode="auto">
            <a:xfrm>
              <a:off x="5790" y="2676"/>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3" name="Oval 100"/>
            <p:cNvSpPr>
              <a:spLocks noChangeArrowheads="1"/>
            </p:cNvSpPr>
            <p:nvPr/>
          </p:nvSpPr>
          <p:spPr bwMode="auto">
            <a:xfrm>
              <a:off x="5881" y="2674"/>
              <a:ext cx="22" cy="22"/>
            </a:xfrm>
            <a:prstGeom prst="ellipse">
              <a:avLst/>
            </a:prstGeom>
            <a:solidFill>
              <a:srgbClr val="0033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Oval 101"/>
            <p:cNvSpPr>
              <a:spLocks noChangeArrowheads="1"/>
            </p:cNvSpPr>
            <p:nvPr/>
          </p:nvSpPr>
          <p:spPr bwMode="auto">
            <a:xfrm>
              <a:off x="5881" y="2674"/>
              <a:ext cx="22" cy="22"/>
            </a:xfrm>
            <a:prstGeom prst="ellipse">
              <a:avLst/>
            </a:prstGeom>
            <a:noFill/>
            <a:ln w="6350" cap="flat">
              <a:solidFill>
                <a:srgbClr val="0033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102"/>
            <p:cNvSpPr>
              <a:spLocks noChangeArrowheads="1"/>
            </p:cNvSpPr>
            <p:nvPr/>
          </p:nvSpPr>
          <p:spPr bwMode="auto">
            <a:xfrm>
              <a:off x="1584" y="2698"/>
              <a:ext cx="6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10</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36" name="Rectangle 103"/>
            <p:cNvSpPr>
              <a:spLocks noChangeArrowheads="1"/>
            </p:cNvSpPr>
            <p:nvPr/>
          </p:nvSpPr>
          <p:spPr bwMode="auto">
            <a:xfrm>
              <a:off x="2307" y="2691"/>
              <a:ext cx="6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12</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37" name="Rectangle 104"/>
            <p:cNvSpPr>
              <a:spLocks noChangeArrowheads="1"/>
            </p:cNvSpPr>
            <p:nvPr/>
          </p:nvSpPr>
          <p:spPr bwMode="auto">
            <a:xfrm>
              <a:off x="3036" y="2676"/>
              <a:ext cx="6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12</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38" name="Rectangle 105"/>
            <p:cNvSpPr>
              <a:spLocks noChangeArrowheads="1"/>
            </p:cNvSpPr>
            <p:nvPr/>
          </p:nvSpPr>
          <p:spPr bwMode="auto">
            <a:xfrm>
              <a:off x="3401" y="2691"/>
              <a:ext cx="6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12</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39" name="Rectangle 106"/>
            <p:cNvSpPr>
              <a:spLocks noChangeArrowheads="1"/>
            </p:cNvSpPr>
            <p:nvPr/>
          </p:nvSpPr>
          <p:spPr bwMode="auto">
            <a:xfrm>
              <a:off x="4128" y="2685"/>
              <a:ext cx="6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13</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40" name="Rectangle 107"/>
            <p:cNvSpPr>
              <a:spLocks noChangeArrowheads="1"/>
            </p:cNvSpPr>
            <p:nvPr/>
          </p:nvSpPr>
          <p:spPr bwMode="auto">
            <a:xfrm>
              <a:off x="4495" y="2691"/>
              <a:ext cx="6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13</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41" name="Rectangle 108"/>
            <p:cNvSpPr>
              <a:spLocks noChangeArrowheads="1"/>
            </p:cNvSpPr>
            <p:nvPr/>
          </p:nvSpPr>
          <p:spPr bwMode="auto">
            <a:xfrm>
              <a:off x="5220" y="2677"/>
              <a:ext cx="6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12</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42" name="Rectangle 109"/>
            <p:cNvSpPr>
              <a:spLocks noChangeArrowheads="1"/>
            </p:cNvSpPr>
            <p:nvPr/>
          </p:nvSpPr>
          <p:spPr bwMode="auto">
            <a:xfrm>
              <a:off x="5586" y="2691"/>
              <a:ext cx="6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12</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grpSp>
      <p:sp>
        <p:nvSpPr>
          <p:cNvPr id="143" name="Rectangle 103"/>
          <p:cNvSpPr>
            <a:spLocks noChangeArrowheads="1"/>
          </p:cNvSpPr>
          <p:nvPr/>
        </p:nvSpPr>
        <p:spPr bwMode="auto">
          <a:xfrm>
            <a:off x="3054525" y="4174289"/>
            <a:ext cx="9938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12</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44" name="Rectangle 103"/>
          <p:cNvSpPr>
            <a:spLocks noChangeArrowheads="1"/>
          </p:cNvSpPr>
          <p:nvPr/>
        </p:nvSpPr>
        <p:spPr bwMode="auto">
          <a:xfrm>
            <a:off x="4204503" y="4168137"/>
            <a:ext cx="9938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10</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45" name="Rectangle 106"/>
          <p:cNvSpPr>
            <a:spLocks noChangeArrowheads="1"/>
          </p:cNvSpPr>
          <p:nvPr/>
        </p:nvSpPr>
        <p:spPr bwMode="auto">
          <a:xfrm>
            <a:off x="5925835" y="4168137"/>
            <a:ext cx="9938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11</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46" name="Rectangle 108"/>
          <p:cNvSpPr>
            <a:spLocks noChangeArrowheads="1"/>
          </p:cNvSpPr>
          <p:nvPr/>
        </p:nvSpPr>
        <p:spPr bwMode="auto">
          <a:xfrm>
            <a:off x="7682364" y="4207385"/>
            <a:ext cx="9938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700" b="0" i="0" u="none" strike="noStrike" cap="none" normalizeH="0" baseline="0" dirty="0" smtClean="0">
                <a:ln>
                  <a:noFill/>
                </a:ln>
                <a:solidFill>
                  <a:srgbClr val="00338D"/>
                </a:solidFill>
                <a:effectLst/>
                <a:latin typeface="Arial" panose="020B0604020202020204" pitchFamily="34" charset="0"/>
              </a:rPr>
              <a:t>10</a:t>
            </a:r>
            <a:endParaRPr kumimoji="0" lang="en-US"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5" name="Grafik 4"/>
          <p:cNvPicPr>
            <a:picLocks noChangeAspect="1"/>
          </p:cNvPicPr>
          <p:nvPr>
            <p:custDataLst>
              <p:tags r:id="rId4"/>
            </p:custDataLst>
          </p:nvPr>
        </p:nvPicPr>
        <p:blipFill rotWithShape="1">
          <a:blip r:embed="rId20"/>
          <a:srcRect l="89793" t="35053" r="-66" b="39961"/>
          <a:stretch/>
        </p:blipFill>
        <p:spPr>
          <a:xfrm>
            <a:off x="4674874" y="5821813"/>
            <a:ext cx="817756" cy="312234"/>
          </a:xfrm>
          <a:prstGeom prst="rect">
            <a:avLst/>
          </a:prstGeom>
        </p:spPr>
      </p:pic>
      <p:pic>
        <p:nvPicPr>
          <p:cNvPr id="151" name="Grafik 150"/>
          <p:cNvPicPr>
            <a:picLocks noChangeAspect="1"/>
          </p:cNvPicPr>
          <p:nvPr>
            <p:custDataLst>
              <p:tags r:id="rId5"/>
            </p:custDataLst>
          </p:nvPr>
        </p:nvPicPr>
        <p:blipFill>
          <a:blip r:embed="rId21"/>
          <a:stretch>
            <a:fillRect/>
          </a:stretch>
        </p:blipFill>
        <p:spPr>
          <a:xfrm>
            <a:off x="-2528555" y="1441511"/>
            <a:ext cx="1956986" cy="2225233"/>
          </a:xfrm>
          <a:prstGeom prst="rect">
            <a:avLst/>
          </a:prstGeom>
        </p:spPr>
      </p:pic>
      <p:pic>
        <p:nvPicPr>
          <p:cNvPr id="154" name="Grafik 153"/>
          <p:cNvPicPr>
            <a:picLocks noChangeAspect="1"/>
          </p:cNvPicPr>
          <p:nvPr>
            <p:custDataLst>
              <p:tags r:id="rId6"/>
            </p:custDataLst>
          </p:nvPr>
        </p:nvPicPr>
        <p:blipFill rotWithShape="1">
          <a:blip r:embed="rId22"/>
          <a:srcRect l="2612" t="9512" r="4461" b="12710"/>
          <a:stretch/>
        </p:blipFill>
        <p:spPr>
          <a:xfrm>
            <a:off x="2395728" y="1568771"/>
            <a:ext cx="7040880" cy="2097973"/>
          </a:xfrm>
          <a:prstGeom prst="rect">
            <a:avLst/>
          </a:prstGeom>
        </p:spPr>
      </p:pic>
      <p:pic>
        <p:nvPicPr>
          <p:cNvPr id="157" name="Grafik 156"/>
          <p:cNvPicPr>
            <a:picLocks noChangeAspect="1"/>
          </p:cNvPicPr>
          <p:nvPr>
            <p:custDataLst>
              <p:tags r:id="rId7"/>
            </p:custDataLst>
          </p:nvPr>
        </p:nvPicPr>
        <p:blipFill>
          <a:blip r:embed="rId23"/>
          <a:stretch>
            <a:fillRect/>
          </a:stretch>
        </p:blipFill>
        <p:spPr>
          <a:xfrm>
            <a:off x="-2536461" y="3824288"/>
            <a:ext cx="1956986" cy="2225233"/>
          </a:xfrm>
          <a:prstGeom prst="rect">
            <a:avLst/>
          </a:prstGeom>
        </p:spPr>
      </p:pic>
      <p:pic>
        <p:nvPicPr>
          <p:cNvPr id="158" name="Grafik 157"/>
          <p:cNvPicPr>
            <a:picLocks noChangeAspect="1"/>
          </p:cNvPicPr>
          <p:nvPr>
            <p:custDataLst>
              <p:tags r:id="rId8"/>
            </p:custDataLst>
          </p:nvPr>
        </p:nvPicPr>
        <p:blipFill rotWithShape="1">
          <a:blip r:embed="rId24"/>
          <a:srcRect l="3367" t="2756" r="10375" b="42237"/>
          <a:stretch/>
        </p:blipFill>
        <p:spPr>
          <a:xfrm>
            <a:off x="2446338" y="3836229"/>
            <a:ext cx="6970712" cy="2240721"/>
          </a:xfrm>
          <a:prstGeom prst="rect">
            <a:avLst/>
          </a:prstGeom>
        </p:spPr>
      </p:pic>
      <p:pic>
        <p:nvPicPr>
          <p:cNvPr id="161" name="Grafik 160"/>
          <p:cNvPicPr>
            <a:picLocks noChangeAspect="1"/>
          </p:cNvPicPr>
          <p:nvPr>
            <p:custDataLst>
              <p:tags r:id="rId9"/>
            </p:custDataLst>
          </p:nvPr>
        </p:nvPicPr>
        <p:blipFill>
          <a:blip r:embed="rId25"/>
          <a:stretch>
            <a:fillRect/>
          </a:stretch>
        </p:blipFill>
        <p:spPr>
          <a:xfrm>
            <a:off x="10418205" y="3803003"/>
            <a:ext cx="1956986" cy="2225233"/>
          </a:xfrm>
          <a:prstGeom prst="rect">
            <a:avLst/>
          </a:prstGeom>
        </p:spPr>
      </p:pic>
    </p:spTree>
    <p:extLst>
      <p:ext uri="{BB962C8B-B14F-4D97-AF65-F5344CB8AC3E}">
        <p14:creationId xmlns:p14="http://schemas.microsoft.com/office/powerpoint/2010/main" val="1465557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endParaRPr lang="en-US" dirty="0" smtClean="0"/>
          </a:p>
          <a:p>
            <a:r>
              <a:rPr lang="en-US" dirty="0" smtClean="0"/>
              <a:t>Throughout the financial year 2014/15 the net working capital needs fluctuated between €2.6 million and €3.1 million.</a:t>
            </a:r>
          </a:p>
          <a:p>
            <a:r>
              <a:rPr lang="en-US" dirty="0" smtClean="0"/>
              <a:t>Seasonality results in financing need peaks of up to €0.3 million and reliefs of up to €0.4 million. </a:t>
            </a:r>
          </a:p>
          <a:p>
            <a:r>
              <a:rPr lang="en-US" dirty="0" smtClean="0"/>
              <a:t>Further material effects result from the balance sheet policy induced peaks every six months. </a:t>
            </a:r>
            <a:endParaRPr lang="en-US" dirty="0"/>
          </a:p>
        </p:txBody>
      </p:sp>
      <p:sp>
        <p:nvSpPr>
          <p:cNvPr id="4" name="Titel 3"/>
          <p:cNvSpPr>
            <a:spLocks noGrp="1"/>
          </p:cNvSpPr>
          <p:nvPr>
            <p:ph type="title"/>
          </p:nvPr>
        </p:nvSpPr>
        <p:spPr/>
        <p:txBody>
          <a:bodyPr/>
          <a:lstStyle/>
          <a:p>
            <a:r>
              <a:rPr lang="en-US" dirty="0" smtClean="0"/>
              <a:t>3. Does seasonality influence the development of working capital?</a:t>
            </a:r>
            <a:endParaRPr lang="en-US" dirty="0"/>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graphicFrame>
        <p:nvGraphicFramePr>
          <p:cNvPr id="61" name="Group 90"/>
          <p:cNvGraphicFramePr>
            <a:graphicFrameLocks noGrp="1"/>
          </p:cNvGraphicFramePr>
          <p:nvPr>
            <p:custDataLst>
              <p:tags r:id="rId1"/>
            </p:custDataLst>
            <p:extLst>
              <p:ext uri="{D42A27DB-BD31-4B8C-83A1-F6EECF244321}">
                <p14:modId xmlns:p14="http://schemas.microsoft.com/office/powerpoint/2010/main" val="2153505451"/>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54" name="Textfeld 53"/>
          <p:cNvSpPr txBox="1">
            <a:spLocks/>
          </p:cNvSpPr>
          <p:nvPr/>
        </p:nvSpPr>
        <p:spPr>
          <a:xfrm>
            <a:off x="7586984" y="944563"/>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defPPr>
              <a:defRPr lang="en-US"/>
            </a:defPPr>
            <a:lvl1pPr algn="ctr">
              <a:defRPr sz="900" b="1">
                <a:latin typeface="Arial" pitchFamily="34" charset="0"/>
                <a:cs typeface="Arial" pitchFamily="34" charset="0"/>
              </a:defRPr>
            </a:lvl1pPr>
          </a:lstStyle>
          <a:p>
            <a:r>
              <a:rPr lang="en-US" dirty="0" smtClean="0"/>
              <a:t>Alternative 2</a:t>
            </a:r>
            <a:endParaRPr lang="en-US" dirty="0"/>
          </a:p>
        </p:txBody>
      </p:sp>
      <p:graphicFrame>
        <p:nvGraphicFramePr>
          <p:cNvPr id="19" name="Group 145"/>
          <p:cNvGraphicFramePr>
            <a:graphicFrameLocks noGrp="1"/>
          </p:cNvGraphicFramePr>
          <p:nvPr>
            <p:extLst>
              <p:ext uri="{D42A27DB-BD31-4B8C-83A1-F6EECF244321}">
                <p14:modId xmlns:p14="http://schemas.microsoft.com/office/powerpoint/2010/main" val="1225795333"/>
              </p:ext>
            </p:extLst>
          </p:nvPr>
        </p:nvGraphicFramePr>
        <p:xfrm>
          <a:off x="2446338" y="1430148"/>
          <a:ext cx="6970711" cy="2838960"/>
        </p:xfrm>
        <a:graphic>
          <a:graphicData uri="http://schemas.openxmlformats.org/drawingml/2006/table">
            <a:tbl>
              <a:tblPr/>
              <a:tblGrid>
                <a:gridCol w="1586175"/>
                <a:gridCol w="451179"/>
                <a:gridCol w="437079"/>
                <a:gridCol w="448359"/>
                <a:gridCol w="449769"/>
                <a:gridCol w="449768"/>
                <a:gridCol w="449769"/>
                <a:gridCol w="451179"/>
                <a:gridCol w="449768"/>
                <a:gridCol w="449769"/>
                <a:gridCol w="448359"/>
                <a:gridCol w="451179"/>
                <a:gridCol w="448359"/>
              </a:tblGrid>
              <a:tr h="252000">
                <a:tc gridSpan="13">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bg1"/>
                          </a:solidFill>
                          <a:effectLst/>
                          <a:latin typeface="+mn-lt"/>
                        </a:rPr>
                        <a:t>Group seasonality 2014/2015</a:t>
                      </a:r>
                    </a:p>
                  </a:txBody>
                  <a:tcPr marL="54000" marR="54000" marT="54000" marB="54000" anchor="b"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r>
              <a:tr h="187124">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€m</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Feb</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Mar</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Apr</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May</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Jun</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Jul</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Aug</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Sep</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Oct</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Nov</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Dec</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cs typeface="Arial" pitchFamily="34" charset="0"/>
                        </a:rPr>
                        <a:t>Jan</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Net working capital</a:t>
                      </a:r>
                    </a:p>
                  </a:txBody>
                  <a:tcPr marL="54000" marR="54000" marT="54000" marB="54000" anchor="b" horzOverflow="overflow">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2.9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3.0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3.1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3.0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3.0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2.8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2.8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3.1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3.0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2.9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3.0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cs typeface="Arial" pitchFamily="34" charset="0"/>
                        </a:rPr>
                        <a:t>2.6 </a:t>
                      </a:r>
                      <a:endParaRPr kumimoji="0" lang="en-GB" sz="900" b="1" i="0" u="none" strike="noStrike" cap="none" normalizeH="0" baseline="0" dirty="0" smtClean="0">
                        <a:ln>
                          <a:noFill/>
                        </a:ln>
                        <a:solidFill>
                          <a:schemeClr val="tx2"/>
                        </a:solidFill>
                        <a:effectLst/>
                        <a:latin typeface="+mn-lt"/>
                      </a:endParaRPr>
                    </a:p>
                  </a:txBody>
                  <a:tcPr marL="54000" marR="54000" marT="54000" marB="54000" anchor="b" horzOverflow="overflow">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r>
              <a:tr h="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0" i="0" u="none" strike="noStrike" kern="1200" cap="none" normalizeH="0" baseline="0" dirty="0" smtClean="0">
                          <a:ln>
                            <a:noFill/>
                          </a:ln>
                          <a:solidFill>
                            <a:schemeClr val="tx1"/>
                          </a:solidFill>
                          <a:effectLst/>
                          <a:latin typeface="+mn-lt"/>
                          <a:ea typeface="+mn-ea"/>
                          <a:cs typeface="Arial" pitchFamily="34" charset="0"/>
                        </a:rPr>
                        <a:t>Inventory</a:t>
                      </a:r>
                    </a:p>
                  </a:txBody>
                  <a:tcPr marL="54000" marR="54000" marT="54000" marB="54000" anchor="b" horzOverflow="overflow">
                    <a:lnL w="12700" cap="flat" cmpd="sng" algn="ctr">
                      <a:solidFill>
                        <a:schemeClr val="tx2"/>
                      </a:solidFill>
                      <a:prstDash val="solid"/>
                      <a:round/>
                      <a:headEnd type="none" w="med" len="med"/>
                      <a:tailEnd type="none" w="med" len="med"/>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1.8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1.8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1.8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1.7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1.8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1.9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1.8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1.8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1.9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1.9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1.9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1.6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w="12700" cap="flat" cmpd="sng" algn="ctr">
                      <a:solidFill>
                        <a:schemeClr val="tx2"/>
                      </a:solidFill>
                      <a:prstDash val="solid"/>
                      <a:round/>
                      <a:headEnd type="none" w="med" len="med"/>
                      <a:tailEnd type="none" w="med" len="med"/>
                    </a:lnR>
                    <a:lnT>
                      <a:noFill/>
                    </a:lnT>
                    <a:lnB>
                      <a:noFill/>
                    </a:lnB>
                    <a:lnTlToBr>
                      <a:noFill/>
                    </a:lnTlToBr>
                    <a:lnBlToTr>
                      <a:noFill/>
                    </a:lnBlToTr>
                    <a:solidFill>
                      <a:schemeClr val="bg1"/>
                    </a:solidFill>
                  </a:tcPr>
                </a:tc>
              </a:tr>
              <a:tr h="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Receivables</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w="12700" cap="flat" cmpd="sng" algn="ctr">
                      <a:solidFill>
                        <a:schemeClr val="tx2"/>
                      </a:solidFill>
                      <a:prstDash val="solid"/>
                      <a:round/>
                      <a:headEnd type="none" w="med" len="med"/>
                      <a:tailEnd type="none" w="med" len="med"/>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3.4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3.3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3.5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3.5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3.4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3.5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3.3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3.4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3.6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3.6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3.5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a:noFill/>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3.4 </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w="12700" cap="flat" cmpd="sng" algn="ctr">
                      <a:solidFill>
                        <a:schemeClr val="tx2"/>
                      </a:solidFill>
                      <a:prstDash val="solid"/>
                      <a:round/>
                      <a:headEnd type="none" w="med" len="med"/>
                      <a:tailEnd type="none" w="med" len="med"/>
                    </a:lnR>
                    <a:lnT>
                      <a:noFill/>
                    </a:lnT>
                    <a:lnB>
                      <a:noFill/>
                    </a:lnB>
                    <a:lnTlToBr>
                      <a:noFill/>
                    </a:lnTlToBr>
                    <a:lnBlToTr>
                      <a:noFill/>
                    </a:lnBlToTr>
                    <a:solidFill>
                      <a:schemeClr val="bg1"/>
                    </a:solidFill>
                  </a:tcPr>
                </a:tc>
              </a:tr>
              <a:tr h="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Payables</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(2.3)</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(2.1)</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(2.2)</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(2.3)</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(2.3)</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(2.6)</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(2.2)</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(2.1)</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(2.5)</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(2.5)</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(2.4)</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mn-lt"/>
                          <a:cs typeface="Arial" pitchFamily="34" charset="0"/>
                        </a:rPr>
                        <a:t>(2.4)</a:t>
                      </a:r>
                      <a:endParaRPr kumimoji="0" lang="en-GB"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r>
              <a:tr h="20183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2"/>
                          </a:solidFill>
                          <a:effectLst/>
                          <a:latin typeface="+mn-lt"/>
                        </a:rPr>
                        <a:t>Change in NWC</a:t>
                      </a:r>
                    </a:p>
                  </a:txBody>
                  <a:tcPr marL="54000" marR="54000" marT="54000" marB="54000" horzOverflow="overflow">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bg1"/>
                        </a:solidFill>
                        <a:effectLst/>
                        <a:latin typeface="+mn-lt"/>
                      </a:endParaRPr>
                    </a:p>
                  </a:txBody>
                  <a:tcPr marL="54000" marR="54000" marT="54000" marB="54000" anchor="b" horzOverflow="overflow">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a:noFill/>
                    </a:lnB>
                    <a:lnTlToBr>
                      <a:noFill/>
                    </a:lnTlToBr>
                    <a:lnBlToTr>
                      <a:noFill/>
                    </a:lnBlToTr>
                    <a:solidFill>
                      <a:schemeClr val="bg1"/>
                    </a:solidFill>
                  </a:tcPr>
                </a:tc>
              </a:tr>
              <a:tr h="11160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1" i="0" u="none" strike="noStrike" cap="none" normalizeH="0" baseline="0" dirty="0" smtClean="0">
                          <a:ln>
                            <a:noFill/>
                          </a:ln>
                          <a:solidFill>
                            <a:schemeClr val="tx1"/>
                          </a:solidFill>
                          <a:effectLst/>
                          <a:latin typeface="+mn-lt"/>
                        </a:rPr>
                        <a:t>€m</a:t>
                      </a:r>
                    </a:p>
                  </a:txBody>
                  <a:tcPr marL="54000" marR="54000" marT="54000" marB="54000" horzOverflow="overflow">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mn-lt"/>
                      </a:endParaRPr>
                    </a:p>
                  </a:txBody>
                  <a:tcPr marL="54000" marR="54000" marT="54000" marB="54000" anchor="b" horzOverflow="overflow">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r>
            </a:tbl>
          </a:graphicData>
        </a:graphic>
      </p:graphicFrame>
      <p:sp>
        <p:nvSpPr>
          <p:cNvPr id="24" name="Rectangle 105"/>
          <p:cNvSpPr>
            <a:spLocks noChangeArrowheads="1"/>
          </p:cNvSpPr>
          <p:nvPr/>
        </p:nvSpPr>
        <p:spPr bwMode="auto">
          <a:xfrm>
            <a:off x="2448502" y="4351609"/>
            <a:ext cx="3600400" cy="1768111"/>
          </a:xfrm>
          <a:prstGeom prst="rect">
            <a:avLst/>
          </a:prstGeom>
          <a:noFill/>
          <a:ln w="9525">
            <a:noFill/>
            <a:miter lim="800000"/>
            <a:headEnd/>
            <a:tailEnd/>
          </a:ln>
          <a:effectLst/>
        </p:spPr>
        <p:txBody>
          <a:bodyPr lIns="0" tIns="0" rIns="0" bIns="0"/>
          <a:lstStyle/>
          <a:p>
            <a:pPr fontAlgn="base">
              <a:spcBef>
                <a:spcPct val="40000"/>
              </a:spcBef>
              <a:spcAft>
                <a:spcPct val="0"/>
              </a:spcAft>
            </a:pPr>
            <a:r>
              <a:rPr lang="en-US" sz="900" b="1" dirty="0" smtClean="0">
                <a:solidFill>
                  <a:srgbClr val="0C2D83"/>
                </a:solidFill>
              </a:rPr>
              <a:t>Commentary example</a:t>
            </a:r>
          </a:p>
          <a:p>
            <a:pPr marL="216000" lvl="1" indent="-216000" fontAlgn="base">
              <a:spcBef>
                <a:spcPct val="400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Reduction of </a:t>
            </a:r>
            <a:r>
              <a:rPr lang="en-US" sz="900" dirty="0" smtClean="0"/>
              <a:t>inventories (in the amount of €0.2 million) in February after reduction of the balance sheet optimization at the end of the previous year.</a:t>
            </a:r>
            <a:br>
              <a:rPr lang="en-US" sz="900" dirty="0" smtClean="0"/>
            </a:br>
            <a:r>
              <a:rPr lang="en-US" sz="900" dirty="0" smtClean="0"/>
              <a:t>Reduction of above-average high payables -€0.1 million due to payment delays for the reporting date.</a:t>
            </a:r>
          </a:p>
          <a:p>
            <a:pPr marL="216000" lvl="1" indent="-216000" fontAlgn="base">
              <a:spcBef>
                <a:spcPct val="40000"/>
              </a:spcBef>
              <a:spcAft>
                <a:spcPct val="0"/>
              </a:spcAft>
              <a:buClr>
                <a:srgbClr val="0C2D83"/>
              </a:buClr>
              <a:buSzPct val="100000"/>
              <a:buFont typeface="Univers for KPMG Light" panose="020B0403020202020204" pitchFamily="34" charset="0"/>
              <a:buChar char="—"/>
            </a:pPr>
            <a:r>
              <a:rPr lang="en-US" sz="900" dirty="0" smtClean="0"/>
              <a:t>As a consequence of weak sales, the trade payables drop in March by an additional €0.1 million to the lowest level of the year.</a:t>
            </a:r>
          </a:p>
          <a:p>
            <a:pPr marL="216000" lvl="1" indent="-216000" fontAlgn="base">
              <a:spcBef>
                <a:spcPct val="40000"/>
              </a:spcBef>
              <a:spcAft>
                <a:spcPct val="0"/>
              </a:spcAft>
              <a:buClr>
                <a:srgbClr val="0C2D83"/>
              </a:buClr>
              <a:buSzPct val="100000"/>
              <a:buFont typeface="Univers for KPMG Light" panose="020B0403020202020204" pitchFamily="34" charset="0"/>
              <a:buChar char="—"/>
            </a:pPr>
            <a:r>
              <a:rPr lang="en-US" sz="900" dirty="0" smtClean="0"/>
              <a:t>In July there was another short-term extension of the payment target with suppliers (trade payables +€0.2 million) in order to fulfil the  covenant requirements.</a:t>
            </a:r>
            <a:endParaRPr lang="en-US" sz="900" dirty="0"/>
          </a:p>
        </p:txBody>
      </p:sp>
      <p:sp>
        <p:nvSpPr>
          <p:cNvPr id="25" name="Rectangle 139"/>
          <p:cNvSpPr>
            <a:spLocks noChangeArrowheads="1"/>
          </p:cNvSpPr>
          <p:nvPr/>
        </p:nvSpPr>
        <p:spPr bwMode="auto">
          <a:xfrm>
            <a:off x="6179598" y="4351609"/>
            <a:ext cx="3227596" cy="1768111"/>
          </a:xfrm>
          <a:prstGeom prst="rect">
            <a:avLst/>
          </a:prstGeom>
          <a:noFill/>
          <a:ln w="9525">
            <a:noFill/>
            <a:miter lim="800000"/>
            <a:headEnd/>
            <a:tailEnd/>
          </a:ln>
          <a:effectLst/>
        </p:spPr>
        <p:txBody>
          <a:bodyPr lIns="0" tIns="0" rIns="0" bIns="0"/>
          <a:lstStyle/>
          <a:p>
            <a:pPr algn="just" fontAlgn="base">
              <a:lnSpc>
                <a:spcPct val="105000"/>
              </a:lnSpc>
              <a:spcBef>
                <a:spcPct val="40000"/>
              </a:spcBef>
              <a:spcAft>
                <a:spcPct val="0"/>
              </a:spcAft>
            </a:pPr>
            <a:r>
              <a:rPr lang="en-US" sz="900" b="1" dirty="0" smtClean="0">
                <a:solidFill>
                  <a:srgbClr val="0C2D83"/>
                </a:solidFill>
              </a:rPr>
              <a:t>Commentary example</a:t>
            </a:r>
            <a:r>
              <a:rPr lang="en-US" sz="900" i="1" dirty="0" smtClean="0">
                <a:solidFill>
                  <a:srgbClr val="0C2D83"/>
                </a:solidFill>
              </a:rPr>
              <a:t> (continued)</a:t>
            </a:r>
          </a:p>
          <a:p>
            <a:pPr marL="216000" lvl="1" indent="-216000" fontAlgn="base">
              <a:lnSpc>
                <a:spcPct val="105000"/>
              </a:lnSpc>
              <a:spcBef>
                <a:spcPct val="400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The financing peak in September results primarily from higher trade receivables resulting from higher sales following a weak summer business.</a:t>
            </a:r>
          </a:p>
          <a:p>
            <a:pPr marL="216000" lvl="1" indent="-216000" fontAlgn="base">
              <a:lnSpc>
                <a:spcPct val="105000"/>
              </a:lnSpc>
              <a:spcBef>
                <a:spcPct val="400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At the end of the financial year a new working capital optimization took place. To that end inventories and receivables were reduced by €0.4 million, respectively.</a:t>
            </a:r>
            <a:endParaRPr lang="en-US" sz="900" dirty="0">
              <a:solidFill>
                <a:srgbClr val="000000"/>
              </a:solidFill>
            </a:endParaRPr>
          </a:p>
        </p:txBody>
      </p:sp>
      <p:sp>
        <p:nvSpPr>
          <p:cNvPr id="26" name="Ellipse 25"/>
          <p:cNvSpPr/>
          <p:nvPr>
            <p:custDataLst>
              <p:tags r:id="rId2"/>
            </p:custDataLst>
          </p:nvPr>
        </p:nvSpPr>
        <p:spPr bwMode="auto">
          <a:xfrm>
            <a:off x="2438856" y="4547982"/>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28" name="Ellipse 27"/>
          <p:cNvSpPr/>
          <p:nvPr>
            <p:custDataLst>
              <p:tags r:id="rId3"/>
            </p:custDataLst>
          </p:nvPr>
        </p:nvSpPr>
        <p:spPr bwMode="auto">
          <a:xfrm>
            <a:off x="2438856" y="5292051"/>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2</a:t>
            </a:r>
          </a:p>
        </p:txBody>
      </p:sp>
      <p:sp>
        <p:nvSpPr>
          <p:cNvPr id="29" name="Ellipse 28"/>
          <p:cNvSpPr/>
          <p:nvPr>
            <p:custDataLst>
              <p:tags r:id="rId4"/>
            </p:custDataLst>
          </p:nvPr>
        </p:nvSpPr>
        <p:spPr bwMode="auto">
          <a:xfrm>
            <a:off x="2438856" y="5614780"/>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3</a:t>
            </a:r>
          </a:p>
        </p:txBody>
      </p:sp>
      <p:sp>
        <p:nvSpPr>
          <p:cNvPr id="30" name="Ellipse 29"/>
          <p:cNvSpPr/>
          <p:nvPr>
            <p:custDataLst>
              <p:tags r:id="rId5"/>
            </p:custDataLst>
          </p:nvPr>
        </p:nvSpPr>
        <p:spPr bwMode="auto">
          <a:xfrm>
            <a:off x="6168174" y="4547982"/>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sp>
        <p:nvSpPr>
          <p:cNvPr id="31" name="Ellipse 30"/>
          <p:cNvSpPr/>
          <p:nvPr>
            <p:custDataLst>
              <p:tags r:id="rId6"/>
            </p:custDataLst>
          </p:nvPr>
        </p:nvSpPr>
        <p:spPr bwMode="auto">
          <a:xfrm>
            <a:off x="6159210" y="5032076"/>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5</a:t>
            </a:r>
          </a:p>
        </p:txBody>
      </p:sp>
      <p:sp>
        <p:nvSpPr>
          <p:cNvPr id="32" name="Ellipse 31"/>
          <p:cNvSpPr/>
          <p:nvPr>
            <p:custDataLst>
              <p:tags r:id="rId7"/>
            </p:custDataLst>
          </p:nvPr>
        </p:nvSpPr>
        <p:spPr bwMode="auto">
          <a:xfrm>
            <a:off x="4204903" y="3039748"/>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1</a:t>
            </a:r>
          </a:p>
        </p:txBody>
      </p:sp>
      <p:sp>
        <p:nvSpPr>
          <p:cNvPr id="33" name="Ellipse 32"/>
          <p:cNvSpPr/>
          <p:nvPr>
            <p:custDataLst>
              <p:tags r:id="rId8"/>
            </p:custDataLst>
          </p:nvPr>
        </p:nvSpPr>
        <p:spPr bwMode="auto">
          <a:xfrm>
            <a:off x="4662103" y="3197866"/>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2</a:t>
            </a:r>
          </a:p>
        </p:txBody>
      </p:sp>
      <p:sp>
        <p:nvSpPr>
          <p:cNvPr id="34" name="Ellipse 33"/>
          <p:cNvSpPr/>
          <p:nvPr>
            <p:custDataLst>
              <p:tags r:id="rId9"/>
            </p:custDataLst>
          </p:nvPr>
        </p:nvSpPr>
        <p:spPr bwMode="auto">
          <a:xfrm>
            <a:off x="6437115" y="3371440"/>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3</a:t>
            </a:r>
          </a:p>
        </p:txBody>
      </p:sp>
      <p:sp>
        <p:nvSpPr>
          <p:cNvPr id="35" name="Ellipse 34"/>
          <p:cNvSpPr/>
          <p:nvPr>
            <p:custDataLst>
              <p:tags r:id="rId10"/>
            </p:custDataLst>
          </p:nvPr>
        </p:nvSpPr>
        <p:spPr bwMode="auto">
          <a:xfrm>
            <a:off x="7324621" y="2934335"/>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4</a:t>
            </a:r>
          </a:p>
        </p:txBody>
      </p:sp>
      <p:sp>
        <p:nvSpPr>
          <p:cNvPr id="36" name="Ellipse 35"/>
          <p:cNvSpPr/>
          <p:nvPr>
            <p:custDataLst>
              <p:tags r:id="rId11"/>
            </p:custDataLst>
          </p:nvPr>
        </p:nvSpPr>
        <p:spPr bwMode="auto">
          <a:xfrm>
            <a:off x="9108598" y="3380406"/>
            <a:ext cx="144000" cy="144000"/>
          </a:xfrm>
          <a:prstGeom prst="ellipse">
            <a:avLst/>
          </a:prstGeom>
          <a:solidFill>
            <a:schemeClr val="accent4"/>
          </a:solidFill>
          <a:ln w="635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strike="noStrike" cap="none" normalizeH="0" baseline="0" dirty="0" smtClean="0">
                <a:ln>
                  <a:noFill/>
                </a:ln>
                <a:solidFill>
                  <a:schemeClr val="bg1"/>
                </a:solidFill>
                <a:effectLst/>
              </a:rPr>
              <a:t>5</a:t>
            </a:r>
          </a:p>
        </p:txBody>
      </p:sp>
      <p:sp>
        <p:nvSpPr>
          <p:cNvPr id="23" name="Rechteck 22"/>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cxnSp>
        <p:nvCxnSpPr>
          <p:cNvPr id="7" name="Gerader Verbinder 6"/>
          <p:cNvCxnSpPr/>
          <p:nvPr/>
        </p:nvCxnSpPr>
        <p:spPr>
          <a:xfrm>
            <a:off x="8961120" y="1684020"/>
            <a:ext cx="7620" cy="2600591"/>
          </a:xfrm>
          <a:prstGeom prst="line">
            <a:avLst/>
          </a:prstGeom>
          <a:ln w="12700">
            <a:solidFill>
              <a:srgbClr val="00338D"/>
            </a:solidFill>
            <a:prstDash val="dash"/>
          </a:ln>
        </p:spPr>
        <p:style>
          <a:lnRef idx="1">
            <a:schemeClr val="accent1"/>
          </a:lnRef>
          <a:fillRef idx="0">
            <a:schemeClr val="accent1"/>
          </a:fillRef>
          <a:effectRef idx="0">
            <a:schemeClr val="accent1"/>
          </a:effectRef>
          <a:fontRef idx="minor">
            <a:schemeClr val="tx1"/>
          </a:fontRef>
        </p:style>
      </p:cxnSp>
      <p:pic>
        <p:nvPicPr>
          <p:cNvPr id="14" name="Grafik 13"/>
          <p:cNvPicPr>
            <a:picLocks noChangeAspect="1"/>
          </p:cNvPicPr>
          <p:nvPr>
            <p:custDataLst>
              <p:tags r:id="rId12"/>
            </p:custDataLst>
          </p:nvPr>
        </p:nvPicPr>
        <p:blipFill>
          <a:blip r:embed="rId16"/>
          <a:stretch>
            <a:fillRect/>
          </a:stretch>
        </p:blipFill>
        <p:spPr>
          <a:xfrm>
            <a:off x="-2567051" y="1430148"/>
            <a:ext cx="1956986" cy="2225233"/>
          </a:xfrm>
          <a:prstGeom prst="rect">
            <a:avLst/>
          </a:prstGeom>
        </p:spPr>
      </p:pic>
      <p:pic>
        <p:nvPicPr>
          <p:cNvPr id="37" name="Grafik 36"/>
          <p:cNvPicPr>
            <a:picLocks noChangeAspect="1"/>
          </p:cNvPicPr>
          <p:nvPr>
            <p:custDataLst>
              <p:tags r:id="rId13"/>
            </p:custDataLst>
          </p:nvPr>
        </p:nvPicPr>
        <p:blipFill rotWithShape="1">
          <a:blip r:embed="rId17"/>
          <a:srcRect l="6226" t="11372" r="4728" b="17793"/>
          <a:stretch/>
        </p:blipFill>
        <p:spPr>
          <a:xfrm>
            <a:off x="4012706" y="2933700"/>
            <a:ext cx="5424257" cy="1333500"/>
          </a:xfrm>
          <a:prstGeom prst="rect">
            <a:avLst/>
          </a:prstGeom>
        </p:spPr>
      </p:pic>
    </p:spTree>
    <p:extLst>
      <p:ext uri="{BB962C8B-B14F-4D97-AF65-F5344CB8AC3E}">
        <p14:creationId xmlns:p14="http://schemas.microsoft.com/office/powerpoint/2010/main" val="17036995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Grafik 117"/>
          <p:cNvPicPr>
            <a:picLocks noChangeAspect="1"/>
          </p:cNvPicPr>
          <p:nvPr>
            <p:custDataLst>
              <p:tags r:id="rId1"/>
            </p:custDataLst>
          </p:nvPr>
        </p:nvPicPr>
        <p:blipFill>
          <a:blip r:embed="rId9"/>
          <a:stretch>
            <a:fillRect/>
          </a:stretch>
        </p:blipFill>
        <p:spPr>
          <a:xfrm>
            <a:off x="2449145" y="1433368"/>
            <a:ext cx="2063342" cy="2601375"/>
          </a:xfrm>
          <a:prstGeom prst="rect">
            <a:avLst/>
          </a:prstGeom>
        </p:spPr>
      </p:pic>
      <p:pic>
        <p:nvPicPr>
          <p:cNvPr id="123" name="Grafik 122"/>
          <p:cNvPicPr>
            <a:picLocks noChangeAspect="1"/>
          </p:cNvPicPr>
          <p:nvPr>
            <p:custDataLst>
              <p:tags r:id="rId2"/>
            </p:custDataLst>
          </p:nvPr>
        </p:nvPicPr>
        <p:blipFill>
          <a:blip r:embed="rId10"/>
          <a:stretch>
            <a:fillRect/>
          </a:stretch>
        </p:blipFill>
        <p:spPr>
          <a:xfrm>
            <a:off x="4883776" y="1898180"/>
            <a:ext cx="3155969" cy="2180044"/>
          </a:xfrm>
          <a:prstGeom prst="rect">
            <a:avLst/>
          </a:prstGeom>
        </p:spPr>
      </p:pic>
      <p:sp>
        <p:nvSpPr>
          <p:cNvPr id="6" name="Textplatzhalter 5"/>
          <p:cNvSpPr>
            <a:spLocks noGrp="1"/>
          </p:cNvSpPr>
          <p:nvPr>
            <p:ph type="body" sz="quarter" idx="10"/>
          </p:nvPr>
        </p:nvSpPr>
        <p:spPr/>
        <p:txBody>
          <a:bodyPr/>
          <a:lstStyle/>
          <a:p>
            <a:endParaRPr lang="en-US" dirty="0" smtClean="0"/>
          </a:p>
          <a:p>
            <a:r>
              <a:rPr lang="en-US" dirty="0" smtClean="0"/>
              <a:t>In the direct competitor comparison, in particular Peer 2, Peer 3, Peer 8, Peer 13, Peer 10 and Peer 11 have a potential in reducing DSO.</a:t>
            </a:r>
          </a:p>
          <a:p>
            <a:r>
              <a:rPr lang="en-US" dirty="0" smtClean="0"/>
              <a:t>Taking the mean value of all individual competitors into account as well as the weighted mean of all peers under review, DSO holds an improvement potential of 2 days.</a:t>
            </a:r>
            <a:endParaRPr lang="en-US" dirty="0"/>
          </a:p>
        </p:txBody>
      </p:sp>
      <p:sp>
        <p:nvSpPr>
          <p:cNvPr id="4" name="Titel 3"/>
          <p:cNvSpPr>
            <a:spLocks noGrp="1"/>
          </p:cNvSpPr>
          <p:nvPr>
            <p:ph type="title"/>
          </p:nvPr>
        </p:nvSpPr>
        <p:spPr/>
        <p:txBody>
          <a:bodyPr/>
          <a:lstStyle/>
          <a:p>
            <a:r>
              <a:rPr lang="en-US" dirty="0" smtClean="0"/>
              <a:t>4. What is the company’s performance relatively to its peers? </a:t>
            </a:r>
            <a:br>
              <a:rPr lang="en-US" dirty="0" smtClean="0"/>
            </a:br>
            <a:r>
              <a:rPr lang="en-US" dirty="0" smtClean="0"/>
              <a:t>Focus on </a:t>
            </a:r>
            <a:r>
              <a:rPr lang="en-US" dirty="0" smtClean="0">
                <a:solidFill>
                  <a:schemeClr val="accent3"/>
                </a:solidFill>
              </a:rPr>
              <a:t>[DSO]</a:t>
            </a:r>
            <a:endParaRPr lang="en-US" dirty="0">
              <a:solidFill>
                <a:schemeClr val="accent3"/>
              </a:solidFill>
            </a:endParaRPr>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graphicFrame>
        <p:nvGraphicFramePr>
          <p:cNvPr id="61" name="Group 90"/>
          <p:cNvGraphicFramePr>
            <a:graphicFrameLocks noGrp="1"/>
          </p:cNvGraphicFramePr>
          <p:nvPr>
            <p:custDataLst>
              <p:tags r:id="rId3"/>
            </p:custDataLst>
            <p:extLst>
              <p:ext uri="{D42A27DB-BD31-4B8C-83A1-F6EECF244321}">
                <p14:modId xmlns:p14="http://schemas.microsoft.com/office/powerpoint/2010/main" val="801200328"/>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22" name="Rectangle 2"/>
          <p:cNvSpPr>
            <a:spLocks noChangeArrowheads="1"/>
          </p:cNvSpPr>
          <p:nvPr/>
        </p:nvSpPr>
        <p:spPr bwMode="auto">
          <a:xfrm>
            <a:off x="557456" y="4607556"/>
            <a:ext cx="1620000" cy="95443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DSO target </a:t>
            </a:r>
          </a:p>
          <a:p>
            <a:pPr marL="216000" lvl="0" indent="-216000" defTabSz="762000" eaLnBrk="0" hangingPunct="0">
              <a:lnSpc>
                <a:spcPct val="90000"/>
              </a:lnSpc>
              <a:buFont typeface="+mj-lt"/>
              <a:buAutoNum type="arabicPeriod"/>
              <a:defRPr/>
            </a:pPr>
            <a:r>
              <a:rPr lang="en-US" sz="700" kern="0" dirty="0" smtClean="0">
                <a:solidFill>
                  <a:schemeClr val="bg1"/>
                </a:solidFill>
              </a:rPr>
              <a:t>DSO peers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37" name="Rectangle 2"/>
          <p:cNvSpPr>
            <a:spLocks noChangeArrowheads="1"/>
          </p:cNvSpPr>
          <p:nvPr/>
        </p:nvSpPr>
        <p:spPr bwMode="gray">
          <a:xfrm>
            <a:off x="2456814" y="3870826"/>
            <a:ext cx="6969125" cy="149677"/>
          </a:xfrm>
          <a:prstGeom prst="rect">
            <a:avLst/>
          </a:prstGeom>
          <a:noFill/>
          <a:ln w="6350">
            <a:solidFill>
              <a:srgbClr val="BC204B"/>
            </a:solidFill>
            <a:prstDash val="dash"/>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38" name="AutoShape 7"/>
          <p:cNvSpPr>
            <a:spLocks noChangeArrowheads="1"/>
          </p:cNvSpPr>
          <p:nvPr/>
        </p:nvSpPr>
        <p:spPr bwMode="gray">
          <a:xfrm rot="5400000">
            <a:off x="5539205" y="570137"/>
            <a:ext cx="250824" cy="1955347"/>
          </a:xfrm>
          <a:prstGeom prst="homePlate">
            <a:avLst>
              <a:gd name="adj" fmla="val 25000"/>
            </a:avLst>
          </a:prstGeom>
          <a:solidFill>
            <a:schemeClr val="tx2"/>
          </a:solidFill>
          <a:ln w="6350">
            <a:noFill/>
            <a:miter lim="800000"/>
            <a:headEnd/>
            <a:tailEnd/>
          </a:ln>
          <a:effectLst/>
        </p:spPr>
        <p:txBody>
          <a:bodyPr rot="10800000" vert="eaVert" wrap="none" lIns="0" tIns="0" rIns="0" bIns="0" anchor="ctr"/>
          <a:lstStyle/>
          <a:p>
            <a:pPr algn="ctr" fontAlgn="base">
              <a:spcBef>
                <a:spcPct val="0"/>
              </a:spcBef>
              <a:spcAft>
                <a:spcPct val="0"/>
              </a:spcAft>
            </a:pPr>
            <a:r>
              <a:rPr lang="en-US" sz="800" b="1" dirty="0" smtClean="0">
                <a:solidFill>
                  <a:srgbClr val="FFFFFF"/>
                </a:solidFill>
              </a:rPr>
              <a:t>Average peers</a:t>
            </a:r>
          </a:p>
        </p:txBody>
      </p:sp>
      <p:sp>
        <p:nvSpPr>
          <p:cNvPr id="39" name="AutoShape 8"/>
          <p:cNvSpPr>
            <a:spLocks noChangeArrowheads="1"/>
          </p:cNvSpPr>
          <p:nvPr/>
        </p:nvSpPr>
        <p:spPr bwMode="gray">
          <a:xfrm rot="5400000">
            <a:off x="7535527" y="570137"/>
            <a:ext cx="250824" cy="1955347"/>
          </a:xfrm>
          <a:prstGeom prst="homePlate">
            <a:avLst>
              <a:gd name="adj" fmla="val 25000"/>
            </a:avLst>
          </a:prstGeom>
          <a:solidFill>
            <a:schemeClr val="accent1"/>
          </a:solidFill>
          <a:ln w="6350">
            <a:noFill/>
            <a:miter lim="800000"/>
            <a:headEnd/>
            <a:tailEnd/>
          </a:ln>
          <a:effectLst/>
        </p:spPr>
        <p:txBody>
          <a:bodyPr rot="10800000" vert="eaVert" wrap="none" lIns="0" tIns="0" rIns="0" bIns="0" anchor="ctr"/>
          <a:lstStyle/>
          <a:p>
            <a:pPr algn="ctr" fontAlgn="base">
              <a:spcBef>
                <a:spcPct val="0"/>
              </a:spcBef>
              <a:spcAft>
                <a:spcPct val="0"/>
              </a:spcAft>
            </a:pPr>
            <a:r>
              <a:rPr lang="en-US" sz="800" b="1" dirty="0" smtClean="0">
                <a:solidFill>
                  <a:srgbClr val="FFFFFF"/>
                </a:solidFill>
              </a:rPr>
              <a:t>Average competitors</a:t>
            </a:r>
          </a:p>
        </p:txBody>
      </p:sp>
      <p:sp>
        <p:nvSpPr>
          <p:cNvPr id="40" name="AutoShape 9"/>
          <p:cNvSpPr>
            <a:spLocks noChangeArrowheads="1"/>
          </p:cNvSpPr>
          <p:nvPr/>
        </p:nvSpPr>
        <p:spPr bwMode="gray">
          <a:xfrm rot="5400000">
            <a:off x="8997361" y="1254173"/>
            <a:ext cx="250826" cy="587276"/>
          </a:xfrm>
          <a:prstGeom prst="homePlate">
            <a:avLst>
              <a:gd name="adj" fmla="val 25000"/>
            </a:avLst>
          </a:prstGeom>
          <a:solidFill>
            <a:schemeClr val="accent3"/>
          </a:solidFill>
          <a:ln w="6350">
            <a:noFill/>
            <a:miter lim="800000"/>
            <a:headEnd/>
            <a:tailEnd/>
          </a:ln>
          <a:effectLst/>
        </p:spPr>
        <p:txBody>
          <a:bodyPr rot="10800000" vert="eaVert" wrap="none" lIns="0" tIns="0" rIns="0" bIns="0" anchor="ctr"/>
          <a:lstStyle/>
          <a:p>
            <a:pPr algn="ctr" fontAlgn="base">
              <a:spcBef>
                <a:spcPct val="0"/>
              </a:spcBef>
              <a:spcAft>
                <a:spcPct val="0"/>
              </a:spcAft>
            </a:pPr>
            <a:r>
              <a:rPr lang="en-US" sz="800" b="1" dirty="0" smtClean="0">
                <a:solidFill>
                  <a:srgbClr val="FFFFFF"/>
                </a:solidFill>
              </a:rPr>
              <a:t>Benchmark</a:t>
            </a:r>
          </a:p>
        </p:txBody>
      </p:sp>
      <p:sp>
        <p:nvSpPr>
          <p:cNvPr id="41" name="Oval 11"/>
          <p:cNvSpPr>
            <a:spLocks noChangeArrowheads="1"/>
          </p:cNvSpPr>
          <p:nvPr/>
        </p:nvSpPr>
        <p:spPr bwMode="gray">
          <a:xfrm>
            <a:off x="9084751" y="3869091"/>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2" name="Oval 12"/>
          <p:cNvSpPr>
            <a:spLocks noChangeArrowheads="1"/>
          </p:cNvSpPr>
          <p:nvPr/>
        </p:nvSpPr>
        <p:spPr bwMode="gray">
          <a:xfrm>
            <a:off x="9084751" y="3723007"/>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3" name="Oval 13"/>
          <p:cNvSpPr>
            <a:spLocks noChangeArrowheads="1"/>
          </p:cNvSpPr>
          <p:nvPr/>
        </p:nvSpPr>
        <p:spPr bwMode="gray">
          <a:xfrm>
            <a:off x="9084751" y="3575879"/>
            <a:ext cx="126000" cy="126000"/>
          </a:xfrm>
          <a:prstGeom prst="ellipse">
            <a:avLst/>
          </a:prstGeom>
          <a:solidFill>
            <a:srgbClr val="009A44"/>
          </a:solidFill>
          <a:ln w="6350">
            <a:noFill/>
            <a:round/>
            <a:headEnd/>
            <a:tailEnd/>
          </a:ln>
          <a:effectLst/>
        </p:spPr>
        <p:txBody>
          <a:bodyPr wrap="none" lIns="0" tIns="0" rIns="0" bIns="0" anchor="t" anchorCtr="1"/>
          <a:lstStyle/>
          <a:p>
            <a:pPr algn="ctr" fontAlgn="base">
              <a:lnSpc>
                <a:spcPct val="85000"/>
              </a:lnSpc>
              <a:spcBef>
                <a:spcPct val="0"/>
              </a:spcBef>
              <a:spcAft>
                <a:spcPct val="0"/>
              </a:spcAft>
            </a:pPr>
            <a:r>
              <a:rPr lang="en-US" sz="900" b="1" dirty="0" smtClean="0">
                <a:solidFill>
                  <a:schemeClr val="bg1"/>
                </a:solidFill>
              </a:rPr>
              <a:t>+</a:t>
            </a:r>
          </a:p>
        </p:txBody>
      </p:sp>
      <p:sp>
        <p:nvSpPr>
          <p:cNvPr id="44" name="Oval 14"/>
          <p:cNvSpPr>
            <a:spLocks noChangeArrowheads="1"/>
          </p:cNvSpPr>
          <p:nvPr/>
        </p:nvSpPr>
        <p:spPr bwMode="gray">
          <a:xfrm>
            <a:off x="9084751" y="3429795"/>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5" name="Oval 15"/>
          <p:cNvSpPr>
            <a:spLocks noChangeArrowheads="1"/>
          </p:cNvSpPr>
          <p:nvPr/>
        </p:nvSpPr>
        <p:spPr bwMode="gray">
          <a:xfrm>
            <a:off x="9084751" y="3282668"/>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6" name="Oval 16"/>
          <p:cNvSpPr>
            <a:spLocks noChangeArrowheads="1"/>
          </p:cNvSpPr>
          <p:nvPr/>
        </p:nvSpPr>
        <p:spPr bwMode="gray">
          <a:xfrm>
            <a:off x="9084751" y="3135540"/>
            <a:ext cx="126000" cy="126000"/>
          </a:xfrm>
          <a:prstGeom prst="ellipse">
            <a:avLst/>
          </a:prstGeom>
          <a:solidFill>
            <a:srgbClr val="009A44"/>
          </a:solidFill>
          <a:ln w="6350">
            <a:noFill/>
            <a:round/>
            <a:headEnd/>
            <a:tailEnd/>
          </a:ln>
          <a:effectLst/>
        </p:spPr>
        <p:txBody>
          <a:bodyPr wrap="none" lIns="0" tIns="0" rIns="0" bIns="0" anchor="t" anchorCtr="1"/>
          <a:lstStyle/>
          <a:p>
            <a:pPr algn="ctr" fontAlgn="base">
              <a:lnSpc>
                <a:spcPct val="85000"/>
              </a:lnSpc>
              <a:spcBef>
                <a:spcPct val="0"/>
              </a:spcBef>
              <a:spcAft>
                <a:spcPct val="0"/>
              </a:spcAft>
            </a:pPr>
            <a:r>
              <a:rPr lang="en-US" sz="900" b="1" dirty="0" smtClean="0">
                <a:solidFill>
                  <a:schemeClr val="bg1"/>
                </a:solidFill>
              </a:rPr>
              <a:t>+</a:t>
            </a:r>
          </a:p>
        </p:txBody>
      </p:sp>
      <p:sp>
        <p:nvSpPr>
          <p:cNvPr id="47" name="Oval 17"/>
          <p:cNvSpPr>
            <a:spLocks noChangeArrowheads="1"/>
          </p:cNvSpPr>
          <p:nvPr/>
        </p:nvSpPr>
        <p:spPr bwMode="gray">
          <a:xfrm>
            <a:off x="9084751" y="2989456"/>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8" name="Oval 18"/>
          <p:cNvSpPr>
            <a:spLocks noChangeArrowheads="1"/>
          </p:cNvSpPr>
          <p:nvPr/>
        </p:nvSpPr>
        <p:spPr bwMode="gray">
          <a:xfrm>
            <a:off x="9084751" y="2696245"/>
            <a:ext cx="126000" cy="126000"/>
          </a:xfrm>
          <a:prstGeom prst="ellipse">
            <a:avLst/>
          </a:prstGeom>
          <a:solidFill>
            <a:srgbClr val="009A44"/>
          </a:solidFill>
          <a:ln w="6350">
            <a:noFill/>
            <a:round/>
            <a:headEnd/>
            <a:tailEnd/>
          </a:ln>
          <a:effectLst/>
        </p:spPr>
        <p:txBody>
          <a:bodyPr wrap="none" lIns="0" tIns="0" rIns="0" bIns="0" anchor="t" anchorCtr="1"/>
          <a:lstStyle/>
          <a:p>
            <a:pPr algn="ctr" fontAlgn="base">
              <a:lnSpc>
                <a:spcPct val="85000"/>
              </a:lnSpc>
              <a:spcBef>
                <a:spcPct val="0"/>
              </a:spcBef>
              <a:spcAft>
                <a:spcPct val="0"/>
              </a:spcAft>
            </a:pPr>
            <a:r>
              <a:rPr lang="en-US" sz="900" b="1" dirty="0" smtClean="0">
                <a:solidFill>
                  <a:schemeClr val="bg1"/>
                </a:solidFill>
              </a:rPr>
              <a:t>+</a:t>
            </a:r>
          </a:p>
        </p:txBody>
      </p:sp>
      <p:sp>
        <p:nvSpPr>
          <p:cNvPr id="49" name="Oval 19"/>
          <p:cNvSpPr>
            <a:spLocks noChangeArrowheads="1"/>
          </p:cNvSpPr>
          <p:nvPr/>
        </p:nvSpPr>
        <p:spPr bwMode="gray">
          <a:xfrm>
            <a:off x="9084751" y="2107735"/>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50" name="Oval 171"/>
          <p:cNvSpPr>
            <a:spLocks noChangeArrowheads="1"/>
          </p:cNvSpPr>
          <p:nvPr/>
        </p:nvSpPr>
        <p:spPr bwMode="gray">
          <a:xfrm>
            <a:off x="9084751" y="2842330"/>
            <a:ext cx="126000" cy="126000"/>
          </a:xfrm>
          <a:prstGeom prst="ellipse">
            <a:avLst/>
          </a:prstGeom>
          <a:solidFill>
            <a:srgbClr val="009A44"/>
          </a:solidFill>
          <a:ln w="6350">
            <a:noFill/>
            <a:round/>
            <a:headEnd/>
            <a:tailEnd/>
          </a:ln>
          <a:effectLst/>
        </p:spPr>
        <p:txBody>
          <a:bodyPr wrap="none" lIns="0" tIns="0" rIns="0" bIns="0" anchor="t" anchorCtr="1"/>
          <a:lstStyle/>
          <a:p>
            <a:pPr algn="ctr" fontAlgn="base">
              <a:lnSpc>
                <a:spcPct val="85000"/>
              </a:lnSpc>
              <a:spcBef>
                <a:spcPct val="0"/>
              </a:spcBef>
              <a:spcAft>
                <a:spcPct val="0"/>
              </a:spcAft>
            </a:pPr>
            <a:r>
              <a:rPr lang="en-US" sz="900" b="1" dirty="0" smtClean="0">
                <a:solidFill>
                  <a:schemeClr val="bg1"/>
                </a:solidFill>
              </a:rPr>
              <a:t>+</a:t>
            </a:r>
          </a:p>
        </p:txBody>
      </p:sp>
      <p:sp>
        <p:nvSpPr>
          <p:cNvPr id="51" name="Oval 228"/>
          <p:cNvSpPr>
            <a:spLocks noChangeArrowheads="1"/>
          </p:cNvSpPr>
          <p:nvPr/>
        </p:nvSpPr>
        <p:spPr bwMode="gray">
          <a:xfrm>
            <a:off x="9084751" y="1961651"/>
            <a:ext cx="126000" cy="126000"/>
          </a:xfrm>
          <a:prstGeom prst="ellipse">
            <a:avLst/>
          </a:prstGeom>
          <a:solidFill>
            <a:srgbClr val="009A44"/>
          </a:solidFill>
          <a:ln w="6350" algn="ctr">
            <a:noFill/>
            <a:round/>
            <a:headEnd/>
            <a:tailEnd/>
          </a:ln>
          <a:effectLst/>
        </p:spPr>
        <p:txBody>
          <a:bodyPr wrap="none" lIns="0" tIns="0" rIns="0" bIns="0" anchor="t" anchorCtr="1"/>
          <a:lstStyle/>
          <a:p>
            <a:pPr algn="ctr" fontAlgn="base">
              <a:lnSpc>
                <a:spcPct val="85000"/>
              </a:lnSpc>
              <a:spcBef>
                <a:spcPct val="0"/>
              </a:spcBef>
              <a:spcAft>
                <a:spcPct val="0"/>
              </a:spcAft>
            </a:pPr>
            <a:r>
              <a:rPr lang="en-US" sz="900" b="1" dirty="0" smtClean="0">
                <a:solidFill>
                  <a:schemeClr val="bg1"/>
                </a:solidFill>
              </a:rPr>
              <a:t>+</a:t>
            </a:r>
          </a:p>
        </p:txBody>
      </p:sp>
      <p:sp>
        <p:nvSpPr>
          <p:cNvPr id="52" name="Oval 229"/>
          <p:cNvSpPr>
            <a:spLocks noChangeArrowheads="1"/>
          </p:cNvSpPr>
          <p:nvPr/>
        </p:nvSpPr>
        <p:spPr bwMode="gray">
          <a:xfrm>
            <a:off x="9084751" y="2264254"/>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53" name="Oval 230"/>
          <p:cNvSpPr>
            <a:spLocks noChangeArrowheads="1"/>
          </p:cNvSpPr>
          <p:nvPr/>
        </p:nvSpPr>
        <p:spPr bwMode="gray">
          <a:xfrm>
            <a:off x="9084751" y="2410338"/>
            <a:ext cx="126000" cy="126000"/>
          </a:xfrm>
          <a:prstGeom prst="ellipse">
            <a:avLst/>
          </a:prstGeom>
          <a:solidFill>
            <a:srgbClr val="009A44"/>
          </a:solidFill>
          <a:ln w="6350">
            <a:noFill/>
            <a:round/>
            <a:headEnd/>
            <a:tailEnd/>
          </a:ln>
          <a:effectLst/>
        </p:spPr>
        <p:txBody>
          <a:bodyPr wrap="none" lIns="0" tIns="0" rIns="0" bIns="0" anchor="t" anchorCtr="1"/>
          <a:lstStyle/>
          <a:p>
            <a:pPr algn="ctr" fontAlgn="base">
              <a:lnSpc>
                <a:spcPct val="85000"/>
              </a:lnSpc>
              <a:spcBef>
                <a:spcPct val="0"/>
              </a:spcBef>
              <a:spcAft>
                <a:spcPct val="0"/>
              </a:spcAft>
            </a:pPr>
            <a:r>
              <a:rPr lang="en-US" sz="900" b="1" dirty="0" smtClean="0">
                <a:solidFill>
                  <a:schemeClr val="bg1"/>
                </a:solidFill>
              </a:rPr>
              <a:t>+</a:t>
            </a:r>
          </a:p>
        </p:txBody>
      </p:sp>
      <p:sp>
        <p:nvSpPr>
          <p:cNvPr id="55" name="Oval 231"/>
          <p:cNvSpPr>
            <a:spLocks noChangeArrowheads="1"/>
          </p:cNvSpPr>
          <p:nvPr/>
        </p:nvSpPr>
        <p:spPr bwMode="gray">
          <a:xfrm>
            <a:off x="9084751" y="2552248"/>
            <a:ext cx="126000" cy="126000"/>
          </a:xfrm>
          <a:prstGeom prst="ellipse">
            <a:avLst/>
          </a:prstGeom>
          <a:solidFill>
            <a:srgbClr val="009A44"/>
          </a:solidFill>
          <a:ln w="6350">
            <a:noFill/>
            <a:round/>
            <a:headEnd/>
            <a:tailEnd/>
          </a:ln>
          <a:effectLst/>
        </p:spPr>
        <p:txBody>
          <a:bodyPr wrap="none" lIns="0" tIns="0" rIns="0" bIns="0" anchor="t" anchorCtr="1"/>
          <a:lstStyle/>
          <a:p>
            <a:pPr algn="ctr" fontAlgn="base">
              <a:lnSpc>
                <a:spcPct val="85000"/>
              </a:lnSpc>
              <a:spcBef>
                <a:spcPct val="0"/>
              </a:spcBef>
              <a:spcAft>
                <a:spcPct val="0"/>
              </a:spcAft>
            </a:pPr>
            <a:r>
              <a:rPr lang="en-US" sz="900" b="1" dirty="0" smtClean="0">
                <a:solidFill>
                  <a:schemeClr val="bg1"/>
                </a:solidFill>
              </a:rPr>
              <a:t>+</a:t>
            </a:r>
          </a:p>
        </p:txBody>
      </p:sp>
      <p:sp>
        <p:nvSpPr>
          <p:cNvPr id="56" name="Rectangle 232"/>
          <p:cNvSpPr>
            <a:spLocks noChangeArrowheads="1"/>
          </p:cNvSpPr>
          <p:nvPr/>
        </p:nvSpPr>
        <p:spPr bwMode="gray">
          <a:xfrm>
            <a:off x="6644293" y="1754356"/>
            <a:ext cx="2035070" cy="147072"/>
          </a:xfrm>
          <a:prstGeom prst="rect">
            <a:avLst/>
          </a:prstGeom>
          <a:noFill/>
          <a:ln w="6350">
            <a:noFill/>
            <a:miter lim="800000"/>
            <a:headEnd/>
            <a:tailEnd/>
          </a:ln>
          <a:effectLst/>
        </p:spPr>
        <p:txBody>
          <a:bodyPr lIns="36000" tIns="36000" rIns="36000" bIns="36000" anchor="ctr"/>
          <a:lstStyle/>
          <a:p>
            <a:pPr algn="ctr" fontAlgn="base">
              <a:spcBef>
                <a:spcPct val="0"/>
              </a:spcBef>
              <a:spcAft>
                <a:spcPct val="0"/>
              </a:spcAft>
            </a:pPr>
            <a:r>
              <a:rPr lang="en-US" sz="800" b="1" dirty="0" smtClean="0">
                <a:solidFill>
                  <a:srgbClr val="000000"/>
                </a:solidFill>
                <a:ea typeface="SimSun" pitchFamily="2" charset="-122"/>
                <a:cs typeface="Arial" pitchFamily="34" charset="0"/>
              </a:rPr>
              <a:t>Average values of the individual direct competitors 2012 to 2013, if available</a:t>
            </a:r>
          </a:p>
        </p:txBody>
      </p:sp>
      <p:sp>
        <p:nvSpPr>
          <p:cNvPr id="57" name="Rectangle 233"/>
          <p:cNvSpPr>
            <a:spLocks noChangeArrowheads="1"/>
          </p:cNvSpPr>
          <p:nvPr/>
        </p:nvSpPr>
        <p:spPr bwMode="gray">
          <a:xfrm>
            <a:off x="4609157" y="1754356"/>
            <a:ext cx="2035070" cy="147072"/>
          </a:xfrm>
          <a:prstGeom prst="rect">
            <a:avLst/>
          </a:prstGeom>
          <a:noFill/>
          <a:ln w="6350">
            <a:noFill/>
            <a:miter lim="800000"/>
            <a:headEnd/>
            <a:tailEnd/>
          </a:ln>
          <a:effectLst/>
        </p:spPr>
        <p:txBody>
          <a:bodyPr lIns="36000" tIns="36000" rIns="36000" bIns="36000" anchor="ctr"/>
          <a:lstStyle/>
          <a:p>
            <a:pPr algn="ctr" fontAlgn="base">
              <a:spcBef>
                <a:spcPct val="0"/>
              </a:spcBef>
              <a:spcAft>
                <a:spcPct val="0"/>
              </a:spcAft>
            </a:pPr>
            <a:r>
              <a:rPr lang="en-US" sz="800" b="1" dirty="0" smtClean="0">
                <a:solidFill>
                  <a:srgbClr val="000000"/>
                </a:solidFill>
                <a:ea typeface="SimSun" pitchFamily="2" charset="-122"/>
                <a:cs typeface="Arial" pitchFamily="34" charset="0"/>
              </a:rPr>
              <a:t>Average values February 2014 to October 2014</a:t>
            </a:r>
          </a:p>
        </p:txBody>
      </p:sp>
      <p:sp>
        <p:nvSpPr>
          <p:cNvPr id="58" name="Text Box 234"/>
          <p:cNvSpPr txBox="1">
            <a:spLocks noChangeArrowheads="1"/>
          </p:cNvSpPr>
          <p:nvPr>
            <p:custDataLst>
              <p:tags r:id="rId4"/>
            </p:custDataLst>
          </p:nvPr>
        </p:nvSpPr>
        <p:spPr bwMode="gray">
          <a:xfrm>
            <a:off x="2452589" y="4381695"/>
            <a:ext cx="6973350" cy="249145"/>
          </a:xfrm>
          <a:prstGeom prst="rect">
            <a:avLst/>
          </a:prstGeom>
          <a:noFill/>
          <a:ln w="6350">
            <a:noFill/>
            <a:miter lim="800000"/>
            <a:headEnd type="none" w="sm" len="sm"/>
            <a:tailEnd type="none" w="sm" len="sm"/>
          </a:ln>
          <a:effectLst/>
        </p:spPr>
        <p:txBody>
          <a:bodyPr lIns="0" tIns="0" rIns="0" bIns="0" anchor="b"/>
          <a:lstStyle/>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Note: 	1) Trade receivables * 365 / Turnover</a:t>
            </a:r>
          </a:p>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	2) Weighted mean (basis: Turnover Jan to Oct 2014 of all 13 operative XYZ companies)</a:t>
            </a:r>
          </a:p>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	3) Mean values of all competitors, adjusted by the highest and lowest value</a:t>
            </a:r>
          </a:p>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Source: 	Company information, Amadeus, KPMG analysis</a:t>
            </a:r>
          </a:p>
        </p:txBody>
      </p:sp>
      <p:cxnSp>
        <p:nvCxnSpPr>
          <p:cNvPr id="59" name="AutoShape 199"/>
          <p:cNvCxnSpPr>
            <a:cxnSpLocks noChangeShapeType="1"/>
          </p:cNvCxnSpPr>
          <p:nvPr/>
        </p:nvCxnSpPr>
        <p:spPr bwMode="auto">
          <a:xfrm rot="5400000" flipH="1" flipV="1">
            <a:off x="6617081" y="3156646"/>
            <a:ext cx="22860" cy="1775460"/>
          </a:xfrm>
          <a:prstGeom prst="bentConnector3">
            <a:avLst>
              <a:gd name="adj1" fmla="val -738889"/>
            </a:avLst>
          </a:prstGeom>
          <a:noFill/>
          <a:ln w="6350">
            <a:solidFill>
              <a:schemeClr val="accent4"/>
            </a:solidFill>
            <a:miter lim="800000"/>
            <a:headEnd/>
            <a:tailEnd type="triangle" w="med" len="med"/>
          </a:ln>
        </p:spPr>
      </p:cxnSp>
      <p:sp>
        <p:nvSpPr>
          <p:cNvPr id="60" name="Oval 201"/>
          <p:cNvSpPr>
            <a:spLocks noChangeArrowheads="1"/>
          </p:cNvSpPr>
          <p:nvPr/>
        </p:nvSpPr>
        <p:spPr bwMode="auto">
          <a:xfrm>
            <a:off x="6017211" y="4028440"/>
            <a:ext cx="1290581" cy="378238"/>
          </a:xfrm>
          <a:prstGeom prst="ellipse">
            <a:avLst/>
          </a:prstGeom>
          <a:solidFill>
            <a:schemeClr val="accent4"/>
          </a:solidFill>
          <a:ln w="6350">
            <a:solidFill>
              <a:schemeClr val="accent4"/>
            </a:solidFill>
            <a:round/>
            <a:headEnd/>
            <a:tailEnd/>
          </a:ln>
        </p:spPr>
        <p:txBody>
          <a:bodyPr wrap="none" lIns="0" tIns="0" rIns="0" bIns="0" anchor="ctr"/>
          <a:lstStyle/>
          <a:p>
            <a:pPr algn="ctr" fontAlgn="base">
              <a:spcBef>
                <a:spcPct val="0"/>
              </a:spcBef>
              <a:spcAft>
                <a:spcPct val="0"/>
              </a:spcAft>
            </a:pPr>
            <a:r>
              <a:rPr lang="en-US" sz="800" b="1" dirty="0" smtClean="0">
                <a:solidFill>
                  <a:schemeClr val="bg1"/>
                </a:solidFill>
              </a:rPr>
              <a:t> </a:t>
            </a:r>
            <a:r>
              <a:rPr lang="en-US" sz="800" dirty="0" smtClean="0">
                <a:solidFill>
                  <a:schemeClr val="bg1"/>
                </a:solidFill>
              </a:rPr>
              <a:t>∆ </a:t>
            </a:r>
            <a:r>
              <a:rPr lang="en-US" sz="800" b="1" dirty="0" smtClean="0">
                <a:solidFill>
                  <a:schemeClr val="bg1"/>
                </a:solidFill>
              </a:rPr>
              <a:t>(2) days = </a:t>
            </a:r>
            <a:br>
              <a:rPr lang="en-US" sz="800" b="1" dirty="0" smtClean="0">
                <a:solidFill>
                  <a:schemeClr val="bg1"/>
                </a:solidFill>
              </a:rPr>
            </a:br>
            <a:r>
              <a:rPr lang="en-US" sz="800" b="1" dirty="0" smtClean="0">
                <a:solidFill>
                  <a:schemeClr val="bg1"/>
                </a:solidFill>
              </a:rPr>
              <a:t>weighted mean </a:t>
            </a:r>
            <a:r>
              <a:rPr lang="en-US" sz="800" b="1" dirty="0" smtClean="0">
                <a:solidFill>
                  <a:schemeClr val="bg1"/>
                </a:solidFill>
                <a:latin typeface="Arial" panose="020B0604020202020204" pitchFamily="34" charset="0"/>
                <a:ea typeface="Arial Unicode MS" panose="020B0604020202020204" pitchFamily="34" charset="-128"/>
                <a:cs typeface="Arial Unicode MS" panose="020B0604020202020204" pitchFamily="34" charset="-128"/>
              </a:rPr>
              <a:t>Ø 65</a:t>
            </a:r>
            <a:r>
              <a:rPr lang="en-US" sz="800" b="1" dirty="0" smtClean="0">
                <a:solidFill>
                  <a:schemeClr val="bg1"/>
                </a:solidFill>
              </a:rPr>
              <a:t> </a:t>
            </a:r>
          </a:p>
        </p:txBody>
      </p:sp>
      <p:sp>
        <p:nvSpPr>
          <p:cNvPr id="70" name="Textfeld 69"/>
          <p:cNvSpPr txBox="1"/>
          <p:nvPr/>
        </p:nvSpPr>
        <p:spPr>
          <a:xfrm>
            <a:off x="3916680" y="1402080"/>
            <a:ext cx="213360" cy="133340"/>
          </a:xfrm>
          <a:prstGeom prst="rect">
            <a:avLst/>
          </a:prstGeom>
          <a:noFill/>
        </p:spPr>
        <p:txBody>
          <a:bodyPr wrap="square" lIns="54610" tIns="54610" rIns="54610" bIns="54610" rtlCol="0">
            <a:noAutofit/>
          </a:bodyPr>
          <a:lstStyle/>
          <a:p>
            <a:pPr>
              <a:spcAft>
                <a:spcPts val="600"/>
              </a:spcAft>
            </a:pPr>
            <a:r>
              <a:rPr lang="en-US" sz="600" dirty="0" smtClean="0">
                <a:solidFill>
                  <a:schemeClr val="bg1"/>
                </a:solidFill>
              </a:rPr>
              <a:t>1)</a:t>
            </a:r>
          </a:p>
        </p:txBody>
      </p:sp>
      <p:sp>
        <p:nvSpPr>
          <p:cNvPr id="71" name="Textfeld 70"/>
          <p:cNvSpPr txBox="1"/>
          <p:nvPr/>
        </p:nvSpPr>
        <p:spPr>
          <a:xfrm>
            <a:off x="3672840" y="3810000"/>
            <a:ext cx="213360" cy="133340"/>
          </a:xfrm>
          <a:prstGeom prst="rect">
            <a:avLst/>
          </a:prstGeom>
          <a:noFill/>
        </p:spPr>
        <p:txBody>
          <a:bodyPr wrap="square" lIns="54610" tIns="54610" rIns="54610" bIns="54610" rtlCol="0">
            <a:noAutofit/>
          </a:bodyPr>
          <a:lstStyle/>
          <a:p>
            <a:pPr>
              <a:spcAft>
                <a:spcPts val="600"/>
              </a:spcAft>
            </a:pPr>
            <a:r>
              <a:rPr lang="en-US" sz="600" dirty="0" smtClean="0"/>
              <a:t>2)</a:t>
            </a:r>
          </a:p>
        </p:txBody>
      </p:sp>
      <p:sp>
        <p:nvSpPr>
          <p:cNvPr id="72" name="Textfeld 71"/>
          <p:cNvSpPr txBox="1"/>
          <p:nvPr/>
        </p:nvSpPr>
        <p:spPr>
          <a:xfrm>
            <a:off x="4472940" y="3810000"/>
            <a:ext cx="213360" cy="114300"/>
          </a:xfrm>
          <a:prstGeom prst="rect">
            <a:avLst/>
          </a:prstGeom>
          <a:noFill/>
        </p:spPr>
        <p:txBody>
          <a:bodyPr wrap="square" lIns="54610" tIns="54610" rIns="54610" bIns="54610" rtlCol="0">
            <a:noAutofit/>
          </a:bodyPr>
          <a:lstStyle/>
          <a:p>
            <a:pPr>
              <a:spcAft>
                <a:spcPts val="600"/>
              </a:spcAft>
            </a:pPr>
            <a:r>
              <a:rPr lang="en-US" sz="600" dirty="0" smtClean="0"/>
              <a:t>3)</a:t>
            </a:r>
          </a:p>
        </p:txBody>
      </p:sp>
      <p:sp>
        <p:nvSpPr>
          <p:cNvPr id="76" name="Textplatzhalter 4"/>
          <p:cNvSpPr>
            <a:spLocks noGrp="1"/>
          </p:cNvSpPr>
          <p:nvPr>
            <p:ph type="body" sz="quarter" idx="12"/>
          </p:nvPr>
        </p:nvSpPr>
        <p:spPr>
          <a:xfrm>
            <a:off x="2447925" y="4833917"/>
            <a:ext cx="6982765" cy="1192883"/>
          </a:xfrm>
        </p:spPr>
        <p:txBody>
          <a:bodyPr/>
          <a:lstStyle/>
          <a:p>
            <a:pPr lvl="2">
              <a:defRPr/>
            </a:pPr>
            <a:r>
              <a:rPr lang="en-US" dirty="0" smtClean="0"/>
              <a:t>Within the peer group, there are considerable fluctuations concerning DSO, above all attributable to the peers Peer 11 and Peer 10. Peer 9 has the best DSO by far, together with Peer 12 and Peer 6. The weighted mean of all peers is at approx. 66 days.</a:t>
            </a:r>
          </a:p>
          <a:p>
            <a:pPr lvl="2">
              <a:defRPr/>
            </a:pPr>
            <a:r>
              <a:rPr lang="en-US" dirty="0" smtClean="0"/>
              <a:t>In the direct competitor comparison, all XYZ companies other than Peer 12, Peer 5, Peer 6, Peer 9, Peer 7, Peer 4 and Peer 1 have higher DSO. The negative deviations are generally moderate. Here again, the Peer 10 and Peer 11 well as Peer 2, Peer 3, Peer 8 and Peer 13 are the exceptions, having the highest optimization potentials in accordance with external benchmarking.</a:t>
            </a:r>
          </a:p>
          <a:p>
            <a:endParaRPr lang="en-US" dirty="0"/>
          </a:p>
        </p:txBody>
      </p:sp>
      <p:sp>
        <p:nvSpPr>
          <p:cNvPr id="64" name="Rechteck 63"/>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115" name="Rad 114"/>
          <p:cNvSpPr/>
          <p:nvPr/>
        </p:nvSpPr>
        <p:spPr>
          <a:xfrm>
            <a:off x="5615994" y="3847474"/>
            <a:ext cx="307033" cy="193729"/>
          </a:xfrm>
          <a:prstGeom prst="donut">
            <a:avLst>
              <a:gd name="adj" fmla="val 1722"/>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16" name="Rad 115"/>
          <p:cNvSpPr/>
          <p:nvPr/>
        </p:nvSpPr>
        <p:spPr>
          <a:xfrm>
            <a:off x="7370040" y="3850649"/>
            <a:ext cx="307033" cy="193729"/>
          </a:xfrm>
          <a:prstGeom prst="donut">
            <a:avLst>
              <a:gd name="adj" fmla="val 1722"/>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28" name="AutoShape 76"/>
          <p:cNvSpPr>
            <a:spLocks noChangeArrowheads="1"/>
          </p:cNvSpPr>
          <p:nvPr/>
        </p:nvSpPr>
        <p:spPr bwMode="gray">
          <a:xfrm rot="5400000">
            <a:off x="4053205" y="2760305"/>
            <a:ext cx="1245906" cy="155575"/>
          </a:xfrm>
          <a:prstGeom prst="triangle">
            <a:avLst>
              <a:gd name="adj" fmla="val 50000"/>
            </a:avLst>
          </a:prstGeom>
          <a:solidFill>
            <a:srgbClr val="D9D9D9"/>
          </a:solidFill>
          <a:ln w="6350">
            <a:noFill/>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29" name="AutoShape 76"/>
          <p:cNvSpPr>
            <a:spLocks noChangeArrowheads="1"/>
          </p:cNvSpPr>
          <p:nvPr/>
        </p:nvSpPr>
        <p:spPr bwMode="gray">
          <a:xfrm rot="5400000">
            <a:off x="8134410" y="2760305"/>
            <a:ext cx="1245906" cy="155575"/>
          </a:xfrm>
          <a:prstGeom prst="triangle">
            <a:avLst>
              <a:gd name="adj" fmla="val 50000"/>
            </a:avLst>
          </a:prstGeom>
          <a:solidFill>
            <a:srgbClr val="D9D9D9"/>
          </a:solidFill>
          <a:ln w="6350">
            <a:noFill/>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pic>
        <p:nvPicPr>
          <p:cNvPr id="14" name="Grafik 13"/>
          <p:cNvPicPr>
            <a:picLocks noChangeAspect="1"/>
          </p:cNvPicPr>
          <p:nvPr>
            <p:custDataLst>
              <p:tags r:id="rId5"/>
            </p:custDataLst>
          </p:nvPr>
        </p:nvPicPr>
        <p:blipFill>
          <a:blip r:embed="rId11"/>
          <a:stretch>
            <a:fillRect/>
          </a:stretch>
        </p:blipFill>
        <p:spPr>
          <a:xfrm>
            <a:off x="-2429882" y="1422400"/>
            <a:ext cx="1950889" cy="2225233"/>
          </a:xfrm>
          <a:prstGeom prst="rect">
            <a:avLst/>
          </a:prstGeom>
        </p:spPr>
      </p:pic>
      <p:pic>
        <p:nvPicPr>
          <p:cNvPr id="117" name="Grafik 116"/>
          <p:cNvPicPr>
            <a:picLocks noChangeAspect="1"/>
          </p:cNvPicPr>
          <p:nvPr>
            <p:custDataLst>
              <p:tags r:id="rId6"/>
            </p:custDataLst>
          </p:nvPr>
        </p:nvPicPr>
        <p:blipFill>
          <a:blip r:embed="rId12"/>
          <a:stretch>
            <a:fillRect/>
          </a:stretch>
        </p:blipFill>
        <p:spPr>
          <a:xfrm>
            <a:off x="-2435979" y="3781943"/>
            <a:ext cx="1956986" cy="2225233"/>
          </a:xfrm>
          <a:prstGeom prst="rect">
            <a:avLst/>
          </a:prstGeom>
        </p:spPr>
      </p:pic>
    </p:spTree>
    <p:extLst>
      <p:ext uri="{BB962C8B-B14F-4D97-AF65-F5344CB8AC3E}">
        <p14:creationId xmlns:p14="http://schemas.microsoft.com/office/powerpoint/2010/main" val="32515759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rafik 123"/>
          <p:cNvPicPr>
            <a:picLocks noChangeAspect="1"/>
          </p:cNvPicPr>
          <p:nvPr>
            <p:custDataLst>
              <p:tags r:id="rId1"/>
            </p:custDataLst>
          </p:nvPr>
        </p:nvPicPr>
        <p:blipFill>
          <a:blip r:embed="rId9"/>
          <a:stretch>
            <a:fillRect/>
          </a:stretch>
        </p:blipFill>
        <p:spPr>
          <a:xfrm>
            <a:off x="5164953" y="1902752"/>
            <a:ext cx="3160541" cy="2184616"/>
          </a:xfrm>
          <a:prstGeom prst="rect">
            <a:avLst/>
          </a:prstGeom>
        </p:spPr>
      </p:pic>
      <p:pic>
        <p:nvPicPr>
          <p:cNvPr id="120" name="Grafik 119"/>
          <p:cNvPicPr>
            <a:picLocks noChangeAspect="1"/>
          </p:cNvPicPr>
          <p:nvPr>
            <p:custDataLst>
              <p:tags r:id="rId2"/>
            </p:custDataLst>
          </p:nvPr>
        </p:nvPicPr>
        <p:blipFill>
          <a:blip r:embed="rId10"/>
          <a:stretch>
            <a:fillRect/>
          </a:stretch>
        </p:blipFill>
        <p:spPr>
          <a:xfrm>
            <a:off x="2449145" y="1433368"/>
            <a:ext cx="2063342" cy="2601375"/>
          </a:xfrm>
          <a:prstGeom prst="rect">
            <a:avLst/>
          </a:prstGeom>
        </p:spPr>
      </p:pic>
      <p:sp>
        <p:nvSpPr>
          <p:cNvPr id="6" name="Textplatzhalter 5"/>
          <p:cNvSpPr>
            <a:spLocks noGrp="1"/>
          </p:cNvSpPr>
          <p:nvPr>
            <p:ph type="body" sz="quarter" idx="10"/>
          </p:nvPr>
        </p:nvSpPr>
        <p:spPr/>
        <p:txBody>
          <a:bodyPr/>
          <a:lstStyle/>
          <a:p>
            <a:endParaRPr lang="en-US" dirty="0" smtClean="0"/>
          </a:p>
          <a:p>
            <a:r>
              <a:rPr lang="en-US" dirty="0" smtClean="0"/>
              <a:t>All companies other than Peer 4 have potentials in reducing DIH.</a:t>
            </a:r>
          </a:p>
          <a:p>
            <a:r>
              <a:rPr lang="en-US" dirty="0" smtClean="0"/>
              <a:t>Taking into account the mean value of all individual competitors as well as the weighted mean of all group companies under review, DIH holds an improvement potential of 22 days in the medium term.</a:t>
            </a:r>
            <a:endParaRPr lang="en-US" dirty="0"/>
          </a:p>
        </p:txBody>
      </p:sp>
      <p:sp>
        <p:nvSpPr>
          <p:cNvPr id="4" name="Titel 3"/>
          <p:cNvSpPr>
            <a:spLocks noGrp="1"/>
          </p:cNvSpPr>
          <p:nvPr>
            <p:ph type="title"/>
          </p:nvPr>
        </p:nvSpPr>
        <p:spPr/>
        <p:txBody>
          <a:bodyPr/>
          <a:lstStyle/>
          <a:p>
            <a:r>
              <a:rPr lang="en-US" dirty="0" smtClean="0"/>
              <a:t>4. What is the company’s performance relatively to its peers? </a:t>
            </a:r>
            <a:br>
              <a:rPr lang="en-US" dirty="0" smtClean="0"/>
            </a:br>
            <a:r>
              <a:rPr lang="en-US" dirty="0" smtClean="0"/>
              <a:t>Focus on </a:t>
            </a:r>
            <a:r>
              <a:rPr lang="en-US" dirty="0" smtClean="0">
                <a:solidFill>
                  <a:srgbClr val="0091DA"/>
                </a:solidFill>
              </a:rPr>
              <a:t>[DIH]</a:t>
            </a:r>
            <a:endParaRPr lang="en-US" dirty="0">
              <a:solidFill>
                <a:srgbClr val="0091DA"/>
              </a:solidFill>
            </a:endParaRPr>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graphicFrame>
        <p:nvGraphicFramePr>
          <p:cNvPr id="61" name="Group 90"/>
          <p:cNvGraphicFramePr>
            <a:graphicFrameLocks noGrp="1"/>
          </p:cNvGraphicFramePr>
          <p:nvPr>
            <p:custDataLst>
              <p:tags r:id="rId3"/>
            </p:custDataLst>
            <p:extLst>
              <p:ext uri="{D42A27DB-BD31-4B8C-83A1-F6EECF244321}">
                <p14:modId xmlns:p14="http://schemas.microsoft.com/office/powerpoint/2010/main" val="2523741351"/>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22" name="Rectangle 2"/>
          <p:cNvSpPr>
            <a:spLocks noChangeArrowheads="1"/>
          </p:cNvSpPr>
          <p:nvPr/>
        </p:nvSpPr>
        <p:spPr bwMode="auto">
          <a:xfrm>
            <a:off x="557456" y="4607556"/>
            <a:ext cx="1620000" cy="95443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DIH target </a:t>
            </a:r>
          </a:p>
          <a:p>
            <a:pPr marL="216000" lvl="0" indent="-216000" defTabSz="762000" eaLnBrk="0" hangingPunct="0">
              <a:lnSpc>
                <a:spcPct val="90000"/>
              </a:lnSpc>
              <a:buFont typeface="+mj-lt"/>
              <a:buAutoNum type="arabicPeriod"/>
              <a:defRPr/>
            </a:pPr>
            <a:r>
              <a:rPr lang="en-US" sz="700" kern="0" dirty="0" smtClean="0">
                <a:solidFill>
                  <a:schemeClr val="bg1"/>
                </a:solidFill>
              </a:rPr>
              <a:t>DIH peers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37" name="Rectangle 2"/>
          <p:cNvSpPr>
            <a:spLocks noChangeArrowheads="1"/>
          </p:cNvSpPr>
          <p:nvPr/>
        </p:nvSpPr>
        <p:spPr bwMode="gray">
          <a:xfrm>
            <a:off x="2456814" y="3866063"/>
            <a:ext cx="6969125" cy="149677"/>
          </a:xfrm>
          <a:prstGeom prst="rect">
            <a:avLst/>
          </a:prstGeom>
          <a:noFill/>
          <a:ln w="6350">
            <a:solidFill>
              <a:srgbClr val="BC204B"/>
            </a:solidFill>
            <a:prstDash val="dash"/>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38" name="AutoShape 7"/>
          <p:cNvSpPr>
            <a:spLocks noChangeArrowheads="1"/>
          </p:cNvSpPr>
          <p:nvPr/>
        </p:nvSpPr>
        <p:spPr bwMode="gray">
          <a:xfrm rot="5400000">
            <a:off x="5539205" y="570137"/>
            <a:ext cx="250824" cy="1955347"/>
          </a:xfrm>
          <a:prstGeom prst="homePlate">
            <a:avLst>
              <a:gd name="adj" fmla="val 25000"/>
            </a:avLst>
          </a:prstGeom>
          <a:solidFill>
            <a:schemeClr val="tx2"/>
          </a:solidFill>
          <a:ln w="6350">
            <a:noFill/>
            <a:miter lim="800000"/>
            <a:headEnd/>
            <a:tailEnd/>
          </a:ln>
          <a:effectLst/>
        </p:spPr>
        <p:txBody>
          <a:bodyPr rot="10800000" vert="eaVert" wrap="none" lIns="0" tIns="0" rIns="0" bIns="0" anchor="ctr"/>
          <a:lstStyle/>
          <a:p>
            <a:pPr algn="ctr" fontAlgn="base">
              <a:spcBef>
                <a:spcPct val="0"/>
              </a:spcBef>
              <a:spcAft>
                <a:spcPct val="0"/>
              </a:spcAft>
            </a:pPr>
            <a:r>
              <a:rPr lang="en-US" sz="800" b="1" dirty="0" smtClean="0">
                <a:solidFill>
                  <a:srgbClr val="FFFFFF"/>
                </a:solidFill>
              </a:rPr>
              <a:t>Average peers</a:t>
            </a:r>
            <a:endParaRPr lang="en-US" sz="800" b="1" dirty="0">
              <a:solidFill>
                <a:srgbClr val="FFFFFF"/>
              </a:solidFill>
            </a:endParaRPr>
          </a:p>
        </p:txBody>
      </p:sp>
      <p:sp>
        <p:nvSpPr>
          <p:cNvPr id="39" name="AutoShape 8"/>
          <p:cNvSpPr>
            <a:spLocks noChangeArrowheads="1"/>
          </p:cNvSpPr>
          <p:nvPr/>
        </p:nvSpPr>
        <p:spPr bwMode="gray">
          <a:xfrm rot="5400000">
            <a:off x="7535527" y="570137"/>
            <a:ext cx="250824" cy="1955347"/>
          </a:xfrm>
          <a:prstGeom prst="homePlate">
            <a:avLst>
              <a:gd name="adj" fmla="val 25000"/>
            </a:avLst>
          </a:prstGeom>
          <a:solidFill>
            <a:schemeClr val="accent1"/>
          </a:solidFill>
          <a:ln w="6350">
            <a:noFill/>
            <a:miter lim="800000"/>
            <a:headEnd/>
            <a:tailEnd/>
          </a:ln>
          <a:effectLst/>
        </p:spPr>
        <p:txBody>
          <a:bodyPr rot="10800000" vert="eaVert" wrap="none" lIns="0" tIns="0" rIns="0" bIns="0" anchor="ctr"/>
          <a:lstStyle/>
          <a:p>
            <a:pPr algn="ctr" fontAlgn="base">
              <a:spcBef>
                <a:spcPct val="0"/>
              </a:spcBef>
              <a:spcAft>
                <a:spcPct val="0"/>
              </a:spcAft>
            </a:pPr>
            <a:r>
              <a:rPr lang="en-US" sz="800" b="1" dirty="0" smtClean="0">
                <a:solidFill>
                  <a:srgbClr val="FFFFFF"/>
                </a:solidFill>
              </a:rPr>
              <a:t>Average competitors</a:t>
            </a:r>
            <a:endParaRPr lang="en-US" sz="800" b="1" dirty="0">
              <a:solidFill>
                <a:srgbClr val="FFFFFF"/>
              </a:solidFill>
            </a:endParaRPr>
          </a:p>
        </p:txBody>
      </p:sp>
      <p:sp>
        <p:nvSpPr>
          <p:cNvPr id="40" name="AutoShape 9"/>
          <p:cNvSpPr>
            <a:spLocks noChangeArrowheads="1"/>
          </p:cNvSpPr>
          <p:nvPr/>
        </p:nvSpPr>
        <p:spPr bwMode="gray">
          <a:xfrm rot="5400000">
            <a:off x="8997361" y="1254173"/>
            <a:ext cx="250826" cy="587276"/>
          </a:xfrm>
          <a:prstGeom prst="homePlate">
            <a:avLst>
              <a:gd name="adj" fmla="val 25000"/>
            </a:avLst>
          </a:prstGeom>
          <a:solidFill>
            <a:schemeClr val="accent3"/>
          </a:solidFill>
          <a:ln w="6350">
            <a:noFill/>
            <a:miter lim="800000"/>
            <a:headEnd/>
            <a:tailEnd/>
          </a:ln>
          <a:effectLst/>
        </p:spPr>
        <p:txBody>
          <a:bodyPr rot="10800000" vert="eaVert" wrap="none" lIns="0" tIns="0" rIns="0" bIns="0" anchor="ctr"/>
          <a:lstStyle/>
          <a:p>
            <a:pPr algn="ctr" fontAlgn="base">
              <a:spcBef>
                <a:spcPct val="0"/>
              </a:spcBef>
              <a:spcAft>
                <a:spcPct val="0"/>
              </a:spcAft>
            </a:pPr>
            <a:r>
              <a:rPr lang="en-US" sz="800" b="1" dirty="0" smtClean="0">
                <a:solidFill>
                  <a:srgbClr val="FFFFFF"/>
                </a:solidFill>
              </a:rPr>
              <a:t>Benchmark</a:t>
            </a:r>
            <a:endParaRPr lang="en-US" sz="800" b="1" dirty="0">
              <a:solidFill>
                <a:srgbClr val="FFFFFF"/>
              </a:solidFill>
            </a:endParaRPr>
          </a:p>
        </p:txBody>
      </p:sp>
      <p:sp>
        <p:nvSpPr>
          <p:cNvPr id="41" name="Oval 11"/>
          <p:cNvSpPr>
            <a:spLocks noChangeArrowheads="1"/>
          </p:cNvSpPr>
          <p:nvPr/>
        </p:nvSpPr>
        <p:spPr bwMode="gray">
          <a:xfrm>
            <a:off x="9084751" y="3869091"/>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2" name="Oval 12"/>
          <p:cNvSpPr>
            <a:spLocks noChangeArrowheads="1"/>
          </p:cNvSpPr>
          <p:nvPr/>
        </p:nvSpPr>
        <p:spPr bwMode="gray">
          <a:xfrm>
            <a:off x="9084751" y="3723007"/>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3" name="Oval 13"/>
          <p:cNvSpPr>
            <a:spLocks noChangeArrowheads="1"/>
          </p:cNvSpPr>
          <p:nvPr/>
        </p:nvSpPr>
        <p:spPr bwMode="gray">
          <a:xfrm>
            <a:off x="9084751" y="3575879"/>
            <a:ext cx="126000" cy="126000"/>
          </a:xfrm>
          <a:prstGeom prst="ellipse">
            <a:avLst/>
          </a:prstGeom>
          <a:solidFill>
            <a:srgbClr val="BC204B"/>
          </a:solidFill>
          <a:ln w="6350">
            <a:noFill/>
            <a:round/>
            <a:headEnd/>
            <a:tailEnd/>
          </a:ln>
          <a:effectLst/>
        </p:spPr>
        <p:txBody>
          <a:bodyPr wrap="none" lIns="0" tIns="0" rIns="0" bIns="0" anchor="ctr" anchorCtr="1"/>
          <a:lstStyle/>
          <a:p>
            <a:pPr algn="ctr" fontAlgn="base">
              <a:lnSpc>
                <a:spcPct val="85000"/>
              </a:lnSpc>
              <a:spcBef>
                <a:spcPct val="0"/>
              </a:spcBef>
              <a:spcAft>
                <a:spcPct val="0"/>
              </a:spcAft>
            </a:pPr>
            <a:r>
              <a:rPr lang="en-US" sz="900" b="1" dirty="0" smtClean="0">
                <a:solidFill>
                  <a:schemeClr val="bg1"/>
                </a:solidFill>
              </a:rPr>
              <a:t>-</a:t>
            </a:r>
          </a:p>
        </p:txBody>
      </p:sp>
      <p:sp>
        <p:nvSpPr>
          <p:cNvPr id="44" name="Oval 14"/>
          <p:cNvSpPr>
            <a:spLocks noChangeArrowheads="1"/>
          </p:cNvSpPr>
          <p:nvPr/>
        </p:nvSpPr>
        <p:spPr bwMode="gray">
          <a:xfrm>
            <a:off x="9084751" y="3429795"/>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5" name="Oval 15"/>
          <p:cNvSpPr>
            <a:spLocks noChangeArrowheads="1"/>
          </p:cNvSpPr>
          <p:nvPr/>
        </p:nvSpPr>
        <p:spPr bwMode="gray">
          <a:xfrm>
            <a:off x="9084751" y="3282668"/>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6" name="Oval 16"/>
          <p:cNvSpPr>
            <a:spLocks noChangeArrowheads="1"/>
          </p:cNvSpPr>
          <p:nvPr/>
        </p:nvSpPr>
        <p:spPr bwMode="gray">
          <a:xfrm>
            <a:off x="9084751" y="3135540"/>
            <a:ext cx="126000" cy="126000"/>
          </a:xfrm>
          <a:prstGeom prst="ellipse">
            <a:avLst/>
          </a:prstGeom>
          <a:solidFill>
            <a:srgbClr val="BC204B"/>
          </a:solidFill>
          <a:ln w="6350">
            <a:noFill/>
            <a:round/>
            <a:headEnd/>
            <a:tailEnd/>
          </a:ln>
          <a:effectLst/>
        </p:spPr>
        <p:txBody>
          <a:bodyPr wrap="none" lIns="0" tIns="0" rIns="0" bIns="0" anchor="ctr" anchorCtr="1"/>
          <a:lstStyle/>
          <a:p>
            <a:pPr algn="ctr" fontAlgn="base">
              <a:lnSpc>
                <a:spcPct val="85000"/>
              </a:lnSpc>
              <a:spcBef>
                <a:spcPct val="0"/>
              </a:spcBef>
              <a:spcAft>
                <a:spcPct val="0"/>
              </a:spcAft>
            </a:pPr>
            <a:r>
              <a:rPr lang="en-US" sz="900" b="1" dirty="0" smtClean="0">
                <a:solidFill>
                  <a:schemeClr val="bg1"/>
                </a:solidFill>
              </a:rPr>
              <a:t>-</a:t>
            </a:r>
          </a:p>
        </p:txBody>
      </p:sp>
      <p:sp>
        <p:nvSpPr>
          <p:cNvPr id="47" name="Oval 17"/>
          <p:cNvSpPr>
            <a:spLocks noChangeArrowheads="1"/>
          </p:cNvSpPr>
          <p:nvPr/>
        </p:nvSpPr>
        <p:spPr bwMode="gray">
          <a:xfrm>
            <a:off x="9084751" y="2989456"/>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49" name="Oval 19"/>
          <p:cNvSpPr>
            <a:spLocks noChangeArrowheads="1"/>
          </p:cNvSpPr>
          <p:nvPr/>
        </p:nvSpPr>
        <p:spPr bwMode="gray">
          <a:xfrm>
            <a:off x="9084751" y="2107735"/>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52" name="Oval 229"/>
          <p:cNvSpPr>
            <a:spLocks noChangeArrowheads="1"/>
          </p:cNvSpPr>
          <p:nvPr/>
        </p:nvSpPr>
        <p:spPr bwMode="gray">
          <a:xfrm>
            <a:off x="9084751" y="1961651"/>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5000"/>
              </a:lnSpc>
              <a:spcBef>
                <a:spcPct val="0"/>
              </a:spcBef>
              <a:spcAft>
                <a:spcPct val="0"/>
              </a:spcAft>
            </a:pPr>
            <a:r>
              <a:rPr lang="en-US" sz="900" b="1" dirty="0" smtClean="0">
                <a:solidFill>
                  <a:schemeClr val="bg1"/>
                </a:solidFill>
              </a:rPr>
              <a:t>-</a:t>
            </a:r>
            <a:endParaRPr lang="en-US" sz="900" b="1" dirty="0">
              <a:solidFill>
                <a:schemeClr val="bg1"/>
              </a:solidFill>
            </a:endParaRPr>
          </a:p>
        </p:txBody>
      </p:sp>
      <p:sp>
        <p:nvSpPr>
          <p:cNvPr id="53" name="Oval 230"/>
          <p:cNvSpPr>
            <a:spLocks noChangeArrowheads="1"/>
          </p:cNvSpPr>
          <p:nvPr/>
        </p:nvSpPr>
        <p:spPr bwMode="gray">
          <a:xfrm>
            <a:off x="9084751" y="2410338"/>
            <a:ext cx="126000" cy="126000"/>
          </a:xfrm>
          <a:prstGeom prst="ellipse">
            <a:avLst/>
          </a:prstGeom>
          <a:solidFill>
            <a:srgbClr val="009A44"/>
          </a:solidFill>
          <a:ln w="6350">
            <a:noFill/>
            <a:round/>
            <a:headEnd/>
            <a:tailEnd/>
          </a:ln>
          <a:effectLst/>
        </p:spPr>
        <p:txBody>
          <a:bodyPr wrap="none" lIns="0" tIns="0" rIns="0" bIns="0" anchor="t" anchorCtr="1"/>
          <a:lstStyle/>
          <a:p>
            <a:pPr algn="ctr" fontAlgn="base">
              <a:lnSpc>
                <a:spcPct val="85000"/>
              </a:lnSpc>
              <a:spcBef>
                <a:spcPct val="0"/>
              </a:spcBef>
              <a:spcAft>
                <a:spcPct val="0"/>
              </a:spcAft>
            </a:pPr>
            <a:r>
              <a:rPr lang="en-US" sz="900" b="1" dirty="0" smtClean="0">
                <a:solidFill>
                  <a:schemeClr val="bg1"/>
                </a:solidFill>
              </a:rPr>
              <a:t>+</a:t>
            </a:r>
          </a:p>
        </p:txBody>
      </p:sp>
      <p:sp>
        <p:nvSpPr>
          <p:cNvPr id="55" name="Oval 231"/>
          <p:cNvSpPr>
            <a:spLocks noChangeArrowheads="1"/>
          </p:cNvSpPr>
          <p:nvPr/>
        </p:nvSpPr>
        <p:spPr bwMode="gray">
          <a:xfrm>
            <a:off x="9084751" y="2552248"/>
            <a:ext cx="126000" cy="126000"/>
          </a:xfrm>
          <a:prstGeom prst="ellipse">
            <a:avLst/>
          </a:prstGeom>
          <a:solidFill>
            <a:srgbClr val="BC204B"/>
          </a:solidFill>
          <a:ln w="6350">
            <a:noFill/>
            <a:round/>
            <a:headEnd/>
            <a:tailEnd/>
          </a:ln>
          <a:effectLst/>
        </p:spPr>
        <p:txBody>
          <a:bodyPr wrap="none" lIns="0" tIns="0" rIns="0" bIns="0" anchor="ctr" anchorCtr="1"/>
          <a:lstStyle/>
          <a:p>
            <a:pPr algn="ctr" fontAlgn="base">
              <a:lnSpc>
                <a:spcPct val="85000"/>
              </a:lnSpc>
              <a:spcBef>
                <a:spcPct val="0"/>
              </a:spcBef>
              <a:spcAft>
                <a:spcPct val="0"/>
              </a:spcAft>
            </a:pPr>
            <a:r>
              <a:rPr lang="en-US" sz="900" b="1" dirty="0" smtClean="0">
                <a:solidFill>
                  <a:schemeClr val="bg1"/>
                </a:solidFill>
              </a:rPr>
              <a:t>-</a:t>
            </a:r>
          </a:p>
        </p:txBody>
      </p:sp>
      <p:sp>
        <p:nvSpPr>
          <p:cNvPr id="56" name="Rectangle 232"/>
          <p:cNvSpPr>
            <a:spLocks noChangeArrowheads="1"/>
          </p:cNvSpPr>
          <p:nvPr/>
        </p:nvSpPr>
        <p:spPr bwMode="gray">
          <a:xfrm>
            <a:off x="6628527" y="1754356"/>
            <a:ext cx="2035070" cy="147072"/>
          </a:xfrm>
          <a:prstGeom prst="rect">
            <a:avLst/>
          </a:prstGeom>
          <a:noFill/>
          <a:ln w="6350">
            <a:noFill/>
            <a:miter lim="800000"/>
            <a:headEnd/>
            <a:tailEnd/>
          </a:ln>
          <a:effectLst/>
        </p:spPr>
        <p:txBody>
          <a:bodyPr lIns="36000" tIns="36000" rIns="36000" bIns="36000" anchor="ctr"/>
          <a:lstStyle/>
          <a:p>
            <a:pPr algn="ctr" fontAlgn="base">
              <a:spcBef>
                <a:spcPct val="0"/>
              </a:spcBef>
              <a:spcAft>
                <a:spcPct val="0"/>
              </a:spcAft>
            </a:pPr>
            <a:r>
              <a:rPr lang="en-US" sz="800" b="1" dirty="0" smtClean="0">
                <a:solidFill>
                  <a:srgbClr val="000000"/>
                </a:solidFill>
                <a:ea typeface="SimSun" pitchFamily="2" charset="-122"/>
                <a:cs typeface="Arial" pitchFamily="34" charset="0"/>
              </a:rPr>
              <a:t>Average values of the individual direct competitors 2012 to 2013, if available</a:t>
            </a:r>
          </a:p>
        </p:txBody>
      </p:sp>
      <p:sp>
        <p:nvSpPr>
          <p:cNvPr id="57" name="Rectangle 233"/>
          <p:cNvSpPr>
            <a:spLocks noChangeArrowheads="1"/>
          </p:cNvSpPr>
          <p:nvPr/>
        </p:nvSpPr>
        <p:spPr bwMode="gray">
          <a:xfrm>
            <a:off x="4609157" y="1754356"/>
            <a:ext cx="2035070" cy="147072"/>
          </a:xfrm>
          <a:prstGeom prst="rect">
            <a:avLst/>
          </a:prstGeom>
          <a:noFill/>
          <a:ln w="6350">
            <a:noFill/>
            <a:miter lim="800000"/>
            <a:headEnd/>
            <a:tailEnd/>
          </a:ln>
          <a:effectLst/>
        </p:spPr>
        <p:txBody>
          <a:bodyPr lIns="36000" tIns="36000" rIns="36000" bIns="36000" anchor="ctr"/>
          <a:lstStyle/>
          <a:p>
            <a:pPr algn="ctr" fontAlgn="base">
              <a:spcBef>
                <a:spcPct val="0"/>
              </a:spcBef>
              <a:spcAft>
                <a:spcPct val="0"/>
              </a:spcAft>
            </a:pPr>
            <a:r>
              <a:rPr lang="en-US" sz="800" b="1" dirty="0" smtClean="0">
                <a:solidFill>
                  <a:srgbClr val="000000"/>
                </a:solidFill>
                <a:ea typeface="SimSun" pitchFamily="2" charset="-122"/>
                <a:cs typeface="Arial" pitchFamily="34" charset="0"/>
              </a:rPr>
              <a:t>Average values February 2014 to October 2014</a:t>
            </a:r>
          </a:p>
        </p:txBody>
      </p:sp>
      <p:sp>
        <p:nvSpPr>
          <p:cNvPr id="58" name="Text Box 234"/>
          <p:cNvSpPr txBox="1">
            <a:spLocks noChangeArrowheads="1"/>
          </p:cNvSpPr>
          <p:nvPr>
            <p:custDataLst>
              <p:tags r:id="rId4"/>
            </p:custDataLst>
          </p:nvPr>
        </p:nvSpPr>
        <p:spPr bwMode="gray">
          <a:xfrm>
            <a:off x="2452589" y="4381695"/>
            <a:ext cx="6973350" cy="249145"/>
          </a:xfrm>
          <a:prstGeom prst="rect">
            <a:avLst/>
          </a:prstGeom>
          <a:noFill/>
          <a:ln w="6350">
            <a:noFill/>
            <a:miter lim="800000"/>
            <a:headEnd type="none" w="sm" len="sm"/>
            <a:tailEnd type="none" w="sm" len="sm"/>
          </a:ln>
          <a:effectLst/>
        </p:spPr>
        <p:txBody>
          <a:bodyPr lIns="0" tIns="0" rIns="0" bIns="0" anchor="b"/>
          <a:lstStyle/>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Note: 	1) Trade receivables * 365 / Material costs</a:t>
            </a:r>
          </a:p>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	2) Weighted mean (basis: Turnover Jan to Oct 2014 of all 13 operative XYZ companies)</a:t>
            </a:r>
          </a:p>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	3) Mean values of all competitors, adjusted by the highest and lowest value as well as without Spanish and Italian competitors (Peer 14, Peer 15, Peer 16, Peer 17)</a:t>
            </a:r>
          </a:p>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Source: 	Company information, Amadeus, KPMG analysis</a:t>
            </a:r>
          </a:p>
        </p:txBody>
      </p:sp>
      <p:cxnSp>
        <p:nvCxnSpPr>
          <p:cNvPr id="59" name="AutoShape 199"/>
          <p:cNvCxnSpPr>
            <a:cxnSpLocks noChangeShapeType="1"/>
          </p:cNvCxnSpPr>
          <p:nvPr/>
        </p:nvCxnSpPr>
        <p:spPr bwMode="auto">
          <a:xfrm rot="5400000" flipH="1" flipV="1">
            <a:off x="6582265" y="3175696"/>
            <a:ext cx="22860" cy="1737360"/>
          </a:xfrm>
          <a:prstGeom prst="bentConnector3">
            <a:avLst>
              <a:gd name="adj1" fmla="val -625000"/>
            </a:avLst>
          </a:prstGeom>
          <a:noFill/>
          <a:ln w="6350">
            <a:solidFill>
              <a:schemeClr val="accent4"/>
            </a:solidFill>
            <a:miter lim="800000"/>
            <a:headEnd/>
            <a:tailEnd type="triangle" w="med" len="med"/>
          </a:ln>
        </p:spPr>
      </p:cxnSp>
      <p:sp>
        <p:nvSpPr>
          <p:cNvPr id="60" name="Oval 201"/>
          <p:cNvSpPr>
            <a:spLocks noChangeArrowheads="1"/>
          </p:cNvSpPr>
          <p:nvPr/>
        </p:nvSpPr>
        <p:spPr bwMode="auto">
          <a:xfrm>
            <a:off x="6290312" y="4061460"/>
            <a:ext cx="738104" cy="261646"/>
          </a:xfrm>
          <a:prstGeom prst="ellipse">
            <a:avLst/>
          </a:prstGeom>
          <a:solidFill>
            <a:schemeClr val="accent4"/>
          </a:solidFill>
          <a:ln w="6350">
            <a:solidFill>
              <a:schemeClr val="accent4"/>
            </a:solidFill>
            <a:round/>
            <a:headEnd/>
            <a:tailEnd/>
          </a:ln>
        </p:spPr>
        <p:txBody>
          <a:bodyPr wrap="none" lIns="0" tIns="0" rIns="0" bIns="0" anchor="ctr"/>
          <a:lstStyle/>
          <a:p>
            <a:pPr algn="ctr" fontAlgn="base">
              <a:spcBef>
                <a:spcPct val="0"/>
              </a:spcBef>
              <a:spcAft>
                <a:spcPct val="0"/>
              </a:spcAft>
            </a:pPr>
            <a:r>
              <a:rPr lang="en-US" sz="800" b="1" dirty="0" smtClean="0">
                <a:solidFill>
                  <a:schemeClr val="bg1"/>
                </a:solidFill>
              </a:rPr>
              <a:t>∆</a:t>
            </a:r>
            <a:r>
              <a:rPr lang="en-US" sz="800" dirty="0" smtClean="0">
                <a:solidFill>
                  <a:schemeClr val="bg1"/>
                </a:solidFill>
              </a:rPr>
              <a:t> </a:t>
            </a:r>
            <a:r>
              <a:rPr lang="en-US" sz="800" b="1" dirty="0" smtClean="0">
                <a:solidFill>
                  <a:schemeClr val="bg1"/>
                </a:solidFill>
              </a:rPr>
              <a:t>(22) days</a:t>
            </a:r>
          </a:p>
        </p:txBody>
      </p:sp>
      <p:sp>
        <p:nvSpPr>
          <p:cNvPr id="70" name="Textfeld 69"/>
          <p:cNvSpPr txBox="1"/>
          <p:nvPr/>
        </p:nvSpPr>
        <p:spPr>
          <a:xfrm>
            <a:off x="3707130" y="1402080"/>
            <a:ext cx="213360" cy="133340"/>
          </a:xfrm>
          <a:prstGeom prst="rect">
            <a:avLst/>
          </a:prstGeom>
          <a:noFill/>
        </p:spPr>
        <p:txBody>
          <a:bodyPr wrap="square" lIns="54610" tIns="54610" rIns="54610" bIns="54610" rtlCol="0">
            <a:noAutofit/>
          </a:bodyPr>
          <a:lstStyle/>
          <a:p>
            <a:pPr>
              <a:spcAft>
                <a:spcPts val="600"/>
              </a:spcAft>
            </a:pPr>
            <a:r>
              <a:rPr lang="en-US" sz="600" dirty="0" smtClean="0">
                <a:solidFill>
                  <a:schemeClr val="bg1"/>
                </a:solidFill>
              </a:rPr>
              <a:t>1)</a:t>
            </a:r>
          </a:p>
        </p:txBody>
      </p:sp>
      <p:sp>
        <p:nvSpPr>
          <p:cNvPr id="71" name="Textfeld 70"/>
          <p:cNvSpPr txBox="1"/>
          <p:nvPr/>
        </p:nvSpPr>
        <p:spPr>
          <a:xfrm>
            <a:off x="3672840" y="3810000"/>
            <a:ext cx="213360" cy="133340"/>
          </a:xfrm>
          <a:prstGeom prst="rect">
            <a:avLst/>
          </a:prstGeom>
          <a:noFill/>
        </p:spPr>
        <p:txBody>
          <a:bodyPr wrap="square" lIns="54610" tIns="54610" rIns="54610" bIns="54610" rtlCol="0">
            <a:noAutofit/>
          </a:bodyPr>
          <a:lstStyle/>
          <a:p>
            <a:pPr>
              <a:spcAft>
                <a:spcPts val="600"/>
              </a:spcAft>
            </a:pPr>
            <a:r>
              <a:rPr lang="en-US" sz="600" dirty="0" smtClean="0"/>
              <a:t>2)</a:t>
            </a:r>
          </a:p>
        </p:txBody>
      </p:sp>
      <p:sp>
        <p:nvSpPr>
          <p:cNvPr id="72" name="Textfeld 71"/>
          <p:cNvSpPr txBox="1"/>
          <p:nvPr/>
        </p:nvSpPr>
        <p:spPr>
          <a:xfrm>
            <a:off x="4472940" y="3810000"/>
            <a:ext cx="213360" cy="114300"/>
          </a:xfrm>
          <a:prstGeom prst="rect">
            <a:avLst/>
          </a:prstGeom>
          <a:noFill/>
        </p:spPr>
        <p:txBody>
          <a:bodyPr wrap="square" lIns="54610" tIns="54610" rIns="54610" bIns="54610" rtlCol="0">
            <a:noAutofit/>
          </a:bodyPr>
          <a:lstStyle/>
          <a:p>
            <a:pPr>
              <a:spcAft>
                <a:spcPts val="600"/>
              </a:spcAft>
            </a:pPr>
            <a:r>
              <a:rPr lang="en-US" sz="600" dirty="0" smtClean="0"/>
              <a:t>3)</a:t>
            </a:r>
          </a:p>
        </p:txBody>
      </p:sp>
      <p:sp>
        <p:nvSpPr>
          <p:cNvPr id="76" name="Textplatzhalter 4"/>
          <p:cNvSpPr>
            <a:spLocks noGrp="1"/>
          </p:cNvSpPr>
          <p:nvPr>
            <p:ph type="body" sz="quarter" idx="12"/>
          </p:nvPr>
        </p:nvSpPr>
        <p:spPr>
          <a:xfrm>
            <a:off x="2447925" y="4833917"/>
            <a:ext cx="6982765" cy="1192883"/>
          </a:xfrm>
        </p:spPr>
        <p:txBody>
          <a:bodyPr/>
          <a:lstStyle/>
          <a:p>
            <a:pPr lvl="2">
              <a:defRPr/>
            </a:pPr>
            <a:r>
              <a:rPr lang="en-US" dirty="0" smtClean="0"/>
              <a:t>There are considerable fluctuations in DIH within the individual subsidiaries. Peer 5 and Peer 9 are the companies with the highest DIH (&gt; 300 days). Peer 12 and Peer 11 on the other hand have a low DIH. The weighted mean of all core companies is at approx. 204 days.</a:t>
            </a:r>
          </a:p>
          <a:p>
            <a:pPr lvl="2">
              <a:defRPr/>
            </a:pPr>
            <a:r>
              <a:rPr lang="en-US" dirty="0" smtClean="0"/>
              <a:t>In the direct competitor comparison, only Peer 4 with an average of 170 days has better DIH than its benchmark (198 days; benchmark Peer 4). All other subsidiaries show significant deviations and a corresponding optimization potential.</a:t>
            </a:r>
          </a:p>
          <a:p>
            <a:endParaRPr lang="en-US" dirty="0"/>
          </a:p>
        </p:txBody>
      </p:sp>
      <p:sp>
        <p:nvSpPr>
          <p:cNvPr id="64" name="Textfeld 63"/>
          <p:cNvSpPr txBox="1"/>
          <p:nvPr/>
        </p:nvSpPr>
        <p:spPr>
          <a:xfrm>
            <a:off x="9033999" y="2259877"/>
            <a:ext cx="346755" cy="137947"/>
          </a:xfrm>
          <a:prstGeom prst="rect">
            <a:avLst/>
          </a:prstGeom>
          <a:noFill/>
        </p:spPr>
        <p:txBody>
          <a:bodyPr wrap="square" lIns="54610" tIns="54610" rIns="54610" bIns="54610" rtlCol="0" anchor="ctr">
            <a:noAutofit/>
          </a:bodyPr>
          <a:lstStyle/>
          <a:p>
            <a:pPr>
              <a:spcAft>
                <a:spcPts val="600"/>
              </a:spcAft>
            </a:pPr>
            <a:r>
              <a:rPr lang="en-US" sz="700" dirty="0" smtClean="0"/>
              <a:t>n/a</a:t>
            </a:r>
          </a:p>
        </p:txBody>
      </p:sp>
      <p:sp>
        <p:nvSpPr>
          <p:cNvPr id="65" name="Textfeld 64"/>
          <p:cNvSpPr txBox="1"/>
          <p:nvPr/>
        </p:nvSpPr>
        <p:spPr>
          <a:xfrm>
            <a:off x="9033999" y="2704014"/>
            <a:ext cx="346755" cy="137947"/>
          </a:xfrm>
          <a:prstGeom prst="rect">
            <a:avLst/>
          </a:prstGeom>
          <a:noFill/>
        </p:spPr>
        <p:txBody>
          <a:bodyPr wrap="square" lIns="54610" tIns="54610" rIns="54610" bIns="54610" rtlCol="0" anchor="ctr">
            <a:noAutofit/>
          </a:bodyPr>
          <a:lstStyle/>
          <a:p>
            <a:pPr>
              <a:spcAft>
                <a:spcPts val="600"/>
              </a:spcAft>
            </a:pPr>
            <a:r>
              <a:rPr lang="en-US" sz="700" dirty="0" smtClean="0"/>
              <a:t>n/a</a:t>
            </a:r>
          </a:p>
        </p:txBody>
      </p:sp>
      <p:sp>
        <p:nvSpPr>
          <p:cNvPr id="68" name="Textfeld 67"/>
          <p:cNvSpPr txBox="1"/>
          <p:nvPr/>
        </p:nvSpPr>
        <p:spPr>
          <a:xfrm>
            <a:off x="9033999" y="2834642"/>
            <a:ext cx="346755" cy="137947"/>
          </a:xfrm>
          <a:prstGeom prst="rect">
            <a:avLst/>
          </a:prstGeom>
          <a:noFill/>
        </p:spPr>
        <p:txBody>
          <a:bodyPr wrap="square" lIns="54610" tIns="54610" rIns="54610" bIns="54610" rtlCol="0" anchor="ctr">
            <a:noAutofit/>
          </a:bodyPr>
          <a:lstStyle/>
          <a:p>
            <a:pPr>
              <a:spcAft>
                <a:spcPts val="600"/>
              </a:spcAft>
            </a:pPr>
            <a:r>
              <a:rPr lang="en-US" sz="700" dirty="0" smtClean="0"/>
              <a:t>n/a</a:t>
            </a:r>
          </a:p>
        </p:txBody>
      </p:sp>
      <p:sp>
        <p:nvSpPr>
          <p:cNvPr id="48" name="Rechteck 47"/>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115" name="Rad 114"/>
          <p:cNvSpPr/>
          <p:nvPr/>
        </p:nvSpPr>
        <p:spPr>
          <a:xfrm>
            <a:off x="5616212" y="3855357"/>
            <a:ext cx="307033" cy="193729"/>
          </a:xfrm>
          <a:prstGeom prst="donut">
            <a:avLst>
              <a:gd name="adj" fmla="val 1722"/>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16" name="Rad 115"/>
          <p:cNvSpPr/>
          <p:nvPr/>
        </p:nvSpPr>
        <p:spPr>
          <a:xfrm>
            <a:off x="7303474" y="3850386"/>
            <a:ext cx="307033" cy="193729"/>
          </a:xfrm>
          <a:prstGeom prst="donut">
            <a:avLst>
              <a:gd name="adj" fmla="val 1722"/>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17" name="AutoShape 76"/>
          <p:cNvSpPr>
            <a:spLocks noChangeArrowheads="1"/>
          </p:cNvSpPr>
          <p:nvPr/>
        </p:nvSpPr>
        <p:spPr bwMode="gray">
          <a:xfrm rot="5400000">
            <a:off x="4053205" y="2760305"/>
            <a:ext cx="1245906" cy="155575"/>
          </a:xfrm>
          <a:prstGeom prst="triangle">
            <a:avLst>
              <a:gd name="adj" fmla="val 50000"/>
            </a:avLst>
          </a:prstGeom>
          <a:solidFill>
            <a:srgbClr val="D9D9D9"/>
          </a:solidFill>
          <a:ln w="6350">
            <a:noFill/>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18" name="AutoShape 76"/>
          <p:cNvSpPr>
            <a:spLocks noChangeArrowheads="1"/>
          </p:cNvSpPr>
          <p:nvPr/>
        </p:nvSpPr>
        <p:spPr bwMode="gray">
          <a:xfrm rot="5400000">
            <a:off x="8134410" y="2760305"/>
            <a:ext cx="1245906" cy="155575"/>
          </a:xfrm>
          <a:prstGeom prst="triangle">
            <a:avLst>
              <a:gd name="adj" fmla="val 50000"/>
            </a:avLst>
          </a:prstGeom>
          <a:solidFill>
            <a:srgbClr val="D9D9D9"/>
          </a:solidFill>
          <a:ln w="6350">
            <a:noFill/>
            <a:miter lim="800000"/>
            <a:headEnd/>
            <a:tailEnd/>
          </a:ln>
          <a:effectLst/>
        </p:spPr>
        <p:txBody>
          <a:bodyPr wrap="none" lIns="0" tIns="0" rIns="0" bIns="0" anchor="ctr"/>
          <a:lstStyle/>
          <a:p>
            <a:pPr fontAlgn="base">
              <a:spcBef>
                <a:spcPct val="0"/>
              </a:spcBef>
              <a:spcAft>
                <a:spcPct val="0"/>
              </a:spcAft>
            </a:pPr>
            <a:endParaRPr lang="en-US" sz="900" b="1" dirty="0">
              <a:solidFill>
                <a:srgbClr val="000000"/>
              </a:solidFill>
            </a:endParaRPr>
          </a:p>
        </p:txBody>
      </p:sp>
      <p:pic>
        <p:nvPicPr>
          <p:cNvPr id="14" name="Grafik 13"/>
          <p:cNvPicPr>
            <a:picLocks noChangeAspect="1"/>
          </p:cNvPicPr>
          <p:nvPr>
            <p:custDataLst>
              <p:tags r:id="rId5"/>
            </p:custDataLst>
          </p:nvPr>
        </p:nvPicPr>
        <p:blipFill>
          <a:blip r:embed="rId11"/>
          <a:stretch>
            <a:fillRect/>
          </a:stretch>
        </p:blipFill>
        <p:spPr>
          <a:xfrm>
            <a:off x="-2644412" y="1183435"/>
            <a:ext cx="1950889" cy="2225233"/>
          </a:xfrm>
          <a:prstGeom prst="rect">
            <a:avLst/>
          </a:prstGeom>
        </p:spPr>
      </p:pic>
      <p:pic>
        <p:nvPicPr>
          <p:cNvPr id="123" name="Grafik 122"/>
          <p:cNvPicPr>
            <a:picLocks noChangeAspect="1"/>
          </p:cNvPicPr>
          <p:nvPr>
            <p:custDataLst>
              <p:tags r:id="rId6"/>
            </p:custDataLst>
          </p:nvPr>
        </p:nvPicPr>
        <p:blipFill>
          <a:blip r:embed="rId12"/>
          <a:stretch>
            <a:fillRect/>
          </a:stretch>
        </p:blipFill>
        <p:spPr>
          <a:xfrm>
            <a:off x="-2654875" y="3810000"/>
            <a:ext cx="1956986" cy="2225233"/>
          </a:xfrm>
          <a:prstGeom prst="rect">
            <a:avLst/>
          </a:prstGeom>
        </p:spPr>
      </p:pic>
    </p:spTree>
    <p:extLst>
      <p:ext uri="{BB962C8B-B14F-4D97-AF65-F5344CB8AC3E}">
        <p14:creationId xmlns:p14="http://schemas.microsoft.com/office/powerpoint/2010/main" val="4108891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Grafik 124"/>
          <p:cNvPicPr>
            <a:picLocks noChangeAspect="1"/>
          </p:cNvPicPr>
          <p:nvPr>
            <p:custDataLst>
              <p:tags r:id="rId1"/>
            </p:custDataLst>
          </p:nvPr>
        </p:nvPicPr>
        <p:blipFill>
          <a:blip r:embed="rId10"/>
          <a:stretch>
            <a:fillRect/>
          </a:stretch>
        </p:blipFill>
        <p:spPr>
          <a:xfrm>
            <a:off x="4963785" y="1893608"/>
            <a:ext cx="3160541" cy="2175472"/>
          </a:xfrm>
          <a:prstGeom prst="rect">
            <a:avLst/>
          </a:prstGeom>
        </p:spPr>
      </p:pic>
      <p:pic>
        <p:nvPicPr>
          <p:cNvPr id="121" name="Grafik 120"/>
          <p:cNvPicPr>
            <a:picLocks noChangeAspect="1"/>
          </p:cNvPicPr>
          <p:nvPr>
            <p:custDataLst>
              <p:tags r:id="rId2"/>
            </p:custDataLst>
          </p:nvPr>
        </p:nvPicPr>
        <p:blipFill>
          <a:blip r:embed="rId11"/>
          <a:stretch>
            <a:fillRect/>
          </a:stretch>
        </p:blipFill>
        <p:spPr>
          <a:xfrm>
            <a:off x="2449145" y="1433368"/>
            <a:ext cx="2063342" cy="2601375"/>
          </a:xfrm>
          <a:prstGeom prst="rect">
            <a:avLst/>
          </a:prstGeom>
        </p:spPr>
      </p:pic>
      <p:sp>
        <p:nvSpPr>
          <p:cNvPr id="6" name="Textplatzhalter 5"/>
          <p:cNvSpPr>
            <a:spLocks noGrp="1"/>
          </p:cNvSpPr>
          <p:nvPr>
            <p:ph type="body" sz="quarter" idx="10"/>
          </p:nvPr>
        </p:nvSpPr>
        <p:spPr/>
        <p:txBody>
          <a:bodyPr/>
          <a:lstStyle/>
          <a:p>
            <a:endParaRPr lang="en-US" dirty="0" smtClean="0"/>
          </a:p>
          <a:p>
            <a:r>
              <a:rPr lang="en-US" dirty="0" smtClean="0"/>
              <a:t>In the direct competitor comparison, above all Peer 5, Peer 4 and Peer 13 have possible improvement potential in DPO.</a:t>
            </a:r>
          </a:p>
          <a:p>
            <a:r>
              <a:rPr lang="en-US" dirty="0" smtClean="0"/>
              <a:t>Taking into account the mean value of all individual competitors as well as the weighted mean of all group companies under review, DIH holds an improvement potential of 2 days.</a:t>
            </a:r>
            <a:endParaRPr lang="en-US" dirty="0"/>
          </a:p>
        </p:txBody>
      </p:sp>
      <p:sp>
        <p:nvSpPr>
          <p:cNvPr id="4" name="Titel 3"/>
          <p:cNvSpPr>
            <a:spLocks noGrp="1"/>
          </p:cNvSpPr>
          <p:nvPr>
            <p:ph type="title"/>
          </p:nvPr>
        </p:nvSpPr>
        <p:spPr/>
        <p:txBody>
          <a:bodyPr/>
          <a:lstStyle/>
          <a:p>
            <a:r>
              <a:rPr lang="en-US" dirty="0" smtClean="0"/>
              <a:t>4. What is the company’s performance relatively to its peers?</a:t>
            </a:r>
            <a:br>
              <a:rPr lang="en-US" dirty="0" smtClean="0"/>
            </a:br>
            <a:r>
              <a:rPr lang="en-US" dirty="0" smtClean="0"/>
              <a:t>Focus on </a:t>
            </a:r>
            <a:r>
              <a:rPr lang="en-US" dirty="0" smtClean="0">
                <a:solidFill>
                  <a:srgbClr val="470A68"/>
                </a:solidFill>
              </a:rPr>
              <a:t>[DPO]</a:t>
            </a:r>
            <a:endParaRPr lang="en-US" dirty="0">
              <a:solidFill>
                <a:srgbClr val="470A68"/>
              </a:solidFill>
            </a:endParaRPr>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graphicFrame>
        <p:nvGraphicFramePr>
          <p:cNvPr id="61" name="Group 90"/>
          <p:cNvGraphicFramePr>
            <a:graphicFrameLocks noGrp="1"/>
          </p:cNvGraphicFramePr>
          <p:nvPr>
            <p:custDataLst>
              <p:tags r:id="rId3"/>
            </p:custDataLst>
            <p:extLst>
              <p:ext uri="{D42A27DB-BD31-4B8C-83A1-F6EECF244321}">
                <p14:modId xmlns:p14="http://schemas.microsoft.com/office/powerpoint/2010/main" val="4033325488"/>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22" name="Rectangle 2"/>
          <p:cNvSpPr>
            <a:spLocks noChangeArrowheads="1"/>
          </p:cNvSpPr>
          <p:nvPr/>
        </p:nvSpPr>
        <p:spPr bwMode="auto">
          <a:xfrm>
            <a:off x="557456" y="4073722"/>
            <a:ext cx="1620000" cy="1488265"/>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DPO target </a:t>
            </a:r>
          </a:p>
          <a:p>
            <a:pPr marL="216000" lvl="0" indent="-216000" defTabSz="762000" eaLnBrk="0" hangingPunct="0">
              <a:lnSpc>
                <a:spcPct val="90000"/>
              </a:lnSpc>
              <a:buFont typeface="+mj-lt"/>
              <a:buAutoNum type="arabicPeriod"/>
              <a:defRPr/>
            </a:pPr>
            <a:r>
              <a:rPr lang="en-US" sz="700" kern="0" dirty="0" smtClean="0">
                <a:solidFill>
                  <a:schemeClr val="bg1"/>
                </a:solidFill>
              </a:rPr>
              <a:t>DPO peers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p>
          <a:p>
            <a:pPr defTabSz="762000" eaLnBrk="0" hangingPunct="0">
              <a:lnSpc>
                <a:spcPct val="90000"/>
              </a:lnSpc>
              <a:defRPr/>
            </a:pPr>
            <a:r>
              <a:rPr lang="en-US" sz="700" kern="0" dirty="0" smtClean="0">
                <a:solidFill>
                  <a:schemeClr val="bg1"/>
                </a:solidFill>
              </a:rPr>
              <a:t>Notice: Benchmarking results should be analyzed carefully whenever companies with total cost accounting are compared to companies with cost of sales accounting as COGS include more than material cost only </a:t>
            </a:r>
          </a:p>
          <a:p>
            <a:pPr lvl="0" defTabSz="762000" eaLnBrk="0" hangingPunct="0">
              <a:lnSpc>
                <a:spcPct val="90000"/>
              </a:lnSpc>
              <a:defRPr/>
            </a:pPr>
            <a:endParaRPr lang="en-US" sz="700" kern="0" dirty="0" smtClean="0">
              <a:solidFill>
                <a:schemeClr val="bg1"/>
              </a:solidFill>
            </a:endParaRPr>
          </a:p>
          <a:p>
            <a:pPr lvl="0" defTabSz="762000" eaLnBrk="0" hangingPunct="0">
              <a:lnSpc>
                <a:spcPct val="90000"/>
              </a:lnSpc>
              <a:defRPr/>
            </a:pPr>
            <a:endParaRPr kumimoji="0" lang="en-US" sz="700" b="0" i="0" u="none" strike="noStrike" kern="0" cap="none" spc="0" normalizeH="0" baseline="0" dirty="0" smtClean="0">
              <a:ln>
                <a:noFill/>
              </a:ln>
              <a:solidFill>
                <a:schemeClr val="bg1"/>
              </a:solidFill>
              <a:effectLst/>
              <a:uLnTx/>
              <a:uFillTx/>
            </a:endParaRPr>
          </a:p>
        </p:txBody>
      </p:sp>
      <p:sp>
        <p:nvSpPr>
          <p:cNvPr id="37" name="Rectangle 2"/>
          <p:cNvSpPr>
            <a:spLocks noChangeArrowheads="1"/>
          </p:cNvSpPr>
          <p:nvPr/>
        </p:nvSpPr>
        <p:spPr bwMode="gray">
          <a:xfrm>
            <a:off x="2456814" y="3866063"/>
            <a:ext cx="6969125" cy="149677"/>
          </a:xfrm>
          <a:prstGeom prst="rect">
            <a:avLst/>
          </a:prstGeom>
          <a:noFill/>
          <a:ln w="6350">
            <a:solidFill>
              <a:srgbClr val="BC204B"/>
            </a:solidFill>
            <a:prstDash val="dash"/>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38" name="AutoShape 7"/>
          <p:cNvSpPr>
            <a:spLocks noChangeArrowheads="1"/>
          </p:cNvSpPr>
          <p:nvPr/>
        </p:nvSpPr>
        <p:spPr bwMode="gray">
          <a:xfrm rot="5400000">
            <a:off x="5539205" y="570137"/>
            <a:ext cx="250824" cy="1955347"/>
          </a:xfrm>
          <a:prstGeom prst="homePlate">
            <a:avLst>
              <a:gd name="adj" fmla="val 25000"/>
            </a:avLst>
          </a:prstGeom>
          <a:solidFill>
            <a:schemeClr val="tx2"/>
          </a:solidFill>
          <a:ln w="6350">
            <a:noFill/>
            <a:miter lim="800000"/>
            <a:headEnd/>
            <a:tailEnd/>
          </a:ln>
          <a:effectLst/>
        </p:spPr>
        <p:txBody>
          <a:bodyPr rot="10800000" vert="eaVert" wrap="none" lIns="0" tIns="0" rIns="0" bIns="0" anchor="ctr"/>
          <a:lstStyle/>
          <a:p>
            <a:pPr algn="ctr" fontAlgn="base">
              <a:spcBef>
                <a:spcPct val="0"/>
              </a:spcBef>
              <a:spcAft>
                <a:spcPct val="0"/>
              </a:spcAft>
            </a:pPr>
            <a:r>
              <a:rPr lang="en-US" sz="800" b="1" dirty="0" smtClean="0">
                <a:solidFill>
                  <a:srgbClr val="FFFFFF"/>
                </a:solidFill>
              </a:rPr>
              <a:t>Average peers</a:t>
            </a:r>
            <a:endParaRPr lang="en-US" sz="800" b="1" dirty="0">
              <a:solidFill>
                <a:srgbClr val="FFFFFF"/>
              </a:solidFill>
            </a:endParaRPr>
          </a:p>
        </p:txBody>
      </p:sp>
      <p:sp>
        <p:nvSpPr>
          <p:cNvPr id="39" name="AutoShape 8"/>
          <p:cNvSpPr>
            <a:spLocks noChangeArrowheads="1"/>
          </p:cNvSpPr>
          <p:nvPr/>
        </p:nvSpPr>
        <p:spPr bwMode="gray">
          <a:xfrm rot="5400000">
            <a:off x="7535527" y="570137"/>
            <a:ext cx="250824" cy="1955347"/>
          </a:xfrm>
          <a:prstGeom prst="homePlate">
            <a:avLst>
              <a:gd name="adj" fmla="val 25000"/>
            </a:avLst>
          </a:prstGeom>
          <a:solidFill>
            <a:schemeClr val="accent1"/>
          </a:solidFill>
          <a:ln w="6350">
            <a:noFill/>
            <a:miter lim="800000"/>
            <a:headEnd/>
            <a:tailEnd/>
          </a:ln>
          <a:effectLst/>
        </p:spPr>
        <p:txBody>
          <a:bodyPr rot="10800000" vert="eaVert" wrap="none" lIns="0" tIns="0" rIns="0" bIns="0" anchor="ctr"/>
          <a:lstStyle/>
          <a:p>
            <a:pPr algn="ctr" fontAlgn="base">
              <a:spcBef>
                <a:spcPct val="0"/>
              </a:spcBef>
              <a:spcAft>
                <a:spcPct val="0"/>
              </a:spcAft>
            </a:pPr>
            <a:r>
              <a:rPr lang="en-US" sz="800" b="1" dirty="0" smtClean="0">
                <a:solidFill>
                  <a:srgbClr val="FFFFFF"/>
                </a:solidFill>
              </a:rPr>
              <a:t>Average competitors</a:t>
            </a:r>
            <a:endParaRPr lang="en-US" sz="800" b="1" dirty="0">
              <a:solidFill>
                <a:srgbClr val="FFFFFF"/>
              </a:solidFill>
            </a:endParaRPr>
          </a:p>
        </p:txBody>
      </p:sp>
      <p:sp>
        <p:nvSpPr>
          <p:cNvPr id="40" name="AutoShape 9"/>
          <p:cNvSpPr>
            <a:spLocks noChangeArrowheads="1"/>
          </p:cNvSpPr>
          <p:nvPr/>
        </p:nvSpPr>
        <p:spPr bwMode="gray">
          <a:xfrm rot="5400000">
            <a:off x="8997361" y="1254173"/>
            <a:ext cx="250826" cy="587276"/>
          </a:xfrm>
          <a:prstGeom prst="homePlate">
            <a:avLst>
              <a:gd name="adj" fmla="val 25000"/>
            </a:avLst>
          </a:prstGeom>
          <a:solidFill>
            <a:schemeClr val="accent3"/>
          </a:solidFill>
          <a:ln w="6350">
            <a:noFill/>
            <a:miter lim="800000"/>
            <a:headEnd/>
            <a:tailEnd/>
          </a:ln>
          <a:effectLst/>
        </p:spPr>
        <p:txBody>
          <a:bodyPr rot="10800000" vert="eaVert" wrap="none" lIns="0" tIns="0" rIns="0" bIns="0" anchor="ctr"/>
          <a:lstStyle/>
          <a:p>
            <a:pPr algn="ctr" fontAlgn="base">
              <a:spcBef>
                <a:spcPct val="0"/>
              </a:spcBef>
              <a:spcAft>
                <a:spcPct val="0"/>
              </a:spcAft>
            </a:pPr>
            <a:r>
              <a:rPr lang="en-US" sz="800" b="1" dirty="0" smtClean="0">
                <a:solidFill>
                  <a:srgbClr val="FFFFFF"/>
                </a:solidFill>
              </a:rPr>
              <a:t>Benchmark</a:t>
            </a:r>
            <a:endParaRPr lang="en-US" sz="800" b="1" dirty="0">
              <a:solidFill>
                <a:srgbClr val="FFFFFF"/>
              </a:solidFill>
            </a:endParaRPr>
          </a:p>
        </p:txBody>
      </p:sp>
      <p:sp>
        <p:nvSpPr>
          <p:cNvPr id="56" name="Rectangle 232"/>
          <p:cNvSpPr>
            <a:spLocks noChangeArrowheads="1"/>
          </p:cNvSpPr>
          <p:nvPr/>
        </p:nvSpPr>
        <p:spPr bwMode="gray">
          <a:xfrm>
            <a:off x="6628527" y="1754356"/>
            <a:ext cx="2035070" cy="147072"/>
          </a:xfrm>
          <a:prstGeom prst="rect">
            <a:avLst/>
          </a:prstGeom>
          <a:noFill/>
          <a:ln w="6350">
            <a:noFill/>
            <a:miter lim="800000"/>
            <a:headEnd/>
            <a:tailEnd/>
          </a:ln>
          <a:effectLst/>
        </p:spPr>
        <p:txBody>
          <a:bodyPr lIns="36000" tIns="36000" rIns="36000" bIns="36000" anchor="ctr"/>
          <a:lstStyle/>
          <a:p>
            <a:pPr algn="ctr" fontAlgn="base">
              <a:spcBef>
                <a:spcPct val="0"/>
              </a:spcBef>
              <a:spcAft>
                <a:spcPct val="0"/>
              </a:spcAft>
            </a:pPr>
            <a:r>
              <a:rPr lang="en-US" sz="800" b="1" dirty="0" smtClean="0">
                <a:solidFill>
                  <a:srgbClr val="000000"/>
                </a:solidFill>
                <a:ea typeface="SimSun" pitchFamily="2" charset="-122"/>
                <a:cs typeface="Arial" pitchFamily="34" charset="0"/>
              </a:rPr>
              <a:t>Average values of the individual direct competitors 2012 to 2013, if available</a:t>
            </a:r>
          </a:p>
        </p:txBody>
      </p:sp>
      <p:sp>
        <p:nvSpPr>
          <p:cNvPr id="57" name="Rectangle 233"/>
          <p:cNvSpPr>
            <a:spLocks noChangeArrowheads="1"/>
          </p:cNvSpPr>
          <p:nvPr/>
        </p:nvSpPr>
        <p:spPr bwMode="gray">
          <a:xfrm>
            <a:off x="4609157" y="1754356"/>
            <a:ext cx="2035070" cy="147072"/>
          </a:xfrm>
          <a:prstGeom prst="rect">
            <a:avLst/>
          </a:prstGeom>
          <a:noFill/>
          <a:ln w="6350">
            <a:noFill/>
            <a:miter lim="800000"/>
            <a:headEnd/>
            <a:tailEnd/>
          </a:ln>
          <a:effectLst/>
        </p:spPr>
        <p:txBody>
          <a:bodyPr lIns="36000" tIns="36000" rIns="36000" bIns="36000" anchor="ctr"/>
          <a:lstStyle/>
          <a:p>
            <a:pPr algn="ctr" fontAlgn="base">
              <a:spcBef>
                <a:spcPct val="0"/>
              </a:spcBef>
              <a:spcAft>
                <a:spcPct val="0"/>
              </a:spcAft>
            </a:pPr>
            <a:r>
              <a:rPr lang="en-US" sz="800" b="1" dirty="0" smtClean="0">
                <a:solidFill>
                  <a:srgbClr val="000000"/>
                </a:solidFill>
                <a:ea typeface="SimSun" pitchFamily="2" charset="-122"/>
                <a:cs typeface="Arial" pitchFamily="34" charset="0"/>
              </a:rPr>
              <a:t>Average values February 2014 to October 2014</a:t>
            </a:r>
          </a:p>
        </p:txBody>
      </p:sp>
      <p:sp>
        <p:nvSpPr>
          <p:cNvPr id="58" name="Text Box 234"/>
          <p:cNvSpPr txBox="1">
            <a:spLocks noChangeArrowheads="1"/>
          </p:cNvSpPr>
          <p:nvPr>
            <p:custDataLst>
              <p:tags r:id="rId4"/>
            </p:custDataLst>
          </p:nvPr>
        </p:nvSpPr>
        <p:spPr bwMode="gray">
          <a:xfrm>
            <a:off x="2452589" y="4381695"/>
            <a:ext cx="6973350" cy="249145"/>
          </a:xfrm>
          <a:prstGeom prst="rect">
            <a:avLst/>
          </a:prstGeom>
          <a:noFill/>
          <a:ln w="6350">
            <a:noFill/>
            <a:miter lim="800000"/>
            <a:headEnd type="none" w="sm" len="sm"/>
            <a:tailEnd type="none" w="sm" len="sm"/>
          </a:ln>
          <a:effectLst/>
        </p:spPr>
        <p:txBody>
          <a:bodyPr lIns="0" tIns="0" rIns="0" bIns="0" anchor="b"/>
          <a:lstStyle/>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Note: 	1) Trade receivables * 365 / Material costs</a:t>
            </a:r>
          </a:p>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	2) Weighted mean (basis: Turnover Jan to Oct 2014 of all 13 operative XYZ companies)</a:t>
            </a:r>
          </a:p>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	3) Mean values of all competitors, adjusted by the highest and lowest value as well as without Spanish and Italian competitors (Peer 14, Peer 15, Peer 16, Peer 17)</a:t>
            </a:r>
          </a:p>
          <a:p>
            <a:pPr marL="463550" indent="-463550"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Source: 	Company information, Amadeus, KPMG analysis</a:t>
            </a:r>
          </a:p>
        </p:txBody>
      </p:sp>
      <p:cxnSp>
        <p:nvCxnSpPr>
          <p:cNvPr id="59" name="AutoShape 199"/>
          <p:cNvCxnSpPr>
            <a:cxnSpLocks noChangeShapeType="1"/>
          </p:cNvCxnSpPr>
          <p:nvPr/>
        </p:nvCxnSpPr>
        <p:spPr bwMode="auto">
          <a:xfrm rot="5400000" flipH="1" flipV="1">
            <a:off x="6649214" y="3248090"/>
            <a:ext cx="22860" cy="1592571"/>
          </a:xfrm>
          <a:prstGeom prst="bentConnector3">
            <a:avLst>
              <a:gd name="adj1" fmla="val -580954"/>
            </a:avLst>
          </a:prstGeom>
          <a:noFill/>
          <a:ln w="6350">
            <a:solidFill>
              <a:schemeClr val="accent4"/>
            </a:solidFill>
            <a:miter lim="800000"/>
            <a:headEnd/>
            <a:tailEnd type="triangle" w="med" len="med"/>
          </a:ln>
        </p:spPr>
      </p:cxnSp>
      <p:sp>
        <p:nvSpPr>
          <p:cNvPr id="60" name="Oval 201"/>
          <p:cNvSpPr>
            <a:spLocks noChangeArrowheads="1"/>
          </p:cNvSpPr>
          <p:nvPr/>
        </p:nvSpPr>
        <p:spPr bwMode="auto">
          <a:xfrm>
            <a:off x="6295075" y="4061460"/>
            <a:ext cx="738104" cy="261646"/>
          </a:xfrm>
          <a:prstGeom prst="ellipse">
            <a:avLst/>
          </a:prstGeom>
          <a:solidFill>
            <a:schemeClr val="accent4"/>
          </a:solidFill>
          <a:ln w="6350">
            <a:solidFill>
              <a:schemeClr val="accent4"/>
            </a:solidFill>
            <a:round/>
            <a:headEnd/>
            <a:tailEnd/>
          </a:ln>
        </p:spPr>
        <p:txBody>
          <a:bodyPr wrap="none" lIns="0" tIns="0" rIns="0" bIns="0" anchor="ctr"/>
          <a:lstStyle/>
          <a:p>
            <a:pPr algn="ctr" fontAlgn="base">
              <a:spcBef>
                <a:spcPct val="0"/>
              </a:spcBef>
              <a:spcAft>
                <a:spcPct val="0"/>
              </a:spcAft>
            </a:pPr>
            <a:r>
              <a:rPr lang="en-US" sz="800" b="1" dirty="0" smtClean="0">
                <a:solidFill>
                  <a:schemeClr val="bg1"/>
                </a:solidFill>
              </a:rPr>
              <a:t>∆ (2) days</a:t>
            </a:r>
          </a:p>
        </p:txBody>
      </p:sp>
      <p:sp>
        <p:nvSpPr>
          <p:cNvPr id="70" name="Textfeld 69"/>
          <p:cNvSpPr txBox="1"/>
          <p:nvPr/>
        </p:nvSpPr>
        <p:spPr>
          <a:xfrm>
            <a:off x="4038604" y="1402080"/>
            <a:ext cx="213360" cy="133340"/>
          </a:xfrm>
          <a:prstGeom prst="rect">
            <a:avLst/>
          </a:prstGeom>
          <a:noFill/>
        </p:spPr>
        <p:txBody>
          <a:bodyPr wrap="square" lIns="54610" tIns="54610" rIns="54610" bIns="54610" rtlCol="0">
            <a:noAutofit/>
          </a:bodyPr>
          <a:lstStyle/>
          <a:p>
            <a:pPr>
              <a:spcAft>
                <a:spcPts val="600"/>
              </a:spcAft>
            </a:pPr>
            <a:r>
              <a:rPr lang="en-US" sz="600" dirty="0" smtClean="0">
                <a:solidFill>
                  <a:schemeClr val="bg1"/>
                </a:solidFill>
              </a:rPr>
              <a:t>1)</a:t>
            </a:r>
          </a:p>
        </p:txBody>
      </p:sp>
      <p:sp>
        <p:nvSpPr>
          <p:cNvPr id="71" name="Textfeld 70"/>
          <p:cNvSpPr txBox="1"/>
          <p:nvPr/>
        </p:nvSpPr>
        <p:spPr>
          <a:xfrm>
            <a:off x="3672840" y="3810000"/>
            <a:ext cx="213360" cy="133340"/>
          </a:xfrm>
          <a:prstGeom prst="rect">
            <a:avLst/>
          </a:prstGeom>
          <a:noFill/>
        </p:spPr>
        <p:txBody>
          <a:bodyPr wrap="square" lIns="54610" tIns="54610" rIns="54610" bIns="54610" rtlCol="0">
            <a:noAutofit/>
          </a:bodyPr>
          <a:lstStyle/>
          <a:p>
            <a:pPr>
              <a:spcAft>
                <a:spcPts val="600"/>
              </a:spcAft>
            </a:pPr>
            <a:r>
              <a:rPr lang="en-US" sz="600" dirty="0" smtClean="0"/>
              <a:t>2)</a:t>
            </a:r>
          </a:p>
        </p:txBody>
      </p:sp>
      <p:sp>
        <p:nvSpPr>
          <p:cNvPr id="72" name="Textfeld 71"/>
          <p:cNvSpPr txBox="1"/>
          <p:nvPr/>
        </p:nvSpPr>
        <p:spPr>
          <a:xfrm>
            <a:off x="4472940" y="3810000"/>
            <a:ext cx="213360" cy="114300"/>
          </a:xfrm>
          <a:prstGeom prst="rect">
            <a:avLst/>
          </a:prstGeom>
          <a:noFill/>
        </p:spPr>
        <p:txBody>
          <a:bodyPr wrap="square" lIns="54610" tIns="54610" rIns="54610" bIns="54610" rtlCol="0">
            <a:noAutofit/>
          </a:bodyPr>
          <a:lstStyle/>
          <a:p>
            <a:pPr>
              <a:spcAft>
                <a:spcPts val="600"/>
              </a:spcAft>
            </a:pPr>
            <a:r>
              <a:rPr lang="en-US" sz="600" dirty="0" smtClean="0"/>
              <a:t>3)</a:t>
            </a:r>
          </a:p>
        </p:txBody>
      </p:sp>
      <p:sp>
        <p:nvSpPr>
          <p:cNvPr id="76" name="Textplatzhalter 4"/>
          <p:cNvSpPr>
            <a:spLocks noGrp="1"/>
          </p:cNvSpPr>
          <p:nvPr>
            <p:ph type="body" sz="quarter" idx="12"/>
          </p:nvPr>
        </p:nvSpPr>
        <p:spPr>
          <a:xfrm>
            <a:off x="2447925" y="4833917"/>
            <a:ext cx="6982765" cy="1192883"/>
          </a:xfrm>
        </p:spPr>
        <p:txBody>
          <a:bodyPr/>
          <a:lstStyle/>
          <a:p>
            <a:pPr lvl="2">
              <a:defRPr/>
            </a:pPr>
            <a:r>
              <a:rPr lang="en-US" dirty="0" smtClean="0"/>
              <a:t>There are considerable fluctuations within the individual peers. Above all, foreign companies (Peer 2, Peer 10 and Peer 11) are companies with high DPO due to their payment history. The weighted mean of all core companies is at approx. 73 days.</a:t>
            </a:r>
          </a:p>
          <a:p>
            <a:pPr lvl="2">
              <a:defRPr/>
            </a:pPr>
            <a:r>
              <a:rPr lang="en-US" dirty="0" smtClean="0"/>
              <a:t>In the direct competitor comparison, many XYZ companies have longer DSO than their respective peer group. The reasons thereof can be found in the sustainable re-negotiations of existing supplier contracts as well as the establishment of a central cash pool within the holding company. Above all, Peer 13, Peer 4 and Peer 5 have potentials.</a:t>
            </a:r>
          </a:p>
          <a:p>
            <a:endParaRPr lang="en-US" dirty="0"/>
          </a:p>
        </p:txBody>
      </p:sp>
      <p:pic>
        <p:nvPicPr>
          <p:cNvPr id="3" name="Grafik 2"/>
          <p:cNvPicPr>
            <a:picLocks noChangeAspect="1"/>
          </p:cNvPicPr>
          <p:nvPr>
            <p:custDataLst>
              <p:tags r:id="rId5"/>
            </p:custDataLst>
          </p:nvPr>
        </p:nvPicPr>
        <p:blipFill>
          <a:blip r:embed="rId12"/>
          <a:stretch>
            <a:fillRect/>
          </a:stretch>
        </p:blipFill>
        <p:spPr>
          <a:xfrm>
            <a:off x="4518692" y="3335277"/>
            <a:ext cx="868615" cy="187445"/>
          </a:xfrm>
          <a:prstGeom prst="rect">
            <a:avLst/>
          </a:prstGeom>
        </p:spPr>
      </p:pic>
      <p:sp>
        <p:nvSpPr>
          <p:cNvPr id="64" name="Oval 11"/>
          <p:cNvSpPr>
            <a:spLocks noChangeArrowheads="1"/>
          </p:cNvSpPr>
          <p:nvPr/>
        </p:nvSpPr>
        <p:spPr bwMode="gray">
          <a:xfrm>
            <a:off x="9084751" y="3869091"/>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65" name="Oval 12"/>
          <p:cNvSpPr>
            <a:spLocks noChangeArrowheads="1"/>
          </p:cNvSpPr>
          <p:nvPr/>
        </p:nvSpPr>
        <p:spPr bwMode="gray">
          <a:xfrm>
            <a:off x="9084751" y="3723007"/>
            <a:ext cx="126000" cy="126000"/>
          </a:xfrm>
          <a:prstGeom prst="ellipse">
            <a:avLst/>
          </a:prstGeom>
          <a:solidFill>
            <a:srgbClr val="BC204B"/>
          </a:solidFill>
          <a:ln w="6350" algn="ctr">
            <a:noFill/>
            <a:round/>
            <a:headEnd/>
            <a:tailEnd/>
          </a:ln>
          <a:effectLst/>
        </p:spPr>
        <p:txBody>
          <a:bodyPr wrap="none" lIns="0" tIns="0" rIns="0" bIns="0" anchor="ctr" anchorCtr="1"/>
          <a:lstStyle/>
          <a:p>
            <a:pPr algn="ctr" fontAlgn="base">
              <a:lnSpc>
                <a:spcPct val="80000"/>
              </a:lnSpc>
              <a:spcBef>
                <a:spcPct val="0"/>
              </a:spcBef>
              <a:spcAft>
                <a:spcPct val="0"/>
              </a:spcAft>
            </a:pPr>
            <a:r>
              <a:rPr lang="en-US" sz="900" b="1" dirty="0" smtClean="0">
                <a:solidFill>
                  <a:schemeClr val="bg1"/>
                </a:solidFill>
              </a:rPr>
              <a:t>-</a:t>
            </a:r>
          </a:p>
        </p:txBody>
      </p:sp>
      <p:sp>
        <p:nvSpPr>
          <p:cNvPr id="68" name="Oval 13"/>
          <p:cNvSpPr>
            <a:spLocks noChangeArrowheads="1"/>
          </p:cNvSpPr>
          <p:nvPr/>
        </p:nvSpPr>
        <p:spPr bwMode="gray">
          <a:xfrm>
            <a:off x="9084751" y="3575879"/>
            <a:ext cx="126000" cy="126000"/>
          </a:xfrm>
          <a:prstGeom prst="ellipse">
            <a:avLst/>
          </a:prstGeom>
          <a:solidFill>
            <a:srgbClr val="009A44"/>
          </a:solidFill>
          <a:ln w="6350">
            <a:noFill/>
            <a:round/>
            <a:headEnd/>
            <a:tailEnd/>
          </a:ln>
          <a:effectLst/>
        </p:spPr>
        <p:txBody>
          <a:bodyPr wrap="none" lIns="0" tIns="0" rIns="0" bIns="0" anchor="t" anchorCtr="1"/>
          <a:lstStyle/>
          <a:p>
            <a:pPr algn="ctr" fontAlgn="base">
              <a:lnSpc>
                <a:spcPct val="85000"/>
              </a:lnSpc>
              <a:spcBef>
                <a:spcPct val="0"/>
              </a:spcBef>
              <a:spcAft>
                <a:spcPct val="0"/>
              </a:spcAft>
            </a:pPr>
            <a:r>
              <a:rPr lang="en-US" sz="900" b="1" dirty="0" smtClean="0">
                <a:solidFill>
                  <a:schemeClr val="bg1"/>
                </a:solidFill>
              </a:rPr>
              <a:t>+</a:t>
            </a:r>
          </a:p>
        </p:txBody>
      </p:sp>
      <p:sp>
        <p:nvSpPr>
          <p:cNvPr id="69" name="Oval 14"/>
          <p:cNvSpPr>
            <a:spLocks noChangeArrowheads="1"/>
          </p:cNvSpPr>
          <p:nvPr/>
        </p:nvSpPr>
        <p:spPr bwMode="gray">
          <a:xfrm>
            <a:off x="9084751" y="3429795"/>
            <a:ext cx="126000" cy="126000"/>
          </a:xfrm>
          <a:prstGeom prst="ellipse">
            <a:avLst/>
          </a:prstGeom>
          <a:solidFill>
            <a:srgbClr val="009A44"/>
          </a:solidFill>
          <a:ln w="6350" algn="ctr">
            <a:noFill/>
            <a:round/>
            <a:headEnd/>
            <a:tailEnd/>
          </a:ln>
          <a:effectLst/>
        </p:spPr>
        <p:txBody>
          <a:bodyPr wrap="none" lIns="0" tIns="0" rIns="0" bIns="0" anchor="t" anchorCtr="1"/>
          <a:lstStyle/>
          <a:p>
            <a:pPr algn="ctr" fontAlgn="base">
              <a:lnSpc>
                <a:spcPct val="80000"/>
              </a:lnSpc>
              <a:spcBef>
                <a:spcPct val="0"/>
              </a:spcBef>
              <a:spcAft>
                <a:spcPct val="0"/>
              </a:spcAft>
            </a:pPr>
            <a:r>
              <a:rPr lang="en-US" sz="900" b="1" dirty="0" smtClean="0">
                <a:solidFill>
                  <a:schemeClr val="bg1"/>
                </a:solidFill>
              </a:rPr>
              <a:t>+</a:t>
            </a:r>
          </a:p>
        </p:txBody>
      </p:sp>
      <p:sp>
        <p:nvSpPr>
          <p:cNvPr id="73" name="Oval 15"/>
          <p:cNvSpPr>
            <a:spLocks noChangeArrowheads="1"/>
          </p:cNvSpPr>
          <p:nvPr/>
        </p:nvSpPr>
        <p:spPr bwMode="gray">
          <a:xfrm>
            <a:off x="9084751" y="3282668"/>
            <a:ext cx="126000" cy="126000"/>
          </a:xfrm>
          <a:prstGeom prst="ellipse">
            <a:avLst/>
          </a:prstGeom>
          <a:solidFill>
            <a:srgbClr val="009A44"/>
          </a:solidFill>
          <a:ln w="6350" algn="ctr">
            <a:noFill/>
            <a:round/>
            <a:headEnd/>
            <a:tailEnd/>
          </a:ln>
          <a:effectLst/>
        </p:spPr>
        <p:txBody>
          <a:bodyPr wrap="none" lIns="0" tIns="0" rIns="0" bIns="0" anchor="t" anchorCtr="1"/>
          <a:lstStyle/>
          <a:p>
            <a:pPr algn="ctr" fontAlgn="base">
              <a:lnSpc>
                <a:spcPct val="80000"/>
              </a:lnSpc>
              <a:spcBef>
                <a:spcPct val="0"/>
              </a:spcBef>
              <a:spcAft>
                <a:spcPct val="0"/>
              </a:spcAft>
            </a:pPr>
            <a:r>
              <a:rPr lang="en-US" sz="900" b="1" dirty="0" smtClean="0">
                <a:solidFill>
                  <a:schemeClr val="bg1"/>
                </a:solidFill>
              </a:rPr>
              <a:t>+</a:t>
            </a:r>
          </a:p>
        </p:txBody>
      </p:sp>
      <p:sp>
        <p:nvSpPr>
          <p:cNvPr id="75" name="Oval 17"/>
          <p:cNvSpPr>
            <a:spLocks noChangeArrowheads="1"/>
          </p:cNvSpPr>
          <p:nvPr/>
        </p:nvSpPr>
        <p:spPr bwMode="gray">
          <a:xfrm>
            <a:off x="9084751" y="2989456"/>
            <a:ext cx="126000" cy="126000"/>
          </a:xfrm>
          <a:prstGeom prst="ellipse">
            <a:avLst/>
          </a:prstGeom>
          <a:solidFill>
            <a:srgbClr val="009A44"/>
          </a:solidFill>
          <a:ln w="6350" algn="ctr">
            <a:noFill/>
            <a:round/>
            <a:headEnd/>
            <a:tailEnd/>
          </a:ln>
          <a:effectLst/>
        </p:spPr>
        <p:txBody>
          <a:bodyPr wrap="none" lIns="0" tIns="0" rIns="0" bIns="0" anchor="t" anchorCtr="1"/>
          <a:lstStyle/>
          <a:p>
            <a:pPr algn="ctr" fontAlgn="base">
              <a:lnSpc>
                <a:spcPct val="80000"/>
              </a:lnSpc>
              <a:spcBef>
                <a:spcPct val="0"/>
              </a:spcBef>
              <a:spcAft>
                <a:spcPct val="0"/>
              </a:spcAft>
            </a:pPr>
            <a:r>
              <a:rPr lang="en-US" sz="900" b="1" dirty="0" smtClean="0">
                <a:solidFill>
                  <a:schemeClr val="bg1"/>
                </a:solidFill>
              </a:rPr>
              <a:t>+</a:t>
            </a:r>
          </a:p>
        </p:txBody>
      </p:sp>
      <p:sp>
        <p:nvSpPr>
          <p:cNvPr id="77" name="Oval 19"/>
          <p:cNvSpPr>
            <a:spLocks noChangeArrowheads="1"/>
          </p:cNvSpPr>
          <p:nvPr/>
        </p:nvSpPr>
        <p:spPr bwMode="gray">
          <a:xfrm>
            <a:off x="9084751" y="2107735"/>
            <a:ext cx="126000" cy="126000"/>
          </a:xfrm>
          <a:prstGeom prst="ellipse">
            <a:avLst/>
          </a:prstGeom>
          <a:solidFill>
            <a:srgbClr val="009A44"/>
          </a:solidFill>
          <a:ln w="6350" algn="ctr">
            <a:noFill/>
            <a:round/>
            <a:headEnd/>
            <a:tailEnd/>
          </a:ln>
          <a:effectLst/>
        </p:spPr>
        <p:txBody>
          <a:bodyPr wrap="none" lIns="0" tIns="0" rIns="0" bIns="0" anchor="t" anchorCtr="1"/>
          <a:lstStyle/>
          <a:p>
            <a:pPr algn="ctr" fontAlgn="base">
              <a:lnSpc>
                <a:spcPct val="80000"/>
              </a:lnSpc>
              <a:spcBef>
                <a:spcPct val="0"/>
              </a:spcBef>
              <a:spcAft>
                <a:spcPct val="0"/>
              </a:spcAft>
            </a:pPr>
            <a:r>
              <a:rPr lang="en-US" sz="900" b="1" dirty="0" smtClean="0">
                <a:solidFill>
                  <a:schemeClr val="bg1"/>
                </a:solidFill>
              </a:rPr>
              <a:t>+</a:t>
            </a:r>
          </a:p>
        </p:txBody>
      </p:sp>
      <p:sp>
        <p:nvSpPr>
          <p:cNvPr id="78" name="Oval 229"/>
          <p:cNvSpPr>
            <a:spLocks noChangeArrowheads="1"/>
          </p:cNvSpPr>
          <p:nvPr/>
        </p:nvSpPr>
        <p:spPr bwMode="gray">
          <a:xfrm>
            <a:off x="9084751" y="1961651"/>
            <a:ext cx="126000" cy="126000"/>
          </a:xfrm>
          <a:prstGeom prst="ellipse">
            <a:avLst/>
          </a:prstGeom>
          <a:solidFill>
            <a:srgbClr val="009A44"/>
          </a:solidFill>
          <a:ln w="6350" algn="ctr">
            <a:noFill/>
            <a:round/>
            <a:headEnd/>
            <a:tailEnd/>
          </a:ln>
          <a:effectLst/>
        </p:spPr>
        <p:txBody>
          <a:bodyPr wrap="none" lIns="0" tIns="0" rIns="0" bIns="0" anchor="t" anchorCtr="1"/>
          <a:lstStyle/>
          <a:p>
            <a:pPr algn="ctr" fontAlgn="base">
              <a:lnSpc>
                <a:spcPct val="80000"/>
              </a:lnSpc>
              <a:spcBef>
                <a:spcPct val="0"/>
              </a:spcBef>
              <a:spcAft>
                <a:spcPct val="0"/>
              </a:spcAft>
            </a:pPr>
            <a:r>
              <a:rPr lang="en-US" sz="900" b="1" dirty="0" smtClean="0">
                <a:solidFill>
                  <a:schemeClr val="bg1"/>
                </a:solidFill>
              </a:rPr>
              <a:t>+</a:t>
            </a:r>
          </a:p>
        </p:txBody>
      </p:sp>
      <p:sp>
        <p:nvSpPr>
          <p:cNvPr id="79" name="Oval 230"/>
          <p:cNvSpPr>
            <a:spLocks noChangeArrowheads="1"/>
          </p:cNvSpPr>
          <p:nvPr/>
        </p:nvSpPr>
        <p:spPr bwMode="gray">
          <a:xfrm>
            <a:off x="9084751" y="2410338"/>
            <a:ext cx="126000" cy="126000"/>
          </a:xfrm>
          <a:prstGeom prst="ellipse">
            <a:avLst/>
          </a:prstGeom>
          <a:solidFill>
            <a:srgbClr val="BC204B"/>
          </a:solidFill>
          <a:ln w="6350">
            <a:noFill/>
            <a:round/>
            <a:headEnd/>
            <a:tailEnd/>
          </a:ln>
          <a:effectLst/>
        </p:spPr>
        <p:txBody>
          <a:bodyPr wrap="none" lIns="0" tIns="0" rIns="0" bIns="0" anchor="ctr" anchorCtr="1"/>
          <a:lstStyle/>
          <a:p>
            <a:pPr algn="ctr" fontAlgn="base">
              <a:lnSpc>
                <a:spcPct val="85000"/>
              </a:lnSpc>
              <a:spcBef>
                <a:spcPct val="0"/>
              </a:spcBef>
              <a:spcAft>
                <a:spcPct val="0"/>
              </a:spcAft>
            </a:pPr>
            <a:r>
              <a:rPr lang="en-US" sz="900" b="1" dirty="0" smtClean="0">
                <a:solidFill>
                  <a:schemeClr val="bg1"/>
                </a:solidFill>
              </a:rPr>
              <a:t>-</a:t>
            </a:r>
          </a:p>
        </p:txBody>
      </p:sp>
      <p:sp>
        <p:nvSpPr>
          <p:cNvPr id="80" name="Oval 231"/>
          <p:cNvSpPr>
            <a:spLocks noChangeArrowheads="1"/>
          </p:cNvSpPr>
          <p:nvPr/>
        </p:nvSpPr>
        <p:spPr bwMode="gray">
          <a:xfrm>
            <a:off x="9084751" y="2552248"/>
            <a:ext cx="126000" cy="126000"/>
          </a:xfrm>
          <a:prstGeom prst="ellipse">
            <a:avLst/>
          </a:prstGeom>
          <a:solidFill>
            <a:srgbClr val="BC204B"/>
          </a:solidFill>
          <a:ln w="6350">
            <a:noFill/>
            <a:round/>
            <a:headEnd/>
            <a:tailEnd/>
          </a:ln>
          <a:effectLst/>
        </p:spPr>
        <p:txBody>
          <a:bodyPr wrap="none" lIns="0" tIns="0" rIns="0" bIns="0" anchor="ctr" anchorCtr="1"/>
          <a:lstStyle/>
          <a:p>
            <a:pPr algn="ctr" fontAlgn="base">
              <a:lnSpc>
                <a:spcPct val="85000"/>
              </a:lnSpc>
              <a:spcBef>
                <a:spcPct val="0"/>
              </a:spcBef>
              <a:spcAft>
                <a:spcPct val="0"/>
              </a:spcAft>
            </a:pPr>
            <a:r>
              <a:rPr lang="en-US" sz="900" b="1" dirty="0" smtClean="0">
                <a:solidFill>
                  <a:schemeClr val="bg1"/>
                </a:solidFill>
              </a:rPr>
              <a:t>-</a:t>
            </a:r>
          </a:p>
        </p:txBody>
      </p:sp>
      <p:sp>
        <p:nvSpPr>
          <p:cNvPr id="81" name="Textfeld 80"/>
          <p:cNvSpPr txBox="1"/>
          <p:nvPr/>
        </p:nvSpPr>
        <p:spPr>
          <a:xfrm>
            <a:off x="9033470" y="2259877"/>
            <a:ext cx="346755" cy="137947"/>
          </a:xfrm>
          <a:prstGeom prst="rect">
            <a:avLst/>
          </a:prstGeom>
          <a:noFill/>
        </p:spPr>
        <p:txBody>
          <a:bodyPr wrap="square" lIns="54610" tIns="54610" rIns="54610" bIns="54610" rtlCol="0" anchor="ctr">
            <a:noAutofit/>
          </a:bodyPr>
          <a:lstStyle/>
          <a:p>
            <a:pPr>
              <a:spcAft>
                <a:spcPts val="600"/>
              </a:spcAft>
            </a:pPr>
            <a:r>
              <a:rPr lang="en-US" sz="700" dirty="0" smtClean="0"/>
              <a:t>n/a</a:t>
            </a:r>
          </a:p>
        </p:txBody>
      </p:sp>
      <p:sp>
        <p:nvSpPr>
          <p:cNvPr id="82" name="Textfeld 81"/>
          <p:cNvSpPr txBox="1"/>
          <p:nvPr/>
        </p:nvSpPr>
        <p:spPr>
          <a:xfrm>
            <a:off x="9033470" y="2704014"/>
            <a:ext cx="346755" cy="137947"/>
          </a:xfrm>
          <a:prstGeom prst="rect">
            <a:avLst/>
          </a:prstGeom>
          <a:noFill/>
        </p:spPr>
        <p:txBody>
          <a:bodyPr wrap="square" lIns="54610" tIns="54610" rIns="54610" bIns="54610" rtlCol="0" anchor="ctr">
            <a:noAutofit/>
          </a:bodyPr>
          <a:lstStyle/>
          <a:p>
            <a:pPr>
              <a:spcAft>
                <a:spcPts val="600"/>
              </a:spcAft>
            </a:pPr>
            <a:r>
              <a:rPr lang="en-US" sz="700" dirty="0" smtClean="0"/>
              <a:t>n/a</a:t>
            </a:r>
          </a:p>
        </p:txBody>
      </p:sp>
      <p:sp>
        <p:nvSpPr>
          <p:cNvPr id="83" name="Textfeld 82"/>
          <p:cNvSpPr txBox="1"/>
          <p:nvPr/>
        </p:nvSpPr>
        <p:spPr>
          <a:xfrm>
            <a:off x="9033470" y="2834642"/>
            <a:ext cx="346755" cy="137947"/>
          </a:xfrm>
          <a:prstGeom prst="rect">
            <a:avLst/>
          </a:prstGeom>
          <a:noFill/>
        </p:spPr>
        <p:txBody>
          <a:bodyPr wrap="square" lIns="54610" tIns="54610" rIns="54610" bIns="54610" rtlCol="0" anchor="ctr">
            <a:noAutofit/>
          </a:bodyPr>
          <a:lstStyle/>
          <a:p>
            <a:pPr>
              <a:spcAft>
                <a:spcPts val="600"/>
              </a:spcAft>
            </a:pPr>
            <a:r>
              <a:rPr lang="en-US" sz="700" dirty="0" smtClean="0"/>
              <a:t>n/a</a:t>
            </a:r>
          </a:p>
        </p:txBody>
      </p:sp>
      <p:sp>
        <p:nvSpPr>
          <p:cNvPr id="84" name="Textfeld 83"/>
          <p:cNvSpPr txBox="1"/>
          <p:nvPr/>
        </p:nvSpPr>
        <p:spPr>
          <a:xfrm>
            <a:off x="9033470" y="3130306"/>
            <a:ext cx="346755" cy="137947"/>
          </a:xfrm>
          <a:prstGeom prst="rect">
            <a:avLst/>
          </a:prstGeom>
          <a:noFill/>
        </p:spPr>
        <p:txBody>
          <a:bodyPr wrap="square" lIns="54610" tIns="54610" rIns="54610" bIns="54610" rtlCol="0" anchor="ctr">
            <a:noAutofit/>
          </a:bodyPr>
          <a:lstStyle/>
          <a:p>
            <a:pPr>
              <a:spcAft>
                <a:spcPts val="600"/>
              </a:spcAft>
            </a:pPr>
            <a:r>
              <a:rPr lang="en-US" sz="700" dirty="0" smtClean="0"/>
              <a:t>n/a</a:t>
            </a:r>
          </a:p>
        </p:txBody>
      </p:sp>
      <p:sp>
        <p:nvSpPr>
          <p:cNvPr id="41" name="Rechteck 40"/>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42" name="AutoShape 76"/>
          <p:cNvSpPr>
            <a:spLocks noChangeArrowheads="1"/>
          </p:cNvSpPr>
          <p:nvPr/>
        </p:nvSpPr>
        <p:spPr bwMode="gray">
          <a:xfrm rot="5400000">
            <a:off x="4053205" y="2760305"/>
            <a:ext cx="1245906" cy="155575"/>
          </a:xfrm>
          <a:prstGeom prst="triangle">
            <a:avLst>
              <a:gd name="adj" fmla="val 50000"/>
            </a:avLst>
          </a:prstGeom>
          <a:solidFill>
            <a:srgbClr val="D9D9D9"/>
          </a:solidFill>
          <a:ln w="6350">
            <a:noFill/>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43" name="AutoShape 76"/>
          <p:cNvSpPr>
            <a:spLocks noChangeArrowheads="1"/>
          </p:cNvSpPr>
          <p:nvPr/>
        </p:nvSpPr>
        <p:spPr bwMode="gray">
          <a:xfrm rot="5400000">
            <a:off x="8134410" y="2760305"/>
            <a:ext cx="1245906" cy="155575"/>
          </a:xfrm>
          <a:prstGeom prst="triangle">
            <a:avLst>
              <a:gd name="adj" fmla="val 50000"/>
            </a:avLst>
          </a:prstGeom>
          <a:solidFill>
            <a:srgbClr val="D9D9D9"/>
          </a:solidFill>
          <a:ln w="6350">
            <a:noFill/>
            <a:miter lim="800000"/>
            <a:headEnd/>
            <a:tailEnd/>
          </a:ln>
          <a:effectLst/>
        </p:spPr>
        <p:txBody>
          <a:bodyPr wrap="none" lIns="0" tIns="0" rIns="0" bIns="0" anchor="ctr"/>
          <a:lstStyle/>
          <a:p>
            <a:pPr fontAlgn="base">
              <a:spcBef>
                <a:spcPct val="0"/>
              </a:spcBef>
              <a:spcAft>
                <a:spcPct val="0"/>
              </a:spcAft>
            </a:pPr>
            <a:endParaRPr lang="en-US" sz="900" b="1" dirty="0">
              <a:solidFill>
                <a:srgbClr val="000000"/>
              </a:solidFill>
            </a:endParaRPr>
          </a:p>
        </p:txBody>
      </p:sp>
      <p:sp>
        <p:nvSpPr>
          <p:cNvPr id="118" name="Rad 117"/>
          <p:cNvSpPr/>
          <p:nvPr/>
        </p:nvSpPr>
        <p:spPr>
          <a:xfrm>
            <a:off x="5750515" y="3839162"/>
            <a:ext cx="307033" cy="193729"/>
          </a:xfrm>
          <a:prstGeom prst="donut">
            <a:avLst>
              <a:gd name="adj" fmla="val 1722"/>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19" name="Rad 118"/>
          <p:cNvSpPr/>
          <p:nvPr/>
        </p:nvSpPr>
        <p:spPr>
          <a:xfrm>
            <a:off x="7270137" y="3841811"/>
            <a:ext cx="307033" cy="193729"/>
          </a:xfrm>
          <a:prstGeom prst="donut">
            <a:avLst>
              <a:gd name="adj" fmla="val 1722"/>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pic>
        <p:nvPicPr>
          <p:cNvPr id="13" name="Grafik 12"/>
          <p:cNvPicPr>
            <a:picLocks noChangeAspect="1"/>
          </p:cNvPicPr>
          <p:nvPr>
            <p:custDataLst>
              <p:tags r:id="rId6"/>
            </p:custDataLst>
          </p:nvPr>
        </p:nvPicPr>
        <p:blipFill>
          <a:blip r:embed="rId13"/>
          <a:stretch>
            <a:fillRect/>
          </a:stretch>
        </p:blipFill>
        <p:spPr>
          <a:xfrm>
            <a:off x="-2621797" y="1175175"/>
            <a:ext cx="1950889" cy="2225233"/>
          </a:xfrm>
          <a:prstGeom prst="rect">
            <a:avLst/>
          </a:prstGeom>
        </p:spPr>
      </p:pic>
      <p:pic>
        <p:nvPicPr>
          <p:cNvPr id="63" name="Grafik 62"/>
          <p:cNvPicPr>
            <a:picLocks noChangeAspect="1"/>
          </p:cNvPicPr>
          <p:nvPr>
            <p:custDataLst>
              <p:tags r:id="rId7"/>
            </p:custDataLst>
          </p:nvPr>
        </p:nvPicPr>
        <p:blipFill>
          <a:blip r:embed="rId14"/>
          <a:stretch>
            <a:fillRect/>
          </a:stretch>
        </p:blipFill>
        <p:spPr>
          <a:xfrm>
            <a:off x="-2660321" y="3801567"/>
            <a:ext cx="1956986" cy="2225233"/>
          </a:xfrm>
          <a:prstGeom prst="rect">
            <a:avLst/>
          </a:prstGeom>
        </p:spPr>
      </p:pic>
    </p:spTree>
    <p:extLst>
      <p:ext uri="{BB962C8B-B14F-4D97-AF65-F5344CB8AC3E}">
        <p14:creationId xmlns:p14="http://schemas.microsoft.com/office/powerpoint/2010/main" val="1375592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Maturity structure of trade receivables (in €m) as of Oct 2015</a:t>
            </a:r>
          </a:p>
          <a:p>
            <a:pPr defTabSz="914400"/>
            <a:endParaRPr lang="en-US" sz="900" kern="0" dirty="0">
              <a:latin typeface="Arial" panose="020B0604020202020204" pitchFamily="34" charset="0"/>
              <a:cs typeface="Arial" panose="020B0604020202020204" pitchFamily="34" charset="0"/>
            </a:endParaRPr>
          </a:p>
        </p:txBody>
      </p:sp>
      <p:cxnSp>
        <p:nvCxnSpPr>
          <p:cNvPr id="12" name="Gerade Verbindung mit Pfeil 11"/>
          <p:cNvCxnSpPr>
            <a:stCxn id="42" idx="2"/>
          </p:cNvCxnSpPr>
          <p:nvPr/>
        </p:nvCxnSpPr>
        <p:spPr>
          <a:xfrm>
            <a:off x="4146548" y="1650771"/>
            <a:ext cx="638812" cy="0"/>
          </a:xfrm>
          <a:prstGeom prst="straightConnector1">
            <a:avLst/>
          </a:prstGeom>
          <a:ln>
            <a:solidFill>
              <a:srgbClr val="00A3A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Gruppieren 7"/>
          <p:cNvGrpSpPr/>
          <p:nvPr/>
        </p:nvGrpSpPr>
        <p:grpSpPr>
          <a:xfrm>
            <a:off x="3868615" y="1992565"/>
            <a:ext cx="1863970" cy="1545729"/>
            <a:chOff x="3883787" y="1649099"/>
            <a:chExt cx="2016224" cy="1889195"/>
          </a:xfrm>
        </p:grpSpPr>
        <p:sp>
          <p:nvSpPr>
            <p:cNvPr id="116" name="Rectangle 6"/>
            <p:cNvSpPr>
              <a:spLocks noChangeArrowheads="1"/>
            </p:cNvSpPr>
            <p:nvPr/>
          </p:nvSpPr>
          <p:spPr bwMode="gray">
            <a:xfrm>
              <a:off x="3883787" y="1649099"/>
              <a:ext cx="2016224" cy="1889195"/>
            </a:xfrm>
            <a:prstGeom prst="rect">
              <a:avLst/>
            </a:prstGeom>
            <a:solidFill>
              <a:srgbClr val="EAAA00"/>
            </a:solidFill>
            <a:ln w="6350">
              <a:solidFill>
                <a:srgbClr val="FFFFFF"/>
              </a:solidFill>
              <a:miter lim="800000"/>
              <a:headEnd type="none" w="sm" len="sm"/>
              <a:tailEnd type="none" w="sm" len="sm"/>
            </a:ln>
          </p:spPr>
          <p:txBody>
            <a:bodyPr wrap="none" lIns="54000" tIns="54000" rIns="54000" bIns="54000"/>
            <a:lstStyle/>
            <a:p>
              <a:pPr algn="ctr" defTabSz="762000" eaLnBrk="0" hangingPunct="0">
                <a:defRPr/>
              </a:pPr>
              <a:endParaRPr lang="en-US" sz="600" kern="0" dirty="0" smtClean="0">
                <a:solidFill>
                  <a:srgbClr val="0C2D83"/>
                </a:solidFill>
              </a:endParaRPr>
            </a:p>
          </p:txBody>
        </p:sp>
        <p:sp>
          <p:nvSpPr>
            <p:cNvPr id="117" name="Text Box 22"/>
            <p:cNvSpPr txBox="1">
              <a:spLocks noChangeArrowheads="1"/>
            </p:cNvSpPr>
            <p:nvPr/>
          </p:nvSpPr>
          <p:spPr bwMode="gray">
            <a:xfrm>
              <a:off x="4670946" y="1715576"/>
              <a:ext cx="485504" cy="169274"/>
            </a:xfrm>
            <a:prstGeom prst="rect">
              <a:avLst/>
            </a:prstGeom>
            <a:noFill/>
            <a:ln w="6350">
              <a:noFill/>
              <a:miter lim="800000"/>
              <a:headEnd/>
              <a:tailEnd/>
            </a:ln>
            <a:effectLst/>
          </p:spPr>
          <p:txBody>
            <a:bodyPr wrap="none" lIns="0" tIns="0" rIns="0" bIns="0">
              <a:spAutoFit/>
            </a:bodyPr>
            <a:lstStyle/>
            <a:p>
              <a:pPr fontAlgn="base">
                <a:spcBef>
                  <a:spcPct val="0"/>
                </a:spcBef>
                <a:spcAft>
                  <a:spcPct val="0"/>
                </a:spcAft>
              </a:pPr>
              <a:r>
                <a:rPr lang="en-US" sz="900" b="1" dirty="0" smtClean="0">
                  <a:solidFill>
                    <a:srgbClr val="000000"/>
                  </a:solidFill>
                  <a:ea typeface="SimSun" pitchFamily="2" charset="-122"/>
                  <a:cs typeface="Arial" pitchFamily="34" charset="0"/>
                </a:rPr>
                <a:t>overdue</a:t>
              </a:r>
            </a:p>
          </p:txBody>
        </p:sp>
        <p:sp>
          <p:nvSpPr>
            <p:cNvPr id="118" name="Line 23"/>
            <p:cNvSpPr>
              <a:spLocks noChangeShapeType="1"/>
            </p:cNvSpPr>
            <p:nvPr/>
          </p:nvSpPr>
          <p:spPr bwMode="gray">
            <a:xfrm flipH="1">
              <a:off x="3929507" y="1794949"/>
              <a:ext cx="648000" cy="0"/>
            </a:xfrm>
            <a:prstGeom prst="line">
              <a:avLst/>
            </a:prstGeom>
            <a:noFill/>
            <a:ln w="6350">
              <a:solidFill>
                <a:schemeClr val="tx2"/>
              </a:solidFill>
              <a:round/>
              <a:headEnd/>
              <a:tailEnd type="triangle" w="med" len="me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19" name="Line 24"/>
            <p:cNvSpPr>
              <a:spLocks noChangeShapeType="1"/>
            </p:cNvSpPr>
            <p:nvPr/>
          </p:nvSpPr>
          <p:spPr bwMode="gray">
            <a:xfrm rot="10800000" flipH="1">
              <a:off x="5221451" y="1786795"/>
              <a:ext cx="648000" cy="0"/>
            </a:xfrm>
            <a:prstGeom prst="line">
              <a:avLst/>
            </a:prstGeom>
            <a:noFill/>
            <a:ln w="6350">
              <a:solidFill>
                <a:schemeClr val="tx2"/>
              </a:solidFill>
              <a:round/>
              <a:headEnd/>
              <a:tailEnd type="triangle" w="med" len="me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grpSp>
      <p:sp>
        <p:nvSpPr>
          <p:cNvPr id="6" name="Textplatzhalter 5"/>
          <p:cNvSpPr>
            <a:spLocks noGrp="1"/>
          </p:cNvSpPr>
          <p:nvPr>
            <p:ph type="body" sz="quarter" idx="10"/>
          </p:nvPr>
        </p:nvSpPr>
        <p:spPr/>
        <p:txBody>
          <a:bodyPr/>
          <a:lstStyle/>
          <a:p>
            <a:endParaRPr lang="en-US" dirty="0" smtClean="0"/>
          </a:p>
          <a:p>
            <a:r>
              <a:rPr lang="en-US" dirty="0" smtClean="0"/>
              <a:t>Major drivers are order lead times, effective time of invoicing, payment patterns of the customers as well as debtor management process. </a:t>
            </a:r>
          </a:p>
          <a:p>
            <a:r>
              <a:rPr lang="en-US" dirty="0" smtClean="0"/>
              <a:t>Due to the long order lead times and significant time lag between invoicing and delivery, 44% of receivables are overdue. </a:t>
            </a:r>
            <a:endParaRPr lang="en-US" dirty="0"/>
          </a:p>
        </p:txBody>
      </p:sp>
      <p:sp>
        <p:nvSpPr>
          <p:cNvPr id="5" name="Textplatzhalter 4"/>
          <p:cNvSpPr>
            <a:spLocks noGrp="1"/>
          </p:cNvSpPr>
          <p:nvPr>
            <p:ph type="body" sz="quarter" idx="12"/>
          </p:nvPr>
        </p:nvSpPr>
        <p:spPr/>
        <p:txBody>
          <a:bodyPr/>
          <a:lstStyle/>
          <a:p>
            <a:r>
              <a:rPr lang="en-US" dirty="0" smtClean="0"/>
              <a:t/>
            </a:r>
            <a:br>
              <a:rPr lang="en-US" dirty="0" smtClean="0"/>
            </a:br>
            <a:endParaRPr lang="en-US" dirty="0" smtClean="0"/>
          </a:p>
          <a:p>
            <a:pPr lvl="2"/>
            <a:r>
              <a:rPr lang="en-US" dirty="0" smtClean="0"/>
              <a:t>This high DSO mostly results from the time of invoicing in combination with the long time to initial operation at the customer's (order lead time up to […] months, […] of which between invoice and initial operation at the customer's). </a:t>
            </a:r>
          </a:p>
          <a:p>
            <a:pPr lvl="2"/>
            <a:r>
              <a:rPr lang="en-US" dirty="0" smtClean="0"/>
              <a:t>The accounts receivable due are very high at 44% in comparison with the total trade accounts receivable. Thereof, approx. 26% have been due for at least 60 days.</a:t>
            </a:r>
          </a:p>
          <a:p>
            <a:pPr lvl="2"/>
            <a:r>
              <a:rPr lang="en-US" dirty="0" smtClean="0"/>
              <a:t>The reasons thereof are above all the above-stated long time between invoicing and initial operation as well as lack of a deadline clause for the transfer of the last partial sums in the contract as well as accounts receivable management needing improvement</a:t>
            </a:r>
          </a:p>
          <a:p>
            <a:pPr lvl="2"/>
            <a:r>
              <a:rPr lang="en-US" dirty="0" smtClean="0"/>
              <a:t>Inclusion of deadline clauses in customer contracts as well as use of design review for a second advance payment have been identified as further measures improving the DPO.</a:t>
            </a:r>
          </a:p>
          <a:p>
            <a:pPr lvl="2"/>
            <a:endParaRPr lang="en-US" dirty="0" smtClean="0"/>
          </a:p>
          <a:p>
            <a:pPr lvl="2"/>
            <a:endParaRPr lang="en-US" dirty="0" smtClean="0"/>
          </a:p>
          <a:p>
            <a:pPr lvl="2"/>
            <a:endParaRPr lang="en-US" dirty="0" smtClean="0"/>
          </a:p>
          <a:p>
            <a:pPr lvl="2"/>
            <a:r>
              <a:rPr lang="en-US" dirty="0" smtClean="0"/>
              <a:t>Payment patterns / conditions </a:t>
            </a:r>
          </a:p>
          <a:p>
            <a:pPr lvl="2"/>
            <a:r>
              <a:rPr lang="en-US" dirty="0" smtClean="0"/>
              <a:t>Dunning</a:t>
            </a:r>
          </a:p>
          <a:p>
            <a:pPr lvl="2"/>
            <a:r>
              <a:rPr lang="en-US" dirty="0" smtClean="0"/>
              <a:t>Means of payment</a:t>
            </a:r>
          </a:p>
          <a:p>
            <a:pPr lvl="2"/>
            <a:r>
              <a:rPr lang="en-US" dirty="0" smtClean="0"/>
              <a:t>Time of invoicing</a:t>
            </a:r>
          </a:p>
          <a:p>
            <a:pPr lvl="2"/>
            <a:r>
              <a:rPr lang="en-US" dirty="0" smtClean="0"/>
              <a:t>Order lead time</a:t>
            </a:r>
          </a:p>
          <a:p>
            <a:pPr lvl="2"/>
            <a:r>
              <a:rPr lang="en-US" dirty="0" smtClean="0"/>
              <a:t>Debtor management process</a:t>
            </a:r>
          </a:p>
          <a:p>
            <a:pPr marL="0" lvl="2" indent="0">
              <a:buNone/>
            </a:pPr>
            <a:endParaRPr lang="en-US" dirty="0" smtClean="0"/>
          </a:p>
          <a:p>
            <a:pPr lvl="2"/>
            <a:endParaRPr lang="en-US" dirty="0" smtClean="0"/>
          </a:p>
          <a:p>
            <a:pPr lvl="2"/>
            <a:endParaRPr lang="en-US" dirty="0" smtClean="0"/>
          </a:p>
          <a:p>
            <a:pPr lvl="2"/>
            <a:endParaRPr lang="en-US" dirty="0" smtClean="0"/>
          </a:p>
          <a:p>
            <a:pPr marL="0" lvl="2" indent="0">
              <a:buNone/>
            </a:pPr>
            <a:endParaRPr lang="en-US" b="1" dirty="0">
              <a:solidFill>
                <a:srgbClr val="00338D"/>
              </a:solidFill>
            </a:endParaRPr>
          </a:p>
        </p:txBody>
      </p:sp>
      <p:sp>
        <p:nvSpPr>
          <p:cNvPr id="4" name="Titel 3"/>
          <p:cNvSpPr>
            <a:spLocks noGrp="1"/>
          </p:cNvSpPr>
          <p:nvPr>
            <p:ph type="title"/>
          </p:nvPr>
        </p:nvSpPr>
        <p:spPr/>
        <p:txBody>
          <a:bodyPr/>
          <a:lstStyle/>
          <a:p>
            <a:r>
              <a:rPr lang="en-US" dirty="0" smtClean="0"/>
              <a:t>5. What are the drivers of the receivables? Focus on </a:t>
            </a:r>
            <a:r>
              <a:rPr lang="en-US" dirty="0" smtClean="0">
                <a:solidFill>
                  <a:srgbClr val="005EB8"/>
                </a:solidFill>
              </a:rPr>
              <a:t>[DSO] </a:t>
            </a:r>
            <a:endParaRPr lang="en-US" dirty="0">
              <a:solidFill>
                <a:srgbClr val="005EB8"/>
              </a:solidFill>
            </a:endParaRPr>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sp>
        <p:nvSpPr>
          <p:cNvPr id="22" name="Rectangle 2"/>
          <p:cNvSpPr>
            <a:spLocks noChangeArrowheads="1"/>
          </p:cNvSpPr>
          <p:nvPr/>
        </p:nvSpPr>
        <p:spPr bwMode="auto">
          <a:xfrm>
            <a:off x="555218" y="5021357"/>
            <a:ext cx="1620000" cy="95443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Maturity structure of trade receivables</a:t>
            </a:r>
          </a:p>
          <a:p>
            <a:pPr marL="216000" lvl="0" indent="-216000" defTabSz="762000" eaLnBrk="0" hangingPunct="0">
              <a:lnSpc>
                <a:spcPct val="90000"/>
              </a:lnSpc>
              <a:buFont typeface="+mj-lt"/>
              <a:buAutoNum type="arabicPeriod"/>
              <a:defRPr/>
            </a:pPr>
            <a:r>
              <a:rPr lang="en-US" sz="700" kern="0" dirty="0" smtClean="0">
                <a:solidFill>
                  <a:schemeClr val="bg1"/>
                </a:solidFill>
              </a:rPr>
              <a:t>Typical payment pattern</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43" name="Text Placeholder 12"/>
          <p:cNvSpPr txBox="1">
            <a:spLocks/>
          </p:cNvSpPr>
          <p:nvPr>
            <p:custDataLst>
              <p:tags r:id="rId3"/>
            </p:custDataLst>
          </p:nvPr>
        </p:nvSpPr>
        <p:spPr>
          <a:xfrm>
            <a:off x="2447922" y="3605935"/>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Typical payment pattern </a:t>
            </a:r>
            <a:r>
              <a:rPr lang="en-US" sz="900" b="0" kern="0" dirty="0" smtClean="0">
                <a:latin typeface="Arial" panose="020B0604020202020204" pitchFamily="34" charset="0"/>
                <a:cs typeface="Arial" panose="020B0604020202020204" pitchFamily="34" charset="0"/>
              </a:rPr>
              <a:t>(example: ABC group)</a:t>
            </a:r>
          </a:p>
          <a:p>
            <a:pPr defTabSz="914400"/>
            <a:endParaRPr lang="en-US" sz="900" kern="0" dirty="0">
              <a:latin typeface="Arial" panose="020B0604020202020204" pitchFamily="34" charset="0"/>
              <a:cs typeface="Arial" panose="020B0604020202020204" pitchFamily="34" charset="0"/>
            </a:endParaRPr>
          </a:p>
        </p:txBody>
      </p:sp>
      <p:graphicFrame>
        <p:nvGraphicFramePr>
          <p:cNvPr id="7" name="Object 5"/>
          <p:cNvGraphicFramePr>
            <a:graphicFrameLocks/>
          </p:cNvGraphicFramePr>
          <p:nvPr>
            <p:custDataLst>
              <p:tags r:id="rId4"/>
            </p:custDataLst>
            <p:extLst>
              <p:ext uri="{D42A27DB-BD31-4B8C-83A1-F6EECF244321}">
                <p14:modId xmlns:p14="http://schemas.microsoft.com/office/powerpoint/2010/main" val="2453905303"/>
              </p:ext>
            </p:extLst>
          </p:nvPr>
        </p:nvGraphicFramePr>
        <p:xfrm>
          <a:off x="2447921" y="1969421"/>
          <a:ext cx="3397252" cy="1557948"/>
        </p:xfrm>
        <a:graphic>
          <a:graphicData uri="http://schemas.openxmlformats.org/drawingml/2006/chart">
            <c:chart xmlns:c="http://schemas.openxmlformats.org/drawingml/2006/chart" xmlns:r="http://schemas.openxmlformats.org/officeDocument/2006/relationships" r:id="rId17"/>
          </a:graphicData>
        </a:graphic>
      </p:graphicFrame>
      <p:grpSp>
        <p:nvGrpSpPr>
          <p:cNvPr id="47" name="Gruppieren 46"/>
          <p:cNvGrpSpPr/>
          <p:nvPr/>
        </p:nvGrpSpPr>
        <p:grpSpPr>
          <a:xfrm>
            <a:off x="2444357" y="3798275"/>
            <a:ext cx="3473194" cy="2180670"/>
            <a:chOff x="1773199" y="3606800"/>
            <a:chExt cx="3874377" cy="2514600"/>
          </a:xfrm>
        </p:grpSpPr>
        <p:sp>
          <p:nvSpPr>
            <p:cNvPr id="48" name="AutoShape 30"/>
            <p:cNvSpPr>
              <a:spLocks noChangeArrowheads="1"/>
            </p:cNvSpPr>
            <p:nvPr>
              <p:custDataLst>
                <p:tags r:id="rId6"/>
              </p:custDataLst>
            </p:nvPr>
          </p:nvSpPr>
          <p:spPr bwMode="gray">
            <a:xfrm rot="5400000">
              <a:off x="2917836" y="3649503"/>
              <a:ext cx="342900" cy="651196"/>
            </a:xfrm>
            <a:prstGeom prst="homePlate">
              <a:avLst>
                <a:gd name="adj" fmla="val 21764"/>
              </a:avLst>
            </a:prstGeom>
            <a:solidFill>
              <a:schemeClr val="tx2"/>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ea typeface="SimSun" pitchFamily="2" charset="-122"/>
                  <a:cs typeface="Arial" pitchFamily="34" charset="0"/>
                </a:rPr>
                <a:t>30%</a:t>
              </a:r>
            </a:p>
          </p:txBody>
        </p:sp>
        <p:sp>
          <p:nvSpPr>
            <p:cNvPr id="49" name="AutoShape 31"/>
            <p:cNvSpPr>
              <a:spLocks noChangeArrowheads="1"/>
            </p:cNvSpPr>
            <p:nvPr>
              <p:custDataLst>
                <p:tags r:id="rId7"/>
              </p:custDataLst>
            </p:nvPr>
          </p:nvSpPr>
          <p:spPr bwMode="gray">
            <a:xfrm rot="5400000">
              <a:off x="2860686" y="5083017"/>
              <a:ext cx="457199" cy="651196"/>
            </a:xfrm>
            <a:prstGeom prst="chevron">
              <a:avLst>
                <a:gd name="adj" fmla="val 13810"/>
              </a:avLst>
            </a:prstGeom>
            <a:solidFill>
              <a:schemeClr val="tx2"/>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ea typeface="SimSun" pitchFamily="2" charset="-122"/>
                  <a:cs typeface="Arial" pitchFamily="34" charset="0"/>
                </a:rPr>
                <a:t>10-30%</a:t>
              </a:r>
            </a:p>
          </p:txBody>
        </p:sp>
        <p:sp>
          <p:nvSpPr>
            <p:cNvPr id="50" name="AutoShape 32"/>
            <p:cNvSpPr>
              <a:spLocks noChangeArrowheads="1"/>
            </p:cNvSpPr>
            <p:nvPr>
              <p:custDataLst>
                <p:tags r:id="rId8"/>
              </p:custDataLst>
            </p:nvPr>
          </p:nvSpPr>
          <p:spPr bwMode="gray">
            <a:xfrm rot="5400000">
              <a:off x="2860686" y="5560854"/>
              <a:ext cx="457199" cy="651196"/>
            </a:xfrm>
            <a:prstGeom prst="chevron">
              <a:avLst>
                <a:gd name="adj" fmla="val 13810"/>
              </a:avLst>
            </a:prstGeom>
            <a:solidFill>
              <a:schemeClr val="tx2"/>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ea typeface="SimSun" pitchFamily="2" charset="-122"/>
                  <a:cs typeface="Arial" pitchFamily="34" charset="0"/>
                </a:rPr>
                <a:t>10%</a:t>
              </a:r>
            </a:p>
          </p:txBody>
        </p:sp>
        <p:sp>
          <p:nvSpPr>
            <p:cNvPr id="51" name="Text Box 33"/>
            <p:cNvSpPr txBox="1">
              <a:spLocks noChangeArrowheads="1"/>
            </p:cNvSpPr>
            <p:nvPr/>
          </p:nvSpPr>
          <p:spPr bwMode="gray">
            <a:xfrm>
              <a:off x="2754031" y="3606800"/>
              <a:ext cx="672349" cy="159708"/>
            </a:xfrm>
            <a:prstGeom prst="rect">
              <a:avLst/>
            </a:prstGeom>
            <a:noFill/>
            <a:ln w="6350">
              <a:noFill/>
              <a:miter lim="800000"/>
              <a:headEnd/>
              <a:tailEnd/>
            </a:ln>
            <a:effectLst/>
          </p:spPr>
          <p:txBody>
            <a:bodyPr wrap="none" lIns="0" tIns="0" rIns="0" bIns="0">
              <a:spAutoFit/>
            </a:bodyPr>
            <a:lstStyle/>
            <a:p>
              <a:pPr fontAlgn="base">
                <a:spcBef>
                  <a:spcPct val="0"/>
                </a:spcBef>
                <a:spcAft>
                  <a:spcPct val="0"/>
                </a:spcAft>
              </a:pPr>
              <a:r>
                <a:rPr lang="en-US" sz="900" b="1" dirty="0" smtClean="0">
                  <a:solidFill>
                    <a:srgbClr val="000000"/>
                  </a:solidFill>
                  <a:ea typeface="SimSun" pitchFamily="2" charset="-122"/>
                  <a:cs typeface="Arial" pitchFamily="34" charset="0"/>
                </a:rPr>
                <a:t>Status-quo</a:t>
              </a:r>
            </a:p>
          </p:txBody>
        </p:sp>
        <p:sp>
          <p:nvSpPr>
            <p:cNvPr id="52" name="Text Box 34"/>
            <p:cNvSpPr txBox="1">
              <a:spLocks noChangeArrowheads="1"/>
            </p:cNvSpPr>
            <p:nvPr/>
          </p:nvSpPr>
          <p:spPr bwMode="gray">
            <a:xfrm>
              <a:off x="3995738" y="3606800"/>
              <a:ext cx="987067" cy="159708"/>
            </a:xfrm>
            <a:prstGeom prst="rect">
              <a:avLst/>
            </a:prstGeom>
            <a:noFill/>
            <a:ln w="6350">
              <a:noFill/>
              <a:miter lim="800000"/>
              <a:headEnd/>
              <a:tailEnd/>
            </a:ln>
            <a:effectLst/>
          </p:spPr>
          <p:txBody>
            <a:bodyPr wrap="none" lIns="0" tIns="0" rIns="0" bIns="0">
              <a:spAutoFit/>
            </a:bodyPr>
            <a:lstStyle/>
            <a:p>
              <a:pPr fontAlgn="base">
                <a:spcBef>
                  <a:spcPct val="0"/>
                </a:spcBef>
                <a:spcAft>
                  <a:spcPct val="0"/>
                </a:spcAft>
              </a:pPr>
              <a:r>
                <a:rPr lang="en-US" sz="900" b="1" dirty="0" smtClean="0">
                  <a:solidFill>
                    <a:srgbClr val="000000"/>
                  </a:solidFill>
                  <a:ea typeface="SimSun" pitchFamily="2" charset="-122"/>
                  <a:cs typeface="Arial" pitchFamily="34" charset="0"/>
                </a:rPr>
                <a:t>Target structure</a:t>
              </a:r>
            </a:p>
          </p:txBody>
        </p:sp>
        <p:sp>
          <p:nvSpPr>
            <p:cNvPr id="53" name="AutoShape 35"/>
            <p:cNvSpPr>
              <a:spLocks noChangeArrowheads="1"/>
            </p:cNvSpPr>
            <p:nvPr>
              <p:custDataLst>
                <p:tags r:id="rId9"/>
              </p:custDataLst>
            </p:nvPr>
          </p:nvSpPr>
          <p:spPr bwMode="gray">
            <a:xfrm rot="5400000">
              <a:off x="4276280" y="3668334"/>
              <a:ext cx="342900" cy="613533"/>
            </a:xfrm>
            <a:prstGeom prst="homePlate">
              <a:avLst>
                <a:gd name="adj" fmla="val 21764"/>
              </a:avLst>
            </a:prstGeom>
            <a:solidFill>
              <a:schemeClr val="accent1"/>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ea typeface="SimSun" pitchFamily="2" charset="-122"/>
                  <a:cs typeface="Arial" pitchFamily="34" charset="0"/>
                </a:rPr>
                <a:t>30%</a:t>
              </a:r>
            </a:p>
          </p:txBody>
        </p:sp>
        <p:sp>
          <p:nvSpPr>
            <p:cNvPr id="55" name="AutoShape 36"/>
            <p:cNvSpPr>
              <a:spLocks noChangeArrowheads="1"/>
            </p:cNvSpPr>
            <p:nvPr>
              <p:custDataLst>
                <p:tags r:id="rId10"/>
              </p:custDataLst>
            </p:nvPr>
          </p:nvSpPr>
          <p:spPr bwMode="gray">
            <a:xfrm rot="5400000">
              <a:off x="4219128" y="5101848"/>
              <a:ext cx="457199" cy="613533"/>
            </a:xfrm>
            <a:prstGeom prst="chevron">
              <a:avLst>
                <a:gd name="adj" fmla="val 13810"/>
              </a:avLst>
            </a:prstGeom>
            <a:solidFill>
              <a:schemeClr val="accent1"/>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ea typeface="SimSun" pitchFamily="2" charset="-122"/>
                  <a:cs typeface="Arial" pitchFamily="34" charset="0"/>
                </a:rPr>
                <a:t>10%</a:t>
              </a:r>
            </a:p>
          </p:txBody>
        </p:sp>
        <p:sp>
          <p:nvSpPr>
            <p:cNvPr id="66" name="AutoShape 37"/>
            <p:cNvSpPr>
              <a:spLocks noChangeArrowheads="1"/>
            </p:cNvSpPr>
            <p:nvPr>
              <p:custDataLst>
                <p:tags r:id="rId11"/>
              </p:custDataLst>
            </p:nvPr>
          </p:nvSpPr>
          <p:spPr bwMode="gray">
            <a:xfrm rot="5400000">
              <a:off x="4219128" y="5579685"/>
              <a:ext cx="457199" cy="613533"/>
            </a:xfrm>
            <a:prstGeom prst="chevron">
              <a:avLst>
                <a:gd name="adj" fmla="val 13810"/>
              </a:avLst>
            </a:prstGeom>
            <a:solidFill>
              <a:schemeClr val="accent1"/>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ea typeface="SimSun" pitchFamily="2" charset="-122"/>
                  <a:cs typeface="Arial" pitchFamily="34" charset="0"/>
                </a:rPr>
                <a:t>10%</a:t>
              </a:r>
            </a:p>
          </p:txBody>
        </p:sp>
        <p:sp>
          <p:nvSpPr>
            <p:cNvPr id="67" name="Rectangle 38"/>
            <p:cNvSpPr>
              <a:spLocks noChangeArrowheads="1"/>
            </p:cNvSpPr>
            <p:nvPr/>
          </p:nvSpPr>
          <p:spPr bwMode="gray">
            <a:xfrm>
              <a:off x="1962150" y="3789363"/>
              <a:ext cx="604252" cy="266180"/>
            </a:xfrm>
            <a:prstGeom prst="rect">
              <a:avLst/>
            </a:prstGeom>
            <a:noFill/>
            <a:ln w="9525">
              <a:noFill/>
              <a:miter lim="800000"/>
              <a:headEnd/>
              <a:tailEnd/>
            </a:ln>
          </p:spPr>
          <p:txBody>
            <a:bodyPr wrap="square" lIns="0" tIns="0" rIns="0" bIns="0">
              <a:spAutoFit/>
            </a:bodyPr>
            <a:lstStyle/>
            <a:p>
              <a:pPr algn="r" fontAlgn="base">
                <a:spcBef>
                  <a:spcPct val="0"/>
                </a:spcBef>
                <a:spcAft>
                  <a:spcPct val="0"/>
                </a:spcAft>
              </a:pPr>
              <a:r>
                <a:rPr lang="en-US" sz="750" dirty="0" smtClean="0">
                  <a:solidFill>
                    <a:srgbClr val="000000"/>
                  </a:solidFill>
                  <a:ea typeface="SimSun" pitchFamily="2" charset="-122"/>
                  <a:cs typeface="Arial" pitchFamily="34" charset="0"/>
                </a:rPr>
                <a:t>Advance payment</a:t>
              </a:r>
            </a:p>
          </p:txBody>
        </p:sp>
        <p:sp>
          <p:nvSpPr>
            <p:cNvPr id="74" name="Rectangle 39"/>
            <p:cNvSpPr>
              <a:spLocks noChangeArrowheads="1"/>
            </p:cNvSpPr>
            <p:nvPr/>
          </p:nvSpPr>
          <p:spPr bwMode="gray">
            <a:xfrm>
              <a:off x="1806574" y="5156200"/>
              <a:ext cx="827597" cy="399271"/>
            </a:xfrm>
            <a:prstGeom prst="rect">
              <a:avLst/>
            </a:prstGeom>
            <a:noFill/>
            <a:ln w="9525">
              <a:noFill/>
              <a:miter lim="800000"/>
              <a:headEnd/>
              <a:tailEnd/>
            </a:ln>
          </p:spPr>
          <p:txBody>
            <a:bodyPr wrap="square" lIns="0" tIns="0" rIns="0" bIns="0">
              <a:spAutoFit/>
            </a:bodyPr>
            <a:lstStyle/>
            <a:p>
              <a:pPr algn="r" fontAlgn="base">
                <a:spcBef>
                  <a:spcPct val="0"/>
                </a:spcBef>
                <a:spcAft>
                  <a:spcPct val="0"/>
                </a:spcAft>
              </a:pPr>
              <a:r>
                <a:rPr lang="en-US" sz="750" dirty="0" smtClean="0">
                  <a:solidFill>
                    <a:srgbClr val="000000"/>
                  </a:solidFill>
                  <a:ea typeface="SimSun" pitchFamily="2" charset="-122"/>
                  <a:cs typeface="Arial" pitchFamily="34" charset="0"/>
                </a:rPr>
                <a:t>After initial operation at the customer’s</a:t>
              </a:r>
            </a:p>
          </p:txBody>
        </p:sp>
        <p:sp>
          <p:nvSpPr>
            <p:cNvPr id="85" name="Rectangle 40"/>
            <p:cNvSpPr>
              <a:spLocks noChangeArrowheads="1"/>
            </p:cNvSpPr>
            <p:nvPr/>
          </p:nvSpPr>
          <p:spPr bwMode="gray">
            <a:xfrm>
              <a:off x="1784350" y="5626100"/>
              <a:ext cx="851838" cy="399271"/>
            </a:xfrm>
            <a:prstGeom prst="rect">
              <a:avLst/>
            </a:prstGeom>
            <a:noFill/>
            <a:ln w="9525">
              <a:noFill/>
              <a:miter lim="800000"/>
              <a:headEnd/>
              <a:tailEnd/>
            </a:ln>
          </p:spPr>
          <p:txBody>
            <a:bodyPr wrap="square" lIns="0" tIns="0" rIns="0" bIns="0">
              <a:spAutoFit/>
            </a:bodyPr>
            <a:lstStyle/>
            <a:p>
              <a:pPr algn="r" fontAlgn="base">
                <a:spcBef>
                  <a:spcPct val="0"/>
                </a:spcBef>
                <a:spcAft>
                  <a:spcPct val="0"/>
                </a:spcAft>
              </a:pPr>
              <a:r>
                <a:rPr lang="en-US" sz="750" dirty="0" smtClean="0">
                  <a:solidFill>
                    <a:srgbClr val="000000"/>
                  </a:solidFill>
                  <a:ea typeface="SimSun" pitchFamily="2" charset="-122"/>
                  <a:cs typeface="Arial" pitchFamily="34" charset="0"/>
                </a:rPr>
                <a:t>SAT (after production run at the customer’s)</a:t>
              </a:r>
            </a:p>
          </p:txBody>
        </p:sp>
        <p:sp>
          <p:nvSpPr>
            <p:cNvPr id="86" name="Line 41"/>
            <p:cNvSpPr>
              <a:spLocks noChangeShapeType="1"/>
            </p:cNvSpPr>
            <p:nvPr/>
          </p:nvSpPr>
          <p:spPr bwMode="gray">
            <a:xfrm>
              <a:off x="1784350" y="4613275"/>
              <a:ext cx="3774881" cy="0"/>
            </a:xfrm>
            <a:prstGeom prst="line">
              <a:avLst/>
            </a:prstGeom>
            <a:noFill/>
            <a:ln w="6350">
              <a:solidFill>
                <a:schemeClr val="tx2"/>
              </a:solidFill>
              <a:prstDash val="dash"/>
              <a:round/>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87" name="Text Box 42"/>
            <p:cNvSpPr txBox="1">
              <a:spLocks noChangeArrowheads="1"/>
            </p:cNvSpPr>
            <p:nvPr/>
          </p:nvSpPr>
          <p:spPr bwMode="gray">
            <a:xfrm>
              <a:off x="2643471" y="4513622"/>
              <a:ext cx="2070100" cy="159708"/>
            </a:xfrm>
            <a:prstGeom prst="rect">
              <a:avLst/>
            </a:prstGeom>
            <a:solidFill>
              <a:srgbClr val="FFFFFF"/>
            </a:solidFill>
            <a:ln w="6350">
              <a:noFill/>
              <a:miter lim="800000"/>
              <a:headEnd/>
              <a:tailEnd/>
            </a:ln>
            <a:effectLst/>
          </p:spPr>
          <p:txBody>
            <a:bodyPr lIns="0" tIns="0" rIns="0" bIns="0">
              <a:spAutoFit/>
            </a:bodyPr>
            <a:lstStyle/>
            <a:p>
              <a:pPr algn="ctr" fontAlgn="base">
                <a:spcBef>
                  <a:spcPct val="0"/>
                </a:spcBef>
                <a:spcAft>
                  <a:spcPct val="0"/>
                </a:spcAft>
              </a:pPr>
              <a:r>
                <a:rPr lang="en-US" sz="900" b="1" dirty="0" smtClean="0">
                  <a:solidFill>
                    <a:srgbClr val="000000"/>
                  </a:solidFill>
                  <a:ea typeface="SimSun" pitchFamily="2" charset="-122"/>
                  <a:cs typeface="Arial" pitchFamily="34" charset="0"/>
                </a:rPr>
                <a:t>Time of invoicing</a:t>
              </a:r>
            </a:p>
          </p:txBody>
        </p:sp>
        <p:grpSp>
          <p:nvGrpSpPr>
            <p:cNvPr id="88" name="Group 43"/>
            <p:cNvGrpSpPr>
              <a:grpSpLocks/>
            </p:cNvGrpSpPr>
            <p:nvPr/>
          </p:nvGrpSpPr>
          <p:grpSpPr bwMode="auto">
            <a:xfrm>
              <a:off x="4929188" y="3803650"/>
              <a:ext cx="131762" cy="684213"/>
              <a:chOff x="2939" y="2551"/>
              <a:chExt cx="94" cy="317"/>
            </a:xfrm>
          </p:grpSpPr>
          <p:sp>
            <p:nvSpPr>
              <p:cNvPr id="106" name="Line 44"/>
              <p:cNvSpPr>
                <a:spLocks noChangeShapeType="1"/>
              </p:cNvSpPr>
              <p:nvPr/>
            </p:nvSpPr>
            <p:spPr bwMode="gray">
              <a:xfrm>
                <a:off x="2939" y="2553"/>
                <a:ext cx="45" cy="0"/>
              </a:xfrm>
              <a:prstGeom prst="line">
                <a:avLst/>
              </a:prstGeom>
              <a:noFill/>
              <a:ln w="6350">
                <a:solidFill>
                  <a:schemeClr val="tx2"/>
                </a:solidFill>
                <a:round/>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07" name="Line 45"/>
              <p:cNvSpPr>
                <a:spLocks noChangeShapeType="1"/>
              </p:cNvSpPr>
              <p:nvPr/>
            </p:nvSpPr>
            <p:spPr bwMode="gray">
              <a:xfrm>
                <a:off x="2989" y="2551"/>
                <a:ext cx="0" cy="317"/>
              </a:xfrm>
              <a:prstGeom prst="line">
                <a:avLst/>
              </a:prstGeom>
              <a:noFill/>
              <a:ln w="6350">
                <a:solidFill>
                  <a:schemeClr val="tx2"/>
                </a:solidFill>
                <a:round/>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08" name="Line 46"/>
              <p:cNvSpPr>
                <a:spLocks noChangeShapeType="1"/>
              </p:cNvSpPr>
              <p:nvPr/>
            </p:nvSpPr>
            <p:spPr bwMode="gray">
              <a:xfrm>
                <a:off x="2939" y="2868"/>
                <a:ext cx="45" cy="0"/>
              </a:xfrm>
              <a:prstGeom prst="line">
                <a:avLst/>
              </a:prstGeom>
              <a:noFill/>
              <a:ln w="6350">
                <a:solidFill>
                  <a:schemeClr val="tx2"/>
                </a:solidFill>
                <a:round/>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09" name="AutoShape 47"/>
              <p:cNvSpPr>
                <a:spLocks noChangeArrowheads="1"/>
              </p:cNvSpPr>
              <p:nvPr/>
            </p:nvSpPr>
            <p:spPr bwMode="gray">
              <a:xfrm rot="5400000">
                <a:off x="2965" y="2676"/>
                <a:ext cx="91" cy="44"/>
              </a:xfrm>
              <a:prstGeom prst="triangle">
                <a:avLst>
                  <a:gd name="adj" fmla="val 50000"/>
                </a:avLst>
              </a:prstGeom>
              <a:solidFill>
                <a:srgbClr val="0C2D83"/>
              </a:solidFill>
              <a:ln w="6350">
                <a:solidFill>
                  <a:srgbClr val="0C2D83"/>
                </a:solidFill>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grpSp>
        <p:sp>
          <p:nvSpPr>
            <p:cNvPr id="89" name="Rectangle 48"/>
            <p:cNvSpPr>
              <a:spLocks noChangeArrowheads="1"/>
            </p:cNvSpPr>
            <p:nvPr/>
          </p:nvSpPr>
          <p:spPr bwMode="gray">
            <a:xfrm>
              <a:off x="5129669" y="3929316"/>
              <a:ext cx="517907" cy="425888"/>
            </a:xfrm>
            <a:prstGeom prst="rect">
              <a:avLst/>
            </a:prstGeom>
            <a:noFill/>
            <a:ln w="9525">
              <a:noFill/>
              <a:miter lim="800000"/>
              <a:headEnd/>
              <a:tailEnd/>
            </a:ln>
          </p:spPr>
          <p:txBody>
            <a:bodyPr wrap="square" lIns="0" tIns="0" rIns="0" bIns="0">
              <a:spAutoFit/>
            </a:bodyPr>
            <a:lstStyle/>
            <a:p>
              <a:pPr fontAlgn="base">
                <a:spcBef>
                  <a:spcPct val="0"/>
                </a:spcBef>
                <a:spcAft>
                  <a:spcPct val="0"/>
                </a:spcAft>
              </a:pPr>
              <a:r>
                <a:rPr lang="en-US" sz="800" dirty="0" smtClean="0">
                  <a:solidFill>
                    <a:srgbClr val="000000"/>
                  </a:solidFill>
                  <a:ea typeface="SimSun" pitchFamily="2" charset="-122"/>
                  <a:cs typeface="Arial" pitchFamily="34" charset="0"/>
                </a:rPr>
                <a:t>Advance payment received</a:t>
              </a:r>
            </a:p>
          </p:txBody>
        </p:sp>
        <p:grpSp>
          <p:nvGrpSpPr>
            <p:cNvPr id="90" name="Group 49"/>
            <p:cNvGrpSpPr>
              <a:grpSpLocks/>
            </p:cNvGrpSpPr>
            <p:nvPr/>
          </p:nvGrpSpPr>
          <p:grpSpPr bwMode="auto">
            <a:xfrm>
              <a:off x="4921250" y="4706938"/>
              <a:ext cx="158750" cy="1341437"/>
              <a:chOff x="2939" y="3049"/>
              <a:chExt cx="94" cy="731"/>
            </a:xfrm>
          </p:grpSpPr>
          <p:sp>
            <p:nvSpPr>
              <p:cNvPr id="102" name="Line 50"/>
              <p:cNvSpPr>
                <a:spLocks noChangeShapeType="1"/>
              </p:cNvSpPr>
              <p:nvPr/>
            </p:nvSpPr>
            <p:spPr bwMode="gray">
              <a:xfrm>
                <a:off x="2939" y="3049"/>
                <a:ext cx="45" cy="0"/>
              </a:xfrm>
              <a:prstGeom prst="line">
                <a:avLst/>
              </a:prstGeom>
              <a:noFill/>
              <a:ln w="6350">
                <a:solidFill>
                  <a:schemeClr val="tx2"/>
                </a:solidFill>
                <a:round/>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03" name="Line 51"/>
              <p:cNvSpPr>
                <a:spLocks noChangeShapeType="1"/>
              </p:cNvSpPr>
              <p:nvPr/>
            </p:nvSpPr>
            <p:spPr bwMode="gray">
              <a:xfrm>
                <a:off x="2989" y="3050"/>
                <a:ext cx="0" cy="730"/>
              </a:xfrm>
              <a:prstGeom prst="line">
                <a:avLst/>
              </a:prstGeom>
              <a:noFill/>
              <a:ln w="6350">
                <a:solidFill>
                  <a:schemeClr val="tx2"/>
                </a:solidFill>
                <a:round/>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04" name="Line 52"/>
              <p:cNvSpPr>
                <a:spLocks noChangeShapeType="1"/>
              </p:cNvSpPr>
              <p:nvPr/>
            </p:nvSpPr>
            <p:spPr bwMode="gray">
              <a:xfrm>
                <a:off x="2939" y="3780"/>
                <a:ext cx="45" cy="0"/>
              </a:xfrm>
              <a:prstGeom prst="line">
                <a:avLst/>
              </a:prstGeom>
              <a:noFill/>
              <a:ln w="6350">
                <a:solidFill>
                  <a:schemeClr val="tx2"/>
                </a:solidFill>
                <a:round/>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05" name="AutoShape 53"/>
              <p:cNvSpPr>
                <a:spLocks noChangeArrowheads="1"/>
              </p:cNvSpPr>
              <p:nvPr/>
            </p:nvSpPr>
            <p:spPr bwMode="gray">
              <a:xfrm rot="5400000">
                <a:off x="2965" y="3376"/>
                <a:ext cx="91" cy="44"/>
              </a:xfrm>
              <a:prstGeom prst="triangle">
                <a:avLst>
                  <a:gd name="adj" fmla="val 50000"/>
                </a:avLst>
              </a:prstGeom>
              <a:solidFill>
                <a:srgbClr val="0C2D83"/>
              </a:solidFill>
              <a:ln w="6350">
                <a:solidFill>
                  <a:srgbClr val="0C2D83"/>
                </a:solidFill>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grpSp>
        <p:sp>
          <p:nvSpPr>
            <p:cNvPr id="91" name="Rectangle 54"/>
            <p:cNvSpPr>
              <a:spLocks noChangeArrowheads="1"/>
            </p:cNvSpPr>
            <p:nvPr/>
          </p:nvSpPr>
          <p:spPr bwMode="gray">
            <a:xfrm>
              <a:off x="5129669" y="5270754"/>
              <a:ext cx="517907" cy="283925"/>
            </a:xfrm>
            <a:prstGeom prst="rect">
              <a:avLst/>
            </a:prstGeom>
            <a:noFill/>
            <a:ln w="9525">
              <a:noFill/>
              <a:miter lim="800000"/>
              <a:headEnd/>
              <a:tailEnd/>
            </a:ln>
          </p:spPr>
          <p:txBody>
            <a:bodyPr wrap="square" lIns="0" tIns="0" rIns="0" bIns="0">
              <a:spAutoFit/>
            </a:bodyPr>
            <a:lstStyle/>
            <a:p>
              <a:pPr fontAlgn="base">
                <a:spcBef>
                  <a:spcPct val="0"/>
                </a:spcBef>
                <a:spcAft>
                  <a:spcPct val="0"/>
                </a:spcAft>
              </a:pPr>
              <a:r>
                <a:rPr lang="en-US" sz="800" dirty="0" smtClean="0">
                  <a:solidFill>
                    <a:srgbClr val="000000"/>
                  </a:solidFill>
                  <a:ea typeface="SimSun" pitchFamily="2" charset="-122"/>
                  <a:cs typeface="Arial" pitchFamily="34" charset="0"/>
                </a:rPr>
                <a:t>Amount </a:t>
              </a:r>
              <a:br>
                <a:rPr lang="en-US" sz="800" dirty="0" smtClean="0">
                  <a:solidFill>
                    <a:srgbClr val="000000"/>
                  </a:solidFill>
                  <a:ea typeface="SimSun" pitchFamily="2" charset="-122"/>
                  <a:cs typeface="Arial" pitchFamily="34" charset="0"/>
                </a:rPr>
              </a:br>
              <a:r>
                <a:rPr lang="en-US" sz="800" dirty="0" smtClean="0">
                  <a:solidFill>
                    <a:srgbClr val="000000"/>
                  </a:solidFill>
                  <a:ea typeface="SimSun" pitchFamily="2" charset="-122"/>
                  <a:cs typeface="Arial" pitchFamily="34" charset="0"/>
                </a:rPr>
                <a:t>of invoice</a:t>
              </a:r>
            </a:p>
          </p:txBody>
        </p:sp>
        <p:sp>
          <p:nvSpPr>
            <p:cNvPr id="93" name="AutoShape 63"/>
            <p:cNvSpPr>
              <a:spLocks noChangeArrowheads="1"/>
            </p:cNvSpPr>
            <p:nvPr>
              <p:custDataLst>
                <p:tags r:id="rId12"/>
              </p:custDataLst>
            </p:nvPr>
          </p:nvSpPr>
          <p:spPr bwMode="gray">
            <a:xfrm rot="5400000">
              <a:off x="2860686" y="4603592"/>
              <a:ext cx="457199" cy="651196"/>
            </a:xfrm>
            <a:prstGeom prst="chevron">
              <a:avLst>
                <a:gd name="adj" fmla="val 13810"/>
              </a:avLst>
            </a:prstGeom>
            <a:solidFill>
              <a:schemeClr val="tx2"/>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ea typeface="SimSun" pitchFamily="2" charset="-122"/>
                  <a:cs typeface="Arial" pitchFamily="34" charset="0"/>
                </a:rPr>
                <a:t>30-50%</a:t>
              </a:r>
            </a:p>
          </p:txBody>
        </p:sp>
        <p:sp>
          <p:nvSpPr>
            <p:cNvPr id="94" name="AutoShape 64"/>
            <p:cNvSpPr>
              <a:spLocks noChangeArrowheads="1"/>
            </p:cNvSpPr>
            <p:nvPr>
              <p:custDataLst>
                <p:tags r:id="rId13"/>
              </p:custDataLst>
            </p:nvPr>
          </p:nvSpPr>
          <p:spPr bwMode="gray">
            <a:xfrm rot="5400000">
              <a:off x="4219128" y="4622423"/>
              <a:ext cx="457199" cy="613533"/>
            </a:xfrm>
            <a:prstGeom prst="chevron">
              <a:avLst>
                <a:gd name="adj" fmla="val 13810"/>
              </a:avLst>
            </a:prstGeom>
            <a:solidFill>
              <a:schemeClr val="accent1"/>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ea typeface="SimSun" pitchFamily="2" charset="-122"/>
                  <a:cs typeface="Arial" pitchFamily="34" charset="0"/>
                </a:rPr>
                <a:t>30%</a:t>
              </a:r>
            </a:p>
          </p:txBody>
        </p:sp>
        <p:sp>
          <p:nvSpPr>
            <p:cNvPr id="95" name="Rectangle 65"/>
            <p:cNvSpPr>
              <a:spLocks noChangeArrowheads="1"/>
            </p:cNvSpPr>
            <p:nvPr/>
          </p:nvSpPr>
          <p:spPr bwMode="gray">
            <a:xfrm>
              <a:off x="1806574" y="4724398"/>
              <a:ext cx="827597" cy="266180"/>
            </a:xfrm>
            <a:prstGeom prst="rect">
              <a:avLst/>
            </a:prstGeom>
            <a:noFill/>
            <a:ln w="9525">
              <a:noFill/>
              <a:miter lim="800000"/>
              <a:headEnd/>
              <a:tailEnd/>
            </a:ln>
          </p:spPr>
          <p:txBody>
            <a:bodyPr wrap="square" lIns="0" tIns="0" rIns="0" bIns="0">
              <a:spAutoFit/>
            </a:bodyPr>
            <a:lstStyle/>
            <a:p>
              <a:pPr algn="r" fontAlgn="base">
                <a:spcBef>
                  <a:spcPct val="0"/>
                </a:spcBef>
                <a:spcAft>
                  <a:spcPct val="0"/>
                </a:spcAft>
              </a:pPr>
              <a:r>
                <a:rPr lang="en-US" sz="750" dirty="0" smtClean="0">
                  <a:solidFill>
                    <a:srgbClr val="000000"/>
                  </a:solidFill>
                  <a:ea typeface="SimSun" pitchFamily="2" charset="-122"/>
                  <a:cs typeface="Arial" pitchFamily="34" charset="0"/>
                </a:rPr>
                <a:t>FAT (machine leaves premises)</a:t>
              </a:r>
            </a:p>
          </p:txBody>
        </p:sp>
        <p:sp>
          <p:nvSpPr>
            <p:cNvPr id="96" name="AutoShape 66"/>
            <p:cNvSpPr>
              <a:spLocks noChangeArrowheads="1"/>
            </p:cNvSpPr>
            <p:nvPr>
              <p:custDataLst>
                <p:tags r:id="rId14"/>
              </p:custDataLst>
            </p:nvPr>
          </p:nvSpPr>
          <p:spPr bwMode="gray">
            <a:xfrm rot="5400000">
              <a:off x="4254846" y="4035842"/>
              <a:ext cx="385763" cy="613533"/>
            </a:xfrm>
            <a:prstGeom prst="chevron">
              <a:avLst>
                <a:gd name="adj" fmla="val 16051"/>
              </a:avLst>
            </a:prstGeom>
            <a:solidFill>
              <a:schemeClr val="accent1"/>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ea typeface="SimSun" pitchFamily="2" charset="-122"/>
                  <a:cs typeface="Arial" pitchFamily="34" charset="0"/>
                </a:rPr>
                <a:t>20%</a:t>
              </a:r>
            </a:p>
          </p:txBody>
        </p:sp>
        <p:sp>
          <p:nvSpPr>
            <p:cNvPr id="97" name="Rectangle 67"/>
            <p:cNvSpPr>
              <a:spLocks noChangeArrowheads="1"/>
            </p:cNvSpPr>
            <p:nvPr/>
          </p:nvSpPr>
          <p:spPr bwMode="gray">
            <a:xfrm>
              <a:off x="1773199" y="4164005"/>
              <a:ext cx="863878" cy="407654"/>
            </a:xfrm>
            <a:prstGeom prst="rect">
              <a:avLst/>
            </a:prstGeom>
            <a:noFill/>
            <a:ln w="9525">
              <a:noFill/>
              <a:miter lim="800000"/>
              <a:headEnd/>
              <a:tailEnd/>
            </a:ln>
          </p:spPr>
          <p:txBody>
            <a:bodyPr wrap="square" lIns="0" tIns="0" rIns="0" bIns="0">
              <a:spAutoFit/>
            </a:bodyPr>
            <a:lstStyle/>
            <a:p>
              <a:pPr algn="r" fontAlgn="base">
                <a:spcBef>
                  <a:spcPct val="0"/>
                </a:spcBef>
                <a:spcAft>
                  <a:spcPct val="0"/>
                </a:spcAft>
              </a:pPr>
              <a:r>
                <a:rPr lang="en-US" sz="750" dirty="0" smtClean="0">
                  <a:solidFill>
                    <a:srgbClr val="000000"/>
                  </a:solidFill>
                  <a:ea typeface="SimSun" pitchFamily="2" charset="-122"/>
                  <a:cs typeface="Arial" pitchFamily="34" charset="0"/>
                </a:rPr>
                <a:t>2. Advance payment in case of design review</a:t>
              </a:r>
            </a:p>
          </p:txBody>
        </p:sp>
        <p:sp>
          <p:nvSpPr>
            <p:cNvPr id="98" name="Line 68"/>
            <p:cNvSpPr>
              <a:spLocks noChangeShapeType="1"/>
            </p:cNvSpPr>
            <p:nvPr/>
          </p:nvSpPr>
          <p:spPr bwMode="gray">
            <a:xfrm>
              <a:off x="3729038" y="4724400"/>
              <a:ext cx="0" cy="649288"/>
            </a:xfrm>
            <a:prstGeom prst="line">
              <a:avLst/>
            </a:prstGeom>
            <a:noFill/>
            <a:ln w="6350">
              <a:solidFill>
                <a:schemeClr val="tx2"/>
              </a:solidFill>
              <a:round/>
              <a:headEnd/>
              <a:tailEnd type="triangle" w="med" len="me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99" name="Rectangle 69"/>
            <p:cNvSpPr>
              <a:spLocks noChangeArrowheads="1"/>
            </p:cNvSpPr>
            <p:nvPr/>
          </p:nvSpPr>
          <p:spPr bwMode="gray">
            <a:xfrm>
              <a:off x="3524250" y="4875213"/>
              <a:ext cx="433388" cy="283925"/>
            </a:xfrm>
            <a:prstGeom prst="rect">
              <a:avLst/>
            </a:prstGeom>
            <a:solidFill>
              <a:srgbClr val="FFFFFF"/>
            </a:solidFill>
            <a:ln w="9525">
              <a:noFill/>
              <a:miter lim="800000"/>
              <a:headEnd/>
              <a:tailEnd/>
            </a:ln>
          </p:spPr>
          <p:txBody>
            <a:bodyPr lIns="0" tIns="0" rIns="0" bIns="0">
              <a:spAutoFit/>
            </a:bodyPr>
            <a:lstStyle/>
            <a:p>
              <a:pPr algn="ctr" fontAlgn="base">
                <a:spcBef>
                  <a:spcPct val="0"/>
                </a:spcBef>
                <a:spcAft>
                  <a:spcPct val="0"/>
                </a:spcAft>
              </a:pPr>
              <a:r>
                <a:rPr lang="en-US" sz="800" dirty="0" smtClean="0">
                  <a:solidFill>
                    <a:srgbClr val="000000"/>
                  </a:solidFill>
                  <a:ea typeface="SimSun" pitchFamily="2" charset="-122"/>
                  <a:cs typeface="Arial" pitchFamily="34" charset="0"/>
                </a:rPr>
                <a:t>Up to 4 months</a:t>
              </a:r>
            </a:p>
          </p:txBody>
        </p:sp>
        <p:sp>
          <p:nvSpPr>
            <p:cNvPr id="100" name="Line 70"/>
            <p:cNvSpPr>
              <a:spLocks noChangeShapeType="1"/>
            </p:cNvSpPr>
            <p:nvPr/>
          </p:nvSpPr>
          <p:spPr bwMode="gray">
            <a:xfrm>
              <a:off x="3729038" y="5472113"/>
              <a:ext cx="0" cy="649287"/>
            </a:xfrm>
            <a:prstGeom prst="line">
              <a:avLst/>
            </a:prstGeom>
            <a:noFill/>
            <a:ln w="6350">
              <a:solidFill>
                <a:schemeClr val="tx2"/>
              </a:solidFill>
              <a:round/>
              <a:headEnd/>
              <a:tailEnd type="triangle" w="med" len="me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01" name="Rectangle 71"/>
            <p:cNvSpPr>
              <a:spLocks noChangeArrowheads="1"/>
            </p:cNvSpPr>
            <p:nvPr/>
          </p:nvSpPr>
          <p:spPr bwMode="gray">
            <a:xfrm>
              <a:off x="3524250" y="5616574"/>
              <a:ext cx="433388" cy="283925"/>
            </a:xfrm>
            <a:prstGeom prst="rect">
              <a:avLst/>
            </a:prstGeom>
            <a:solidFill>
              <a:srgbClr val="FFFFFF"/>
            </a:solidFill>
            <a:ln w="9525">
              <a:noFill/>
              <a:miter lim="800000"/>
              <a:headEnd/>
              <a:tailEnd/>
            </a:ln>
          </p:spPr>
          <p:txBody>
            <a:bodyPr lIns="0" tIns="0" rIns="0" bIns="0">
              <a:spAutoFit/>
            </a:bodyPr>
            <a:lstStyle/>
            <a:p>
              <a:pPr algn="ctr" fontAlgn="base">
                <a:spcBef>
                  <a:spcPct val="0"/>
                </a:spcBef>
                <a:spcAft>
                  <a:spcPct val="0"/>
                </a:spcAft>
              </a:pPr>
              <a:r>
                <a:rPr lang="en-US" sz="800" dirty="0" smtClean="0">
                  <a:solidFill>
                    <a:srgbClr val="000000"/>
                  </a:solidFill>
                  <a:ea typeface="SimSun" pitchFamily="2" charset="-122"/>
                  <a:cs typeface="Arial" pitchFamily="34" charset="0"/>
                </a:rPr>
                <a:t>Up to 6 months</a:t>
              </a:r>
            </a:p>
          </p:txBody>
        </p:sp>
      </p:grpSp>
      <p:sp>
        <p:nvSpPr>
          <p:cNvPr id="110" name="Text Box 56"/>
          <p:cNvSpPr txBox="1">
            <a:spLocks noChangeArrowheads="1"/>
          </p:cNvSpPr>
          <p:nvPr>
            <p:custDataLst>
              <p:tags r:id="rId5"/>
            </p:custDataLst>
          </p:nvPr>
        </p:nvSpPr>
        <p:spPr bwMode="gray">
          <a:xfrm>
            <a:off x="2467972" y="6040240"/>
            <a:ext cx="3576964" cy="71398"/>
          </a:xfrm>
          <a:prstGeom prst="rect">
            <a:avLst/>
          </a:prstGeom>
          <a:noFill/>
          <a:ln w="6350">
            <a:noFill/>
            <a:miter lim="800000"/>
            <a:headEnd type="none" w="sm" len="sm"/>
            <a:tailEnd type="none" w="sm" len="sm"/>
          </a:ln>
          <a:effectLst/>
        </p:spPr>
        <p:txBody>
          <a:bodyPr lIns="0" tIns="0" rIns="0" bIns="0" anchor="b"/>
          <a:lstStyle/>
          <a:p>
            <a:pPr marL="365125" indent="-365125"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Source: 	Company information</a:t>
            </a:r>
          </a:p>
        </p:txBody>
      </p:sp>
      <p:sp>
        <p:nvSpPr>
          <p:cNvPr id="111" name="Oval 25"/>
          <p:cNvSpPr>
            <a:spLocks noChangeArrowheads="1"/>
          </p:cNvSpPr>
          <p:nvPr/>
        </p:nvSpPr>
        <p:spPr bwMode="gray">
          <a:xfrm>
            <a:off x="2708975" y="1755485"/>
            <a:ext cx="369888" cy="173056"/>
          </a:xfrm>
          <a:prstGeom prst="ellipse">
            <a:avLst/>
          </a:prstGeom>
          <a:solidFill>
            <a:srgbClr val="00338D"/>
          </a:solidFill>
          <a:ln w="6350">
            <a:solidFill>
              <a:schemeClr val="bg1"/>
            </a:solidFill>
            <a:round/>
            <a:headEnd/>
            <a:tailEnd/>
          </a:ln>
          <a:effectLst/>
        </p:spPr>
        <p:txBody>
          <a:bodyPr wrap="none" lIns="0" tIns="0" rIns="0" bIns="0" anchor="ctr"/>
          <a:lstStyle/>
          <a:p>
            <a:pPr algn="ctr" fontAlgn="base">
              <a:spcBef>
                <a:spcPct val="0"/>
              </a:spcBef>
              <a:spcAft>
                <a:spcPct val="0"/>
              </a:spcAft>
            </a:pPr>
            <a:r>
              <a:rPr lang="en-US" sz="800" i="1" dirty="0" smtClean="0">
                <a:solidFill>
                  <a:schemeClr val="bg1"/>
                </a:solidFill>
                <a:ea typeface="SimSun" pitchFamily="2" charset="-122"/>
                <a:cs typeface="Arial" pitchFamily="34" charset="0"/>
              </a:rPr>
              <a:t>100%</a:t>
            </a:r>
          </a:p>
        </p:txBody>
      </p:sp>
      <p:sp>
        <p:nvSpPr>
          <p:cNvPr id="112" name="Oval 26"/>
          <p:cNvSpPr>
            <a:spLocks noChangeArrowheads="1"/>
          </p:cNvSpPr>
          <p:nvPr/>
        </p:nvSpPr>
        <p:spPr bwMode="gray">
          <a:xfrm>
            <a:off x="3338735" y="1755485"/>
            <a:ext cx="369887" cy="173056"/>
          </a:xfrm>
          <a:prstGeom prst="ellipse">
            <a:avLst/>
          </a:prstGeom>
          <a:solidFill>
            <a:srgbClr val="6D2077"/>
          </a:solidFill>
          <a:ln w="6350">
            <a:solidFill>
              <a:schemeClr val="bg1"/>
            </a:solidFill>
            <a:round/>
            <a:headEnd/>
            <a:tailEnd/>
          </a:ln>
          <a:effectLst/>
        </p:spPr>
        <p:txBody>
          <a:bodyPr wrap="none" lIns="0" tIns="0" rIns="0" bIns="0" anchor="ctr"/>
          <a:lstStyle/>
          <a:p>
            <a:pPr algn="ctr" fontAlgn="base">
              <a:spcBef>
                <a:spcPct val="0"/>
              </a:spcBef>
              <a:spcAft>
                <a:spcPct val="0"/>
              </a:spcAft>
            </a:pPr>
            <a:r>
              <a:rPr lang="en-US" sz="800" i="1" dirty="0" smtClean="0">
                <a:solidFill>
                  <a:schemeClr val="bg1"/>
                </a:solidFill>
                <a:ea typeface="SimSun" pitchFamily="2" charset="-122"/>
                <a:cs typeface="Arial" pitchFamily="34" charset="0"/>
              </a:rPr>
              <a:t>56%</a:t>
            </a:r>
          </a:p>
        </p:txBody>
      </p:sp>
      <p:sp>
        <p:nvSpPr>
          <p:cNvPr id="113" name="Oval 27"/>
          <p:cNvSpPr>
            <a:spLocks noChangeArrowheads="1"/>
          </p:cNvSpPr>
          <p:nvPr/>
        </p:nvSpPr>
        <p:spPr bwMode="gray">
          <a:xfrm>
            <a:off x="3968494" y="1755485"/>
            <a:ext cx="369887" cy="173056"/>
          </a:xfrm>
          <a:prstGeom prst="ellipse">
            <a:avLst/>
          </a:prstGeom>
          <a:solidFill>
            <a:srgbClr val="6D2077"/>
          </a:solidFill>
          <a:ln w="6350">
            <a:solidFill>
              <a:schemeClr val="bg1"/>
            </a:solidFill>
            <a:round/>
            <a:headEnd/>
            <a:tailEnd/>
          </a:ln>
          <a:effectLst/>
        </p:spPr>
        <p:txBody>
          <a:bodyPr wrap="none" lIns="0" tIns="0" rIns="0" bIns="0" anchor="ctr"/>
          <a:lstStyle/>
          <a:p>
            <a:pPr algn="ctr" fontAlgn="base">
              <a:spcBef>
                <a:spcPct val="0"/>
              </a:spcBef>
              <a:spcAft>
                <a:spcPct val="0"/>
              </a:spcAft>
            </a:pPr>
            <a:r>
              <a:rPr lang="en-US" sz="800" i="1" dirty="0" smtClean="0">
                <a:solidFill>
                  <a:schemeClr val="bg1"/>
                </a:solidFill>
                <a:ea typeface="SimSun" pitchFamily="2" charset="-122"/>
                <a:cs typeface="Arial" pitchFamily="34" charset="0"/>
              </a:rPr>
              <a:t>15%</a:t>
            </a:r>
          </a:p>
        </p:txBody>
      </p:sp>
      <p:sp>
        <p:nvSpPr>
          <p:cNvPr id="114" name="Oval 28"/>
          <p:cNvSpPr>
            <a:spLocks noChangeArrowheads="1"/>
          </p:cNvSpPr>
          <p:nvPr/>
        </p:nvSpPr>
        <p:spPr bwMode="gray">
          <a:xfrm>
            <a:off x="4598253" y="1755485"/>
            <a:ext cx="369887" cy="173056"/>
          </a:xfrm>
          <a:prstGeom prst="ellipse">
            <a:avLst/>
          </a:prstGeom>
          <a:solidFill>
            <a:srgbClr val="6D2077"/>
          </a:solidFill>
          <a:ln w="6350">
            <a:solidFill>
              <a:schemeClr val="bg1"/>
            </a:solidFill>
            <a:round/>
            <a:headEnd/>
            <a:tailEnd/>
          </a:ln>
          <a:effectLst/>
        </p:spPr>
        <p:txBody>
          <a:bodyPr wrap="none" lIns="0" tIns="0" rIns="0" bIns="0" anchor="ctr"/>
          <a:lstStyle/>
          <a:p>
            <a:pPr algn="ctr" fontAlgn="base">
              <a:spcBef>
                <a:spcPct val="0"/>
              </a:spcBef>
              <a:spcAft>
                <a:spcPct val="0"/>
              </a:spcAft>
            </a:pPr>
            <a:r>
              <a:rPr lang="en-US" sz="800" i="1" dirty="0" smtClean="0">
                <a:solidFill>
                  <a:schemeClr val="bg1"/>
                </a:solidFill>
                <a:ea typeface="SimSun" pitchFamily="2" charset="-122"/>
                <a:cs typeface="Arial" pitchFamily="34" charset="0"/>
              </a:rPr>
              <a:t>11%</a:t>
            </a:r>
          </a:p>
        </p:txBody>
      </p:sp>
      <p:sp>
        <p:nvSpPr>
          <p:cNvPr id="115" name="Oval 29"/>
          <p:cNvSpPr>
            <a:spLocks noChangeArrowheads="1"/>
          </p:cNvSpPr>
          <p:nvPr/>
        </p:nvSpPr>
        <p:spPr bwMode="gray">
          <a:xfrm>
            <a:off x="5228011" y="1755485"/>
            <a:ext cx="369887" cy="173056"/>
          </a:xfrm>
          <a:prstGeom prst="ellipse">
            <a:avLst/>
          </a:prstGeom>
          <a:solidFill>
            <a:srgbClr val="0091DA"/>
          </a:solidFill>
          <a:ln w="6350">
            <a:solidFill>
              <a:schemeClr val="bg1"/>
            </a:solidFill>
            <a:round/>
            <a:headEnd/>
            <a:tailEnd/>
          </a:ln>
          <a:effectLst/>
        </p:spPr>
        <p:txBody>
          <a:bodyPr wrap="none" lIns="0" tIns="0" rIns="0" bIns="0" anchor="ctr"/>
          <a:lstStyle/>
          <a:p>
            <a:pPr algn="ctr" fontAlgn="base">
              <a:spcBef>
                <a:spcPct val="0"/>
              </a:spcBef>
              <a:spcAft>
                <a:spcPct val="0"/>
              </a:spcAft>
            </a:pPr>
            <a:r>
              <a:rPr lang="en-US" sz="800" i="1" dirty="0" smtClean="0">
                <a:solidFill>
                  <a:schemeClr val="bg1"/>
                </a:solidFill>
                <a:ea typeface="SimSun" pitchFamily="2" charset="-122"/>
                <a:cs typeface="Arial" pitchFamily="34" charset="0"/>
              </a:rPr>
              <a:t>18%</a:t>
            </a:r>
          </a:p>
        </p:txBody>
      </p:sp>
      <p:sp>
        <p:nvSpPr>
          <p:cNvPr id="57" name="Rechteck 56"/>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58" name="Rechteck 57"/>
          <p:cNvSpPr/>
          <p:nvPr/>
        </p:nvSpPr>
        <p:spPr>
          <a:xfrm>
            <a:off x="6014251" y="1422398"/>
            <a:ext cx="34020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Commentary</a:t>
            </a:r>
            <a:endParaRPr lang="en-US" sz="900" b="1" dirty="0">
              <a:solidFill>
                <a:schemeClr val="bg1"/>
              </a:solidFill>
            </a:endParaRPr>
          </a:p>
        </p:txBody>
      </p:sp>
      <p:sp>
        <p:nvSpPr>
          <p:cNvPr id="59" name="Rechteck 58"/>
          <p:cNvSpPr/>
          <p:nvPr/>
        </p:nvSpPr>
        <p:spPr>
          <a:xfrm>
            <a:off x="6014251" y="4449067"/>
            <a:ext cx="34020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What are possible drivers?</a:t>
            </a:r>
            <a:endParaRPr lang="en-US" sz="900" b="1" dirty="0">
              <a:solidFill>
                <a:schemeClr val="bg1"/>
              </a:solidFill>
            </a:endParaRPr>
          </a:p>
        </p:txBody>
      </p:sp>
      <p:sp>
        <p:nvSpPr>
          <p:cNvPr id="61" name="Oval 201"/>
          <p:cNvSpPr>
            <a:spLocks noChangeArrowheads="1"/>
          </p:cNvSpPr>
          <p:nvPr/>
        </p:nvSpPr>
        <p:spPr bwMode="auto">
          <a:xfrm>
            <a:off x="4475129" y="1994239"/>
            <a:ext cx="691246" cy="316654"/>
          </a:xfrm>
          <a:prstGeom prst="ellipse">
            <a:avLst/>
          </a:prstGeom>
          <a:solidFill>
            <a:srgbClr val="00338D"/>
          </a:solidFill>
          <a:ln w="6350">
            <a:solidFill>
              <a:srgbClr val="00338D"/>
            </a:solidFill>
            <a:round/>
            <a:headEnd/>
            <a:tailEnd/>
          </a:ln>
        </p:spPr>
        <p:txBody>
          <a:bodyPr wrap="none" lIns="0" tIns="0" rIns="0" bIns="0" anchor="b"/>
          <a:lstStyle/>
          <a:p>
            <a:pPr algn="ctr" fontAlgn="base">
              <a:spcBef>
                <a:spcPct val="0"/>
              </a:spcBef>
              <a:spcAft>
                <a:spcPct val="0"/>
              </a:spcAft>
            </a:pPr>
            <a:endParaRPr lang="en-US" sz="800" b="1" dirty="0" smtClean="0">
              <a:solidFill>
                <a:schemeClr val="bg1"/>
              </a:solidFill>
            </a:endParaRPr>
          </a:p>
          <a:p>
            <a:pPr algn="ctr" fontAlgn="base">
              <a:spcBef>
                <a:spcPct val="0"/>
              </a:spcBef>
              <a:spcAft>
                <a:spcPct val="0"/>
              </a:spcAft>
            </a:pPr>
            <a:r>
              <a:rPr lang="en-US" sz="800" b="1" dirty="0" smtClean="0">
                <a:solidFill>
                  <a:schemeClr val="bg1"/>
                </a:solidFill>
              </a:rPr>
              <a:t>Overdue</a:t>
            </a:r>
          </a:p>
          <a:p>
            <a:pPr algn="ctr" fontAlgn="base">
              <a:spcBef>
                <a:spcPct val="0"/>
              </a:spcBef>
              <a:spcAft>
                <a:spcPct val="0"/>
              </a:spcAft>
            </a:pPr>
            <a:r>
              <a:rPr lang="en-US" sz="800" b="1" dirty="0" smtClean="0">
                <a:solidFill>
                  <a:schemeClr val="bg1"/>
                </a:solidFill>
              </a:rPr>
              <a:t>= 44%</a:t>
            </a:r>
          </a:p>
        </p:txBody>
      </p:sp>
      <p:sp>
        <p:nvSpPr>
          <p:cNvPr id="65" name="Oval 28"/>
          <p:cNvSpPr>
            <a:spLocks noChangeArrowheads="1"/>
          </p:cNvSpPr>
          <p:nvPr/>
        </p:nvSpPr>
        <p:spPr bwMode="gray">
          <a:xfrm>
            <a:off x="4290523" y="1572726"/>
            <a:ext cx="369887" cy="173056"/>
          </a:xfrm>
          <a:prstGeom prst="ellipse">
            <a:avLst/>
          </a:prstGeom>
          <a:solidFill>
            <a:srgbClr val="00A3A1"/>
          </a:solidFill>
          <a:ln w="6350">
            <a:solidFill>
              <a:srgbClr val="00A3A1"/>
            </a:solidFill>
            <a:round/>
            <a:headEnd/>
            <a:tailEnd/>
          </a:ln>
          <a:effectLst/>
        </p:spPr>
        <p:txBody>
          <a:bodyPr wrap="none" lIns="0" tIns="0" rIns="0" bIns="0" anchor="ctr"/>
          <a:lstStyle/>
          <a:p>
            <a:pPr algn="ctr" fontAlgn="base">
              <a:spcBef>
                <a:spcPct val="0"/>
              </a:spcBef>
              <a:spcAft>
                <a:spcPct val="0"/>
              </a:spcAft>
            </a:pPr>
            <a:r>
              <a:rPr lang="en-US" sz="800" dirty="0" smtClean="0">
                <a:solidFill>
                  <a:schemeClr val="bg1"/>
                </a:solidFill>
                <a:ea typeface="SimSun" pitchFamily="2" charset="-122"/>
                <a:cs typeface="Arial" pitchFamily="34" charset="0"/>
              </a:rPr>
              <a:t>26%</a:t>
            </a:r>
          </a:p>
        </p:txBody>
      </p:sp>
    </p:spTree>
    <p:extLst>
      <p:ext uri="{BB962C8B-B14F-4D97-AF65-F5344CB8AC3E}">
        <p14:creationId xmlns:p14="http://schemas.microsoft.com/office/powerpoint/2010/main" val="36833125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endParaRPr lang="en-US" dirty="0" smtClean="0"/>
          </a:p>
          <a:p>
            <a:r>
              <a:rPr lang="en-US" dirty="0" smtClean="0"/>
              <a:t>Potentials can be found in the reduction of raw materials and supply as well as in work in progress.</a:t>
            </a:r>
          </a:p>
          <a:p>
            <a:r>
              <a:rPr lang="en-US" dirty="0" smtClean="0"/>
              <a:t>A detailed analysis of raw materials and supplies as well as of work in progress is recommended.</a:t>
            </a:r>
            <a:endParaRPr lang="en-US" dirty="0"/>
          </a:p>
        </p:txBody>
      </p:sp>
      <p:sp>
        <p:nvSpPr>
          <p:cNvPr id="5" name="Textplatzhalter 4"/>
          <p:cNvSpPr>
            <a:spLocks noGrp="1"/>
          </p:cNvSpPr>
          <p:nvPr>
            <p:ph type="body" sz="quarter" idx="12"/>
          </p:nvPr>
        </p:nvSpPr>
        <p:spPr/>
        <p:txBody>
          <a:bodyPr/>
          <a:lstStyle/>
          <a:p>
            <a:r>
              <a:rPr lang="en-US" dirty="0" smtClean="0"/>
              <a:t/>
            </a:r>
            <a:br>
              <a:rPr lang="en-US" dirty="0" smtClean="0"/>
            </a:br>
            <a:endParaRPr lang="en-US" dirty="0" smtClean="0"/>
          </a:p>
          <a:p>
            <a:pPr lvl="2"/>
            <a:r>
              <a:rPr lang="en-US" dirty="0" smtClean="0"/>
              <a:t>Inventory build-up in the second half of the year has reached its peak in August, major driver being work in progress. As numerous deliveries are planned till the end of the year this value shall go down by year-end.</a:t>
            </a:r>
          </a:p>
          <a:p>
            <a:pPr lvl="2"/>
            <a:r>
              <a:rPr lang="en-US" dirty="0" smtClean="0"/>
              <a:t>Further optimization of work in progress can be achieved by standardization of construction process and machines, reduction in standing times of work in progress which may be a result of delayed machine deliveries (in case of complete solutions) and improvement of project management.</a:t>
            </a:r>
          </a:p>
          <a:p>
            <a:pPr lvl="2"/>
            <a:r>
              <a:rPr lang="en-US" dirty="0" smtClean="0"/>
              <a:t>The share of raw materials and supplies in total inventory is 29%. The above measures as well as better coordination of procurement and production planning may be used to optimize this value. </a:t>
            </a:r>
          </a:p>
          <a:p>
            <a:pPr lvl="2"/>
            <a:endParaRPr lang="en-US" dirty="0" smtClean="0"/>
          </a:p>
          <a:p>
            <a:pPr lvl="2"/>
            <a:endParaRPr lang="en-US" dirty="0" smtClean="0"/>
          </a:p>
          <a:p>
            <a:pPr lvl="2"/>
            <a:r>
              <a:rPr lang="en-US" dirty="0" smtClean="0"/>
              <a:t>Production lead time</a:t>
            </a:r>
          </a:p>
          <a:p>
            <a:pPr lvl="2"/>
            <a:r>
              <a:rPr lang="en-US" dirty="0" smtClean="0"/>
              <a:t>Logistics lead time </a:t>
            </a:r>
          </a:p>
          <a:p>
            <a:pPr lvl="2"/>
            <a:r>
              <a:rPr lang="en-US" dirty="0" smtClean="0"/>
              <a:t>Warehousing</a:t>
            </a:r>
          </a:p>
          <a:p>
            <a:pPr lvl="2"/>
            <a:r>
              <a:rPr lang="en-US" dirty="0" smtClean="0"/>
              <a:t>Standardization</a:t>
            </a:r>
          </a:p>
          <a:p>
            <a:pPr lvl="2"/>
            <a:r>
              <a:rPr lang="en-US" dirty="0" smtClean="0"/>
              <a:t>Range of goods</a:t>
            </a:r>
          </a:p>
          <a:p>
            <a:pPr lvl="2"/>
            <a:r>
              <a:rPr lang="en-US" dirty="0" smtClean="0"/>
              <a:t>Supply chain management</a:t>
            </a:r>
          </a:p>
          <a:p>
            <a:pPr lvl="2"/>
            <a:r>
              <a:rPr lang="en-US" dirty="0" smtClean="0"/>
              <a:t>Product diversity </a:t>
            </a:r>
          </a:p>
        </p:txBody>
      </p:sp>
      <p:sp>
        <p:nvSpPr>
          <p:cNvPr id="4" name="Titel 3"/>
          <p:cNvSpPr>
            <a:spLocks noGrp="1"/>
          </p:cNvSpPr>
          <p:nvPr>
            <p:ph type="title"/>
          </p:nvPr>
        </p:nvSpPr>
        <p:spPr/>
        <p:txBody>
          <a:bodyPr/>
          <a:lstStyle/>
          <a:p>
            <a:r>
              <a:rPr lang="en-US" dirty="0" smtClean="0"/>
              <a:t>5. What are the drivers of the inventory? Focus on </a:t>
            </a:r>
            <a:r>
              <a:rPr lang="en-US" dirty="0" smtClean="0">
                <a:solidFill>
                  <a:srgbClr val="0091DA"/>
                </a:solidFill>
              </a:rPr>
              <a:t>[DIH] </a:t>
            </a:r>
            <a:endParaRPr lang="en-US" dirty="0">
              <a:solidFill>
                <a:srgbClr val="0091DA"/>
              </a:solidFill>
            </a:endParaRPr>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graphicFrame>
        <p:nvGraphicFramePr>
          <p:cNvPr id="61" name="Group 90"/>
          <p:cNvGraphicFramePr>
            <a:graphicFrameLocks noGrp="1"/>
          </p:cNvGraphicFramePr>
          <p:nvPr>
            <p:custDataLst>
              <p:tags r:id="rId2"/>
            </p:custDataLst>
            <p:extLst>
              <p:ext uri="{D42A27DB-BD31-4B8C-83A1-F6EECF244321}">
                <p14:modId xmlns:p14="http://schemas.microsoft.com/office/powerpoint/2010/main" val="4052272824"/>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22" name="Rectangle 2"/>
          <p:cNvSpPr>
            <a:spLocks noChangeArrowheads="1"/>
          </p:cNvSpPr>
          <p:nvPr/>
        </p:nvSpPr>
        <p:spPr bwMode="auto">
          <a:xfrm>
            <a:off x="557456" y="4607556"/>
            <a:ext cx="1620000" cy="95443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28600" lvl="0" indent="-228600" defTabSz="762000" eaLnBrk="0" hangingPunct="0">
              <a:lnSpc>
                <a:spcPct val="90000"/>
              </a:lnSpc>
              <a:buFont typeface="+mj-lt"/>
              <a:buAutoNum type="arabicParenR"/>
              <a:defRPr/>
            </a:pPr>
            <a:r>
              <a:rPr lang="en-US" sz="700" kern="0" dirty="0" smtClean="0">
                <a:solidFill>
                  <a:schemeClr val="bg1"/>
                </a:solidFill>
              </a:rPr>
              <a:t>Inventory structure at latest date</a:t>
            </a:r>
          </a:p>
          <a:p>
            <a:pPr marL="228600" lvl="0" indent="-228600" defTabSz="762000" eaLnBrk="0" hangingPunct="0">
              <a:lnSpc>
                <a:spcPct val="90000"/>
              </a:lnSpc>
              <a:buFont typeface="+mj-lt"/>
              <a:buAutoNum type="arabicParenR"/>
              <a:defRPr/>
            </a:pPr>
            <a:r>
              <a:rPr lang="en-US" sz="700" kern="0" dirty="0" smtClean="0">
                <a:solidFill>
                  <a:schemeClr val="bg1"/>
                </a:solidFill>
              </a:rPr>
              <a:t>Inventory structure development on monthly basis (seasonality)</a:t>
            </a:r>
          </a:p>
          <a:p>
            <a:pPr marL="228600" lvl="0" indent="-228600" defTabSz="762000" eaLnBrk="0" hangingPunct="0">
              <a:lnSpc>
                <a:spcPct val="90000"/>
              </a:lnSpc>
              <a:buFont typeface="+mj-lt"/>
              <a:buAutoNum type="arabicParenR"/>
              <a:defRPr/>
            </a:pPr>
            <a:r>
              <a:rPr lang="en-US" sz="700" kern="0" dirty="0" smtClean="0">
                <a:solidFill>
                  <a:schemeClr val="bg1"/>
                </a:solidFill>
              </a:rPr>
              <a:t>Aging of finished goods  if their share in total inventory is high</a:t>
            </a:r>
          </a:p>
          <a:p>
            <a:pPr lvl="0" defTabSz="762000" eaLnBrk="0" hangingPunct="0">
              <a:lnSpc>
                <a:spcPct val="90000"/>
              </a:lnSpc>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lang="en-US" sz="700" kern="0" dirty="0">
              <a:solidFill>
                <a:schemeClr val="bg1"/>
              </a:solidFill>
            </a:endParaRPr>
          </a:p>
        </p:txBody>
      </p:sp>
      <p:sp>
        <p:nvSpPr>
          <p:cNvPr id="42"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Inventory structure (in €m) as of October 2008</a:t>
            </a:r>
          </a:p>
          <a:p>
            <a:pPr defTabSz="914400"/>
            <a:endParaRPr lang="en-US" sz="900" kern="0" dirty="0">
              <a:latin typeface="Arial" panose="020B0604020202020204" pitchFamily="34" charset="0"/>
              <a:cs typeface="Arial" panose="020B0604020202020204" pitchFamily="34" charset="0"/>
            </a:endParaRPr>
          </a:p>
        </p:txBody>
      </p:sp>
      <p:sp>
        <p:nvSpPr>
          <p:cNvPr id="43" name="Text Placeholder 12"/>
          <p:cNvSpPr txBox="1">
            <a:spLocks/>
          </p:cNvSpPr>
          <p:nvPr>
            <p:custDataLst>
              <p:tags r:id="rId4"/>
            </p:custDataLst>
          </p:nvPr>
        </p:nvSpPr>
        <p:spPr>
          <a:xfrm>
            <a:off x="2447922" y="382342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Development inventories in €m (Jan – Oct 2008)</a:t>
            </a:r>
          </a:p>
          <a:p>
            <a:pPr defTabSz="914400"/>
            <a:endParaRPr lang="en-US" sz="900" kern="0" dirty="0">
              <a:latin typeface="Arial" panose="020B0604020202020204" pitchFamily="34" charset="0"/>
              <a:cs typeface="Arial" panose="020B0604020202020204" pitchFamily="34" charset="0"/>
            </a:endParaRPr>
          </a:p>
        </p:txBody>
      </p:sp>
      <p:sp>
        <p:nvSpPr>
          <p:cNvPr id="110" name="Text Box 56"/>
          <p:cNvSpPr txBox="1">
            <a:spLocks noChangeArrowheads="1"/>
          </p:cNvSpPr>
          <p:nvPr>
            <p:custDataLst>
              <p:tags r:id="rId5"/>
            </p:custDataLst>
          </p:nvPr>
        </p:nvSpPr>
        <p:spPr bwMode="gray">
          <a:xfrm>
            <a:off x="2467972" y="6040240"/>
            <a:ext cx="3576964" cy="71398"/>
          </a:xfrm>
          <a:prstGeom prst="rect">
            <a:avLst/>
          </a:prstGeom>
          <a:noFill/>
          <a:ln w="6350">
            <a:noFill/>
            <a:miter lim="800000"/>
            <a:headEnd type="none" w="sm" len="sm"/>
            <a:tailEnd type="none" w="sm" len="sm"/>
          </a:ln>
          <a:effectLst/>
        </p:spPr>
        <p:txBody>
          <a:bodyPr lIns="0" tIns="0" rIns="0" bIns="0" anchor="b"/>
          <a:lstStyle/>
          <a:p>
            <a:pPr marL="365125" indent="-365125"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Source: 	Company information, KPMG analysis.</a:t>
            </a:r>
          </a:p>
        </p:txBody>
      </p:sp>
      <p:sp>
        <p:nvSpPr>
          <p:cNvPr id="62" name="Text Box 10"/>
          <p:cNvSpPr txBox="1">
            <a:spLocks noChangeArrowheads="1"/>
          </p:cNvSpPr>
          <p:nvPr/>
        </p:nvSpPr>
        <p:spPr bwMode="gray">
          <a:xfrm>
            <a:off x="3651252" y="1645590"/>
            <a:ext cx="1077502" cy="138499"/>
          </a:xfrm>
          <a:prstGeom prst="rect">
            <a:avLst/>
          </a:prstGeom>
          <a:noFill/>
          <a:ln w="6350">
            <a:noFill/>
            <a:miter lim="800000"/>
            <a:headEnd/>
            <a:tailEnd/>
          </a:ln>
          <a:effectLst/>
        </p:spPr>
        <p:txBody>
          <a:bodyPr wrap="square" lIns="0" tIns="0" rIns="0" bIns="0">
            <a:spAutoFit/>
          </a:bodyPr>
          <a:lstStyle/>
          <a:p>
            <a:pPr algn="ctr" fontAlgn="base">
              <a:spcBef>
                <a:spcPct val="0"/>
              </a:spcBef>
              <a:spcAft>
                <a:spcPct val="0"/>
              </a:spcAft>
            </a:pPr>
            <a:r>
              <a:rPr lang="en-US" sz="900" b="1" dirty="0" smtClean="0">
                <a:ea typeface="SimSun" pitchFamily="2" charset="-122"/>
                <a:cs typeface="Arial" pitchFamily="34" charset="0"/>
              </a:rPr>
              <a:t>Inventories €8.4 m</a:t>
            </a:r>
          </a:p>
        </p:txBody>
      </p:sp>
      <p:sp>
        <p:nvSpPr>
          <p:cNvPr id="68" name="Text Box 32"/>
          <p:cNvSpPr txBox="1">
            <a:spLocks noChangeArrowheads="1"/>
          </p:cNvSpPr>
          <p:nvPr>
            <p:custDataLst>
              <p:tags r:id="rId6"/>
            </p:custDataLst>
          </p:nvPr>
        </p:nvSpPr>
        <p:spPr bwMode="gray">
          <a:xfrm>
            <a:off x="2446338" y="3488160"/>
            <a:ext cx="3388813" cy="141198"/>
          </a:xfrm>
          <a:prstGeom prst="rect">
            <a:avLst/>
          </a:prstGeom>
          <a:noFill/>
          <a:ln w="6350">
            <a:noFill/>
            <a:miter lim="800000"/>
            <a:headEnd type="none" w="sm" len="sm"/>
            <a:tailEnd type="none" w="sm" len="sm"/>
          </a:ln>
          <a:effectLst/>
        </p:spPr>
        <p:txBody>
          <a:bodyPr lIns="0" tIns="0" rIns="0" bIns="0" anchor="b"/>
          <a:lstStyle/>
          <a:p>
            <a:pPr marL="365125" indent="-365125"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Note: 	According to the information received, there are no finished goods</a:t>
            </a:r>
          </a:p>
        </p:txBody>
      </p:sp>
      <p:cxnSp>
        <p:nvCxnSpPr>
          <p:cNvPr id="69" name="AutoShape 199"/>
          <p:cNvCxnSpPr>
            <a:cxnSpLocks noChangeShapeType="1"/>
          </p:cNvCxnSpPr>
          <p:nvPr/>
        </p:nvCxnSpPr>
        <p:spPr bwMode="auto">
          <a:xfrm rot="16200000">
            <a:off x="4147522" y="2852352"/>
            <a:ext cx="36000" cy="2988000"/>
          </a:xfrm>
          <a:prstGeom prst="bentConnector3">
            <a:avLst>
              <a:gd name="adj1" fmla="val 451218"/>
            </a:avLst>
          </a:prstGeom>
          <a:noFill/>
          <a:ln w="6350">
            <a:solidFill>
              <a:schemeClr val="accent4"/>
            </a:solidFill>
            <a:miter lim="800000"/>
            <a:headEnd/>
            <a:tailEnd type="triangle" w="med" len="med"/>
          </a:ln>
        </p:spPr>
      </p:cxnSp>
      <p:sp>
        <p:nvSpPr>
          <p:cNvPr id="70" name="Oval 201"/>
          <p:cNvSpPr>
            <a:spLocks noChangeArrowheads="1"/>
          </p:cNvSpPr>
          <p:nvPr/>
        </p:nvSpPr>
        <p:spPr bwMode="auto">
          <a:xfrm>
            <a:off x="3849738" y="4082639"/>
            <a:ext cx="582798" cy="215900"/>
          </a:xfrm>
          <a:prstGeom prst="ellipse">
            <a:avLst/>
          </a:prstGeom>
          <a:solidFill>
            <a:schemeClr val="accent4"/>
          </a:solidFill>
          <a:ln w="6350">
            <a:solidFill>
              <a:schemeClr val="accent4"/>
            </a:solidFill>
            <a:round/>
            <a:headEnd/>
            <a:tailEnd/>
          </a:ln>
        </p:spPr>
        <p:txBody>
          <a:bodyPr wrap="none" lIns="0" tIns="0" rIns="0" bIns="0" anchor="ctr"/>
          <a:lstStyle/>
          <a:p>
            <a:pPr algn="ctr" fontAlgn="base">
              <a:spcBef>
                <a:spcPct val="0"/>
              </a:spcBef>
              <a:spcAft>
                <a:spcPct val="0"/>
              </a:spcAft>
            </a:pPr>
            <a:r>
              <a:rPr lang="en-US" sz="800" b="1" dirty="0" smtClean="0">
                <a:solidFill>
                  <a:schemeClr val="bg1"/>
                </a:solidFill>
              </a:rPr>
              <a:t>+ €0.1m</a:t>
            </a:r>
          </a:p>
        </p:txBody>
      </p:sp>
      <p:sp>
        <p:nvSpPr>
          <p:cNvPr id="20" name="Rechteck 19"/>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21" name="Rechteck 20"/>
          <p:cNvSpPr/>
          <p:nvPr/>
        </p:nvSpPr>
        <p:spPr>
          <a:xfrm>
            <a:off x="6015050" y="1422398"/>
            <a:ext cx="34020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Commentary</a:t>
            </a:r>
            <a:endParaRPr lang="en-US" sz="900" b="1" dirty="0">
              <a:solidFill>
                <a:schemeClr val="bg1"/>
              </a:solidFill>
            </a:endParaRPr>
          </a:p>
        </p:txBody>
      </p:sp>
      <p:sp>
        <p:nvSpPr>
          <p:cNvPr id="23" name="Rechteck 22"/>
          <p:cNvSpPr/>
          <p:nvPr/>
        </p:nvSpPr>
        <p:spPr>
          <a:xfrm>
            <a:off x="6014251" y="3885187"/>
            <a:ext cx="34020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What are possible drivers?</a:t>
            </a:r>
            <a:endParaRPr lang="en-US" sz="900" b="1" dirty="0">
              <a:solidFill>
                <a:schemeClr val="bg1"/>
              </a:solidFill>
            </a:endParaRPr>
          </a:p>
        </p:txBody>
      </p:sp>
      <p:sp>
        <p:nvSpPr>
          <p:cNvPr id="25" name="Text Box 56"/>
          <p:cNvSpPr txBox="1">
            <a:spLocks noChangeArrowheads="1"/>
          </p:cNvSpPr>
          <p:nvPr>
            <p:custDataLst>
              <p:tags r:id="rId7"/>
            </p:custDataLst>
          </p:nvPr>
        </p:nvSpPr>
        <p:spPr bwMode="gray">
          <a:xfrm>
            <a:off x="2467972" y="6139300"/>
            <a:ext cx="3576964" cy="71398"/>
          </a:xfrm>
          <a:prstGeom prst="rect">
            <a:avLst/>
          </a:prstGeom>
          <a:noFill/>
          <a:ln w="6350">
            <a:noFill/>
            <a:miter lim="800000"/>
            <a:headEnd type="none" w="sm" len="sm"/>
            <a:tailEnd type="none" w="sm" len="sm"/>
          </a:ln>
          <a:effectLst/>
        </p:spPr>
        <p:txBody>
          <a:bodyPr lIns="0" tIns="0" rIns="0" bIns="0" anchor="b"/>
          <a:lstStyle/>
          <a:p>
            <a:pPr marL="0" lvl="2" indent="4763">
              <a:buNone/>
            </a:pPr>
            <a:r>
              <a:rPr lang="en-US" sz="600" dirty="0" err="1" smtClean="0"/>
              <a:t>Rmat</a:t>
            </a:r>
            <a:r>
              <a:rPr lang="en-US" sz="600" dirty="0" smtClean="0"/>
              <a:t>. = Raw material; WIP = Work in progress; CAP = Customer advanced payments</a:t>
            </a:r>
            <a:endParaRPr lang="en-US" sz="600" dirty="0"/>
          </a:p>
        </p:txBody>
      </p:sp>
      <p:pic>
        <p:nvPicPr>
          <p:cNvPr id="10" name="Grafik 9"/>
          <p:cNvPicPr>
            <a:picLocks noChangeAspect="1"/>
          </p:cNvPicPr>
          <p:nvPr>
            <p:custDataLst>
              <p:tags r:id="rId8"/>
            </p:custDataLst>
          </p:nvPr>
        </p:nvPicPr>
        <p:blipFill>
          <a:blip r:embed="rId14"/>
          <a:stretch>
            <a:fillRect/>
          </a:stretch>
        </p:blipFill>
        <p:spPr>
          <a:xfrm>
            <a:off x="-2754332" y="1422400"/>
            <a:ext cx="1956986" cy="2225233"/>
          </a:xfrm>
          <a:prstGeom prst="rect">
            <a:avLst/>
          </a:prstGeom>
        </p:spPr>
      </p:pic>
      <p:pic>
        <p:nvPicPr>
          <p:cNvPr id="26" name="Grafik 25"/>
          <p:cNvPicPr>
            <a:picLocks noChangeAspect="1"/>
          </p:cNvPicPr>
          <p:nvPr>
            <p:custDataLst>
              <p:tags r:id="rId9"/>
            </p:custDataLst>
          </p:nvPr>
        </p:nvPicPr>
        <p:blipFill rotWithShape="1">
          <a:blip r:embed="rId15"/>
          <a:srcRect l="5895" t="5693" r="18218" b="34190"/>
          <a:stretch/>
        </p:blipFill>
        <p:spPr>
          <a:xfrm>
            <a:off x="2447925" y="1793442"/>
            <a:ext cx="3343275" cy="1702233"/>
          </a:xfrm>
          <a:prstGeom prst="rect">
            <a:avLst/>
          </a:prstGeom>
        </p:spPr>
      </p:pic>
      <p:pic>
        <p:nvPicPr>
          <p:cNvPr id="13" name="Grafik 12"/>
          <p:cNvPicPr>
            <a:picLocks noChangeAspect="1"/>
          </p:cNvPicPr>
          <p:nvPr>
            <p:custDataLst>
              <p:tags r:id="rId10"/>
            </p:custDataLst>
          </p:nvPr>
        </p:nvPicPr>
        <p:blipFill>
          <a:blip r:embed="rId16"/>
          <a:stretch>
            <a:fillRect/>
          </a:stretch>
        </p:blipFill>
        <p:spPr>
          <a:xfrm>
            <a:off x="-2764997" y="3796155"/>
            <a:ext cx="1956986" cy="2225233"/>
          </a:xfrm>
          <a:prstGeom prst="rect">
            <a:avLst/>
          </a:prstGeom>
        </p:spPr>
      </p:pic>
      <p:pic>
        <p:nvPicPr>
          <p:cNvPr id="30" name="Grafik 29"/>
          <p:cNvPicPr>
            <a:picLocks noChangeAspect="1"/>
          </p:cNvPicPr>
          <p:nvPr>
            <p:custDataLst>
              <p:tags r:id="rId11"/>
            </p:custDataLst>
          </p:nvPr>
        </p:nvPicPr>
        <p:blipFill rotWithShape="1">
          <a:blip r:embed="rId17"/>
          <a:srcRect l="3147" t="7973" r="2890" b="29827"/>
          <a:stretch/>
        </p:blipFill>
        <p:spPr>
          <a:xfrm>
            <a:off x="2447925" y="4257675"/>
            <a:ext cx="3476625" cy="1762126"/>
          </a:xfrm>
          <a:prstGeom prst="rect">
            <a:avLst/>
          </a:prstGeom>
        </p:spPr>
      </p:pic>
    </p:spTree>
    <p:extLst>
      <p:ext uri="{BB962C8B-B14F-4D97-AF65-F5344CB8AC3E}">
        <p14:creationId xmlns:p14="http://schemas.microsoft.com/office/powerpoint/2010/main" val="28450233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endParaRPr lang="en-US" dirty="0" smtClean="0"/>
          </a:p>
          <a:p>
            <a:r>
              <a:rPr lang="en-US" dirty="0" smtClean="0"/>
              <a:t>Due to the measures implemented by the holding company average DPO as of October 2015 has risen by €2.3 million. The purchasing volume of standardized products by conditions of payments is on average €14.7 million. </a:t>
            </a:r>
            <a:endParaRPr lang="en-US" dirty="0"/>
          </a:p>
        </p:txBody>
      </p:sp>
      <p:sp>
        <p:nvSpPr>
          <p:cNvPr id="5" name="Textplatzhalter 4"/>
          <p:cNvSpPr>
            <a:spLocks noGrp="1"/>
          </p:cNvSpPr>
          <p:nvPr>
            <p:ph type="body" sz="quarter" idx="12"/>
          </p:nvPr>
        </p:nvSpPr>
        <p:spPr/>
        <p:txBody>
          <a:bodyPr/>
          <a:lstStyle/>
          <a:p>
            <a:r>
              <a:rPr lang="en-US" dirty="0" smtClean="0"/>
              <a:t/>
            </a:r>
            <a:br>
              <a:rPr lang="en-US" dirty="0" smtClean="0"/>
            </a:br>
            <a:endParaRPr lang="en-US" dirty="0" smtClean="0"/>
          </a:p>
          <a:p>
            <a:pPr lvl="2"/>
            <a:r>
              <a:rPr lang="en-US" dirty="0" smtClean="0"/>
              <a:t>Since July 2015, the development of the accounts payable shows a considerable increase, which is above all attributable to the sustainable re-negotiation of existing supplier contracts as well as the establishment of a central cash pool in the holding company.</a:t>
            </a:r>
          </a:p>
          <a:p>
            <a:pPr lvl="2"/>
            <a:r>
              <a:rPr lang="en-US" dirty="0" smtClean="0"/>
              <a:t>The purchasing volume (January to November 2015) was at approx. </a:t>
            </a:r>
            <a:r>
              <a:rPr lang="en-US" dirty="0" smtClean="0">
                <a:ea typeface="SimSun" pitchFamily="2" charset="-122"/>
                <a:cs typeface="Arial" pitchFamily="34" charset="0"/>
              </a:rPr>
              <a:t>€</a:t>
            </a:r>
            <a:r>
              <a:rPr lang="en-US" dirty="0" smtClean="0"/>
              <a:t>14.7 million  and is attributable to 541 suppliers.</a:t>
            </a:r>
          </a:p>
          <a:p>
            <a:pPr lvl="2"/>
            <a:r>
              <a:rPr lang="en-US" dirty="0" smtClean="0"/>
              <a:t>In the period under review 1. Dec. 2014 – 30. Nov. 2015, purchases amounted to approx. €8.1million (55%) of the total volume with a term of payment of 30 days net, €4 million (27%) with a term of payment of 60 days net and €0.5 million (3%) with a term of payment of 90 days net.</a:t>
            </a:r>
          </a:p>
          <a:p>
            <a:pPr lvl="2"/>
            <a:r>
              <a:rPr lang="en-US" dirty="0" smtClean="0"/>
              <a:t>In accordance with the information received from management, the re-negotiation of the terms of payment to 90 days net is being pursued.</a:t>
            </a:r>
          </a:p>
          <a:p>
            <a:pPr lvl="2"/>
            <a:r>
              <a:rPr lang="en-US" dirty="0" smtClean="0"/>
              <a:t>Currently, the cash discount rate of 3% agreed upon with suppliers is used only in exceptional cases. This is completely at the expense of the operative margin and of liquidity.</a:t>
            </a:r>
          </a:p>
          <a:p>
            <a:pPr lvl="2"/>
            <a:endParaRPr lang="en-US" dirty="0" smtClean="0"/>
          </a:p>
          <a:p>
            <a:pPr lvl="2"/>
            <a:endParaRPr lang="en-US" dirty="0" smtClean="0"/>
          </a:p>
          <a:p>
            <a:pPr lvl="2"/>
            <a:endParaRPr lang="en-US" dirty="0" smtClean="0"/>
          </a:p>
          <a:p>
            <a:pPr lvl="2"/>
            <a:r>
              <a:rPr lang="en-US" dirty="0" smtClean="0"/>
              <a:t>Payment conditions</a:t>
            </a:r>
          </a:p>
          <a:p>
            <a:pPr lvl="2"/>
            <a:r>
              <a:rPr lang="en-US" dirty="0" smtClean="0"/>
              <a:t>Payment processes </a:t>
            </a:r>
          </a:p>
          <a:p>
            <a:pPr lvl="2"/>
            <a:r>
              <a:rPr lang="en-US" dirty="0" smtClean="0"/>
              <a:t>Optimization of cashback </a:t>
            </a:r>
          </a:p>
          <a:p>
            <a:pPr lvl="2"/>
            <a:endParaRPr lang="en-US" dirty="0" smtClean="0"/>
          </a:p>
          <a:p>
            <a:pPr marL="0" lvl="2" indent="0">
              <a:buNone/>
            </a:pPr>
            <a:endParaRPr lang="en-US" dirty="0"/>
          </a:p>
        </p:txBody>
      </p:sp>
      <p:sp>
        <p:nvSpPr>
          <p:cNvPr id="4" name="Titel 3"/>
          <p:cNvSpPr>
            <a:spLocks noGrp="1"/>
          </p:cNvSpPr>
          <p:nvPr>
            <p:ph type="title"/>
          </p:nvPr>
        </p:nvSpPr>
        <p:spPr/>
        <p:txBody>
          <a:bodyPr/>
          <a:lstStyle/>
          <a:p>
            <a:r>
              <a:rPr lang="en-US" dirty="0" smtClean="0">
                <a:solidFill>
                  <a:srgbClr val="00338D"/>
                </a:solidFill>
              </a:rPr>
              <a:t>5. What are the drivers of the payables? Focus on </a:t>
            </a:r>
            <a:r>
              <a:rPr lang="en-US" dirty="0" smtClean="0">
                <a:solidFill>
                  <a:srgbClr val="470A68"/>
                </a:solidFill>
              </a:rPr>
              <a:t>[DPO] </a:t>
            </a:r>
            <a:endParaRPr lang="en-US" dirty="0">
              <a:solidFill>
                <a:srgbClr val="470A68"/>
              </a:solidFill>
            </a:endParaRPr>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graphicFrame>
        <p:nvGraphicFramePr>
          <p:cNvPr id="61" name="Group 90"/>
          <p:cNvGraphicFramePr>
            <a:graphicFrameLocks noGrp="1"/>
          </p:cNvGraphicFramePr>
          <p:nvPr>
            <p:custDataLst>
              <p:tags r:id="rId2"/>
            </p:custDataLst>
            <p:extLst>
              <p:ext uri="{D42A27DB-BD31-4B8C-83A1-F6EECF244321}">
                <p14:modId xmlns:p14="http://schemas.microsoft.com/office/powerpoint/2010/main" val="2796419518"/>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22" name="Rectangle 2"/>
          <p:cNvSpPr>
            <a:spLocks noChangeArrowheads="1"/>
          </p:cNvSpPr>
          <p:nvPr/>
        </p:nvSpPr>
        <p:spPr bwMode="auto">
          <a:xfrm>
            <a:off x="557456" y="4197532"/>
            <a:ext cx="1620000" cy="1364456"/>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Trade payables structure development on monthly basis (seasonality)</a:t>
            </a:r>
          </a:p>
          <a:p>
            <a:pPr marL="216000" lvl="0" indent="-216000" defTabSz="762000" eaLnBrk="0" hangingPunct="0">
              <a:lnSpc>
                <a:spcPct val="90000"/>
              </a:lnSpc>
              <a:buFont typeface="+mj-lt"/>
              <a:buAutoNum type="arabicPeriod"/>
              <a:defRPr/>
            </a:pPr>
            <a:r>
              <a:rPr lang="en-US" sz="700" kern="0" dirty="0" smtClean="0">
                <a:solidFill>
                  <a:schemeClr val="bg1"/>
                </a:solidFill>
              </a:rPr>
              <a:t>Purchasing volume by terms of payment</a:t>
            </a:r>
          </a:p>
          <a:p>
            <a:pPr marL="216000" lvl="0" indent="-216000" defTabSz="762000" eaLnBrk="0" hangingPunct="0">
              <a:lnSpc>
                <a:spcPct val="90000"/>
              </a:lnSpc>
              <a:buFont typeface="+mj-lt"/>
              <a:buAutoNum type="arabicPeriod"/>
              <a:defRPr/>
            </a:pPr>
            <a:r>
              <a:rPr lang="en-US" sz="700" kern="0" dirty="0" smtClean="0">
                <a:solidFill>
                  <a:schemeClr val="bg1"/>
                </a:solidFill>
              </a:rPr>
              <a:t>Optional: ABC-supplier or material analysis by terms of payment</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42"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Trade payables development (in €m), incl. IC (Inter Company) trade payables 2015</a:t>
            </a:r>
          </a:p>
          <a:p>
            <a:pPr defTabSz="914400"/>
            <a:endParaRPr lang="en-US" sz="900" kern="0" dirty="0">
              <a:latin typeface="Arial" panose="020B0604020202020204" pitchFamily="34" charset="0"/>
              <a:cs typeface="Arial" panose="020B0604020202020204" pitchFamily="34" charset="0"/>
            </a:endParaRPr>
          </a:p>
        </p:txBody>
      </p:sp>
      <p:sp>
        <p:nvSpPr>
          <p:cNvPr id="43" name="Text Placeholder 12"/>
          <p:cNvSpPr txBox="1">
            <a:spLocks/>
          </p:cNvSpPr>
          <p:nvPr>
            <p:custDataLst>
              <p:tags r:id="rId4"/>
            </p:custDataLst>
          </p:nvPr>
        </p:nvSpPr>
        <p:spPr>
          <a:xfrm>
            <a:off x="2447922" y="382342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Purchasing volume of standardized products by conditions of payment (in €m) 1. Dec. 2014 – 30. Nov. 2015</a:t>
            </a:r>
            <a:endParaRPr lang="en-US" sz="900" kern="0" dirty="0">
              <a:latin typeface="Arial" panose="020B0604020202020204" pitchFamily="34" charset="0"/>
              <a:cs typeface="Arial" panose="020B0604020202020204" pitchFamily="34" charset="0"/>
            </a:endParaRPr>
          </a:p>
        </p:txBody>
      </p:sp>
      <p:sp>
        <p:nvSpPr>
          <p:cNvPr id="110" name="Text Box 56"/>
          <p:cNvSpPr txBox="1">
            <a:spLocks noChangeArrowheads="1"/>
          </p:cNvSpPr>
          <p:nvPr>
            <p:custDataLst>
              <p:tags r:id="rId5"/>
            </p:custDataLst>
          </p:nvPr>
        </p:nvSpPr>
        <p:spPr bwMode="gray">
          <a:xfrm>
            <a:off x="2467972" y="6040240"/>
            <a:ext cx="3576964" cy="71398"/>
          </a:xfrm>
          <a:prstGeom prst="rect">
            <a:avLst/>
          </a:prstGeom>
          <a:noFill/>
          <a:ln w="6350">
            <a:noFill/>
            <a:miter lim="800000"/>
            <a:headEnd type="none" w="sm" len="sm"/>
            <a:tailEnd type="none" w="sm" len="sm"/>
          </a:ln>
          <a:effectLst/>
        </p:spPr>
        <p:txBody>
          <a:bodyPr lIns="0" tIns="0" rIns="0" bIns="0" anchor="b"/>
          <a:lstStyle/>
          <a:p>
            <a:pPr marL="365125" indent="-365125" defTabSz="762000" eaLnBrk="0" fontAlgn="base" hangingPunct="0">
              <a:spcBef>
                <a:spcPct val="15000"/>
              </a:spcBef>
              <a:spcAft>
                <a:spcPct val="0"/>
              </a:spcAft>
              <a:tabLst>
                <a:tab pos="533400" algn="l"/>
              </a:tabLst>
            </a:pPr>
            <a:r>
              <a:rPr lang="en-US" sz="600" dirty="0" smtClean="0">
                <a:ea typeface="SimSun" pitchFamily="2" charset="-122"/>
                <a:cs typeface="Arial" pitchFamily="34" charset="0"/>
              </a:rPr>
              <a:t>Source: 	Company information, KPMG analysis.</a:t>
            </a:r>
          </a:p>
        </p:txBody>
      </p:sp>
      <p:cxnSp>
        <p:nvCxnSpPr>
          <p:cNvPr id="24" name="AutoShape 199"/>
          <p:cNvCxnSpPr>
            <a:cxnSpLocks noChangeShapeType="1"/>
          </p:cNvCxnSpPr>
          <p:nvPr/>
        </p:nvCxnSpPr>
        <p:spPr bwMode="auto">
          <a:xfrm rot="16200000">
            <a:off x="4114739" y="405188"/>
            <a:ext cx="36000" cy="2988000"/>
          </a:xfrm>
          <a:prstGeom prst="bentConnector3">
            <a:avLst>
              <a:gd name="adj1" fmla="val 451218"/>
            </a:avLst>
          </a:prstGeom>
          <a:noFill/>
          <a:ln w="6350">
            <a:solidFill>
              <a:schemeClr val="accent4"/>
            </a:solidFill>
            <a:miter lim="800000"/>
            <a:headEnd/>
            <a:tailEnd type="triangle" w="med" len="med"/>
          </a:ln>
        </p:spPr>
      </p:cxnSp>
      <p:sp>
        <p:nvSpPr>
          <p:cNvPr id="25" name="Oval 201"/>
          <p:cNvSpPr>
            <a:spLocks noChangeArrowheads="1"/>
          </p:cNvSpPr>
          <p:nvPr/>
        </p:nvSpPr>
        <p:spPr bwMode="auto">
          <a:xfrm>
            <a:off x="3849738" y="1635531"/>
            <a:ext cx="582798" cy="215900"/>
          </a:xfrm>
          <a:prstGeom prst="ellipse">
            <a:avLst/>
          </a:prstGeom>
          <a:solidFill>
            <a:schemeClr val="accent4"/>
          </a:solidFill>
          <a:ln w="6350">
            <a:solidFill>
              <a:schemeClr val="accent4"/>
            </a:solidFill>
            <a:round/>
            <a:headEnd/>
            <a:tailEnd/>
          </a:ln>
        </p:spPr>
        <p:txBody>
          <a:bodyPr wrap="none" lIns="0" tIns="0" rIns="0" bIns="0" anchor="ctr"/>
          <a:lstStyle/>
          <a:p>
            <a:pPr algn="ctr" fontAlgn="base">
              <a:spcBef>
                <a:spcPct val="0"/>
              </a:spcBef>
              <a:spcAft>
                <a:spcPct val="0"/>
              </a:spcAft>
            </a:pPr>
            <a:r>
              <a:rPr lang="en-US" sz="800" b="1" dirty="0" smtClean="0">
                <a:solidFill>
                  <a:schemeClr val="bg1"/>
                </a:solidFill>
              </a:rPr>
              <a:t>∆ €2.3m</a:t>
            </a:r>
          </a:p>
        </p:txBody>
      </p:sp>
      <p:grpSp>
        <p:nvGrpSpPr>
          <p:cNvPr id="20" name="Gruppieren 19"/>
          <p:cNvGrpSpPr/>
          <p:nvPr/>
        </p:nvGrpSpPr>
        <p:grpSpPr>
          <a:xfrm>
            <a:off x="2542903" y="4170525"/>
            <a:ext cx="3222172" cy="226906"/>
            <a:chOff x="2265625" y="4005064"/>
            <a:chExt cx="3623480" cy="226906"/>
          </a:xfrm>
        </p:grpSpPr>
        <p:sp>
          <p:nvSpPr>
            <p:cNvPr id="31" name="Line 104"/>
            <p:cNvSpPr>
              <a:spLocks noChangeShapeType="1"/>
            </p:cNvSpPr>
            <p:nvPr/>
          </p:nvSpPr>
          <p:spPr bwMode="gray">
            <a:xfrm>
              <a:off x="2265625" y="4119144"/>
              <a:ext cx="3623480" cy="0"/>
            </a:xfrm>
            <a:prstGeom prst="line">
              <a:avLst/>
            </a:prstGeom>
            <a:noFill/>
            <a:ln w="6350">
              <a:solidFill>
                <a:schemeClr val="accent4"/>
              </a:solidFill>
              <a:round/>
              <a:headEnd type="triangle" w="med" len="med"/>
              <a:tailEnd type="triangle" w="med" len="me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32" name="Oval 105"/>
            <p:cNvSpPr>
              <a:spLocks noChangeArrowheads="1"/>
            </p:cNvSpPr>
            <p:nvPr/>
          </p:nvSpPr>
          <p:spPr bwMode="gray">
            <a:xfrm>
              <a:off x="3715017" y="4005064"/>
              <a:ext cx="724696" cy="226906"/>
            </a:xfrm>
            <a:prstGeom prst="ellipse">
              <a:avLst/>
            </a:prstGeom>
            <a:solidFill>
              <a:schemeClr val="accent4"/>
            </a:solidFill>
            <a:ln w="6350">
              <a:solidFill>
                <a:schemeClr val="accent4"/>
              </a:solidFill>
              <a:round/>
              <a:headEnd/>
              <a:tailEnd/>
            </a:ln>
            <a:effectLst/>
          </p:spPr>
          <p:txBody>
            <a:bodyPr wrap="none" lIns="0" tIns="0" rIns="0" bIns="0" anchor="ctr"/>
            <a:lstStyle/>
            <a:p>
              <a:pPr algn="ctr" fontAlgn="base">
                <a:spcBef>
                  <a:spcPct val="0"/>
                </a:spcBef>
                <a:spcAft>
                  <a:spcPct val="0"/>
                </a:spcAft>
              </a:pPr>
              <a:r>
                <a:rPr lang="en-US" sz="900" b="1" dirty="0" smtClean="0">
                  <a:solidFill>
                    <a:schemeClr val="bg1"/>
                  </a:solidFill>
                  <a:ea typeface="SimSun" pitchFamily="2" charset="-122"/>
                  <a:cs typeface="Arial" pitchFamily="34" charset="0"/>
                </a:rPr>
                <a:t>€14.7 m</a:t>
              </a:r>
            </a:p>
          </p:txBody>
        </p:sp>
      </p:grpSp>
      <p:sp>
        <p:nvSpPr>
          <p:cNvPr id="34" name="Text Box 106"/>
          <p:cNvSpPr txBox="1">
            <a:spLocks noChangeArrowheads="1"/>
          </p:cNvSpPr>
          <p:nvPr/>
        </p:nvSpPr>
        <p:spPr bwMode="gray">
          <a:xfrm>
            <a:off x="3983718" y="4465662"/>
            <a:ext cx="1646904" cy="492443"/>
          </a:xfrm>
          <a:prstGeom prst="rect">
            <a:avLst/>
          </a:prstGeom>
          <a:noFill/>
          <a:ln w="6350">
            <a:noFill/>
            <a:miter lim="800000"/>
            <a:headEnd/>
            <a:tailEnd/>
          </a:ln>
          <a:effectLst/>
        </p:spPr>
        <p:txBody>
          <a:bodyPr lIns="0" tIns="0" rIns="0" bIns="0">
            <a:spAutoFit/>
          </a:bodyPr>
          <a:lstStyle/>
          <a:p>
            <a:pPr algn="ctr" fontAlgn="base">
              <a:spcBef>
                <a:spcPct val="0"/>
              </a:spcBef>
              <a:spcAft>
                <a:spcPct val="0"/>
              </a:spcAft>
            </a:pPr>
            <a:r>
              <a:rPr lang="en-US" sz="800" b="1" dirty="0" smtClean="0">
                <a:solidFill>
                  <a:srgbClr val="000000"/>
                </a:solidFill>
                <a:ea typeface="SimSun" pitchFamily="2" charset="-122"/>
                <a:cs typeface="Arial" pitchFamily="34" charset="0"/>
              </a:rPr>
              <a:t>Terms of payment are the last possible date of payment in accordance with the agreement (net term of payment)</a:t>
            </a:r>
          </a:p>
        </p:txBody>
      </p:sp>
      <p:sp>
        <p:nvSpPr>
          <p:cNvPr id="35" name="Rounded Rectangle 4"/>
          <p:cNvSpPr/>
          <p:nvPr>
            <p:custDataLst>
              <p:tags r:id="rId6"/>
            </p:custDataLst>
          </p:nvPr>
        </p:nvSpPr>
        <p:spPr bwMode="gray">
          <a:xfrm rot="5400000">
            <a:off x="3400786" y="4373552"/>
            <a:ext cx="210961" cy="215799"/>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36" name="Rounded Rectangle 4"/>
          <p:cNvSpPr/>
          <p:nvPr>
            <p:custDataLst>
              <p:tags r:id="rId7"/>
            </p:custDataLst>
          </p:nvPr>
        </p:nvSpPr>
        <p:spPr bwMode="gray">
          <a:xfrm rot="5400000">
            <a:off x="4707072" y="4974444"/>
            <a:ext cx="210961" cy="215799"/>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27" name="Rechteck 26"/>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28" name="Rechteck 27"/>
          <p:cNvSpPr/>
          <p:nvPr/>
        </p:nvSpPr>
        <p:spPr>
          <a:xfrm>
            <a:off x="6015050" y="1422398"/>
            <a:ext cx="34020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Commentary</a:t>
            </a:r>
            <a:endParaRPr lang="en-US" sz="900" b="1" dirty="0">
              <a:solidFill>
                <a:schemeClr val="bg1"/>
              </a:solidFill>
            </a:endParaRPr>
          </a:p>
        </p:txBody>
      </p:sp>
      <p:sp>
        <p:nvSpPr>
          <p:cNvPr id="29" name="Rechteck 28"/>
          <p:cNvSpPr/>
          <p:nvPr/>
        </p:nvSpPr>
        <p:spPr>
          <a:xfrm>
            <a:off x="6015050" y="4927670"/>
            <a:ext cx="34020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Comments</a:t>
            </a:r>
            <a:endParaRPr lang="en-US" sz="900" b="1" dirty="0">
              <a:solidFill>
                <a:schemeClr val="bg1"/>
              </a:solidFill>
            </a:endParaRPr>
          </a:p>
        </p:txBody>
      </p:sp>
      <p:pic>
        <p:nvPicPr>
          <p:cNvPr id="9" name="Grafik 8"/>
          <p:cNvPicPr>
            <a:picLocks noChangeAspect="1"/>
          </p:cNvPicPr>
          <p:nvPr>
            <p:custDataLst>
              <p:tags r:id="rId8"/>
            </p:custDataLst>
          </p:nvPr>
        </p:nvPicPr>
        <p:blipFill>
          <a:blip r:embed="rId14"/>
          <a:stretch>
            <a:fillRect/>
          </a:stretch>
        </p:blipFill>
        <p:spPr>
          <a:xfrm>
            <a:off x="-2656240" y="1436166"/>
            <a:ext cx="1956986" cy="2225233"/>
          </a:xfrm>
          <a:prstGeom prst="rect">
            <a:avLst/>
          </a:prstGeom>
        </p:spPr>
      </p:pic>
      <p:pic>
        <p:nvPicPr>
          <p:cNvPr id="30" name="Grafik 29"/>
          <p:cNvPicPr>
            <a:picLocks noChangeAspect="1"/>
          </p:cNvPicPr>
          <p:nvPr>
            <p:custDataLst>
              <p:tags r:id="rId9"/>
            </p:custDataLst>
          </p:nvPr>
        </p:nvPicPr>
        <p:blipFill rotWithShape="1">
          <a:blip r:embed="rId15"/>
          <a:srcRect l="7681" t="19574" r="20726" b="14666"/>
          <a:stretch/>
        </p:blipFill>
        <p:spPr>
          <a:xfrm>
            <a:off x="2450593" y="1847088"/>
            <a:ext cx="3429000" cy="1837944"/>
          </a:xfrm>
          <a:prstGeom prst="rect">
            <a:avLst/>
          </a:prstGeom>
        </p:spPr>
      </p:pic>
      <p:pic>
        <p:nvPicPr>
          <p:cNvPr id="12" name="Grafik 11"/>
          <p:cNvPicPr>
            <a:picLocks noChangeAspect="1"/>
          </p:cNvPicPr>
          <p:nvPr>
            <p:custDataLst>
              <p:tags r:id="rId10"/>
            </p:custDataLst>
          </p:nvPr>
        </p:nvPicPr>
        <p:blipFill>
          <a:blip r:embed="rId16"/>
          <a:stretch>
            <a:fillRect/>
          </a:stretch>
        </p:blipFill>
        <p:spPr>
          <a:xfrm>
            <a:off x="-2656240" y="3801567"/>
            <a:ext cx="1956986" cy="2225233"/>
          </a:xfrm>
          <a:prstGeom prst="rect">
            <a:avLst/>
          </a:prstGeom>
        </p:spPr>
      </p:pic>
      <p:pic>
        <p:nvPicPr>
          <p:cNvPr id="33" name="Grafik 32"/>
          <p:cNvPicPr>
            <a:picLocks noChangeAspect="1"/>
          </p:cNvPicPr>
          <p:nvPr>
            <p:custDataLst>
              <p:tags r:id="rId11"/>
            </p:custDataLst>
          </p:nvPr>
        </p:nvPicPr>
        <p:blipFill rotWithShape="1">
          <a:blip r:embed="rId17"/>
          <a:srcRect l="4575" t="8608" r="13171" b="32067"/>
          <a:stretch/>
        </p:blipFill>
        <p:spPr>
          <a:xfrm>
            <a:off x="2447925" y="4356944"/>
            <a:ext cx="3443288" cy="1658093"/>
          </a:xfrm>
          <a:prstGeom prst="rect">
            <a:avLst/>
          </a:prstGeom>
        </p:spPr>
      </p:pic>
    </p:spTree>
    <p:extLst>
      <p:ext uri="{BB962C8B-B14F-4D97-AF65-F5344CB8AC3E}">
        <p14:creationId xmlns:p14="http://schemas.microsoft.com/office/powerpoint/2010/main" val="27587466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488950" y="1591408"/>
            <a:ext cx="8936404" cy="4012598"/>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 name="Titel 4"/>
          <p:cNvSpPr>
            <a:spLocks noGrp="1"/>
          </p:cNvSpPr>
          <p:nvPr>
            <p:ph type="title"/>
          </p:nvPr>
        </p:nvSpPr>
        <p:spPr/>
        <p:txBody>
          <a:bodyPr/>
          <a:lstStyle/>
          <a:p>
            <a:r>
              <a:rPr lang="en-US" dirty="0" smtClean="0"/>
              <a:t>6. What optimization measures have been identified and planned? </a:t>
            </a:r>
            <a:br>
              <a:rPr lang="en-US" dirty="0" smtClean="0"/>
            </a:br>
            <a:r>
              <a:rPr lang="en-US" dirty="0" smtClean="0"/>
              <a:t>[Overview and systematics of cash generating measures]</a:t>
            </a:r>
            <a:endParaRPr lang="en-US" dirty="0"/>
          </a:p>
        </p:txBody>
      </p:sp>
      <p:sp>
        <p:nvSpPr>
          <p:cNvPr id="24" name="Textplatzhalter 23"/>
          <p:cNvSpPr>
            <a:spLocks noGrp="1"/>
          </p:cNvSpPr>
          <p:nvPr>
            <p:ph type="body" sz="quarter" idx="11"/>
          </p:nvPr>
        </p:nvSpPr>
        <p:spPr/>
        <p:txBody>
          <a:bodyPr/>
          <a:lstStyle/>
          <a:p>
            <a:r>
              <a:rPr lang="en-US" dirty="0" smtClean="0"/>
              <a:t>Working Capital</a:t>
            </a:r>
            <a:endParaRPr lang="en-US" dirty="0"/>
          </a:p>
        </p:txBody>
      </p:sp>
      <p:sp>
        <p:nvSpPr>
          <p:cNvPr id="2" name="Textplatzhalter 1"/>
          <p:cNvSpPr>
            <a:spLocks noGrp="1"/>
          </p:cNvSpPr>
          <p:nvPr>
            <p:ph type="body" sz="quarter" idx="10"/>
          </p:nvPr>
        </p:nvSpPr>
        <p:spPr>
          <a:xfrm>
            <a:off x="488950" y="1422400"/>
            <a:ext cx="8928100" cy="169008"/>
          </a:xfrm>
        </p:spPr>
        <p:txBody>
          <a:bodyPr/>
          <a:lstStyle/>
          <a:p>
            <a:r>
              <a:rPr lang="en-US" sz="1000" dirty="0" smtClean="0"/>
              <a:t>Example measures</a:t>
            </a:r>
            <a:endParaRPr lang="en-US" sz="1000" dirty="0"/>
          </a:p>
        </p:txBody>
      </p:sp>
      <p:sp>
        <p:nvSpPr>
          <p:cNvPr id="25" name="Text Box 7"/>
          <p:cNvSpPr txBox="1">
            <a:spLocks noChangeArrowheads="1"/>
          </p:cNvSpPr>
          <p:nvPr/>
        </p:nvSpPr>
        <p:spPr bwMode="gray">
          <a:xfrm>
            <a:off x="1806360" y="5262290"/>
            <a:ext cx="879788" cy="138499"/>
          </a:xfrm>
          <a:prstGeom prst="rect">
            <a:avLst/>
          </a:prstGeom>
          <a:noFill/>
          <a:ln w="3175">
            <a:noFill/>
            <a:miter lim="800000"/>
            <a:headEnd/>
            <a:tailEnd/>
          </a:ln>
        </p:spPr>
        <p:txBody>
          <a:bodyPr lIns="0" tIns="0" rIns="0" bIns="0">
            <a:spAutoFit/>
          </a:bodyPr>
          <a:lstStyle/>
          <a:p>
            <a:pPr marL="285750" indent="-285750" algn="ctr" defTabSz="762000" eaLnBrk="0" hangingPunct="0"/>
            <a:r>
              <a:rPr lang="en-US" sz="900" b="1" dirty="0" smtClean="0">
                <a:latin typeface="Arial" pitchFamily="34" charset="0"/>
                <a:cs typeface="Arial" pitchFamily="34" charset="0"/>
              </a:rPr>
              <a:t>Short term</a:t>
            </a:r>
            <a:endParaRPr lang="en-US" sz="900" b="1" dirty="0">
              <a:latin typeface="Arial" pitchFamily="34" charset="0"/>
              <a:cs typeface="Arial" pitchFamily="34" charset="0"/>
            </a:endParaRPr>
          </a:p>
        </p:txBody>
      </p:sp>
      <p:sp>
        <p:nvSpPr>
          <p:cNvPr id="26" name="Text Box 9"/>
          <p:cNvSpPr txBox="1">
            <a:spLocks noChangeArrowheads="1"/>
          </p:cNvSpPr>
          <p:nvPr/>
        </p:nvSpPr>
        <p:spPr bwMode="gray">
          <a:xfrm>
            <a:off x="8113269" y="5262290"/>
            <a:ext cx="911587" cy="138499"/>
          </a:xfrm>
          <a:prstGeom prst="rect">
            <a:avLst/>
          </a:prstGeom>
          <a:noFill/>
          <a:ln w="3175">
            <a:noFill/>
            <a:miter lim="800000"/>
            <a:headEnd/>
            <a:tailEnd/>
          </a:ln>
        </p:spPr>
        <p:txBody>
          <a:bodyPr lIns="0" tIns="0" rIns="0" bIns="0">
            <a:spAutoFit/>
          </a:bodyPr>
          <a:lstStyle/>
          <a:p>
            <a:pPr marL="285750" indent="-285750" algn="ctr" defTabSz="762000" eaLnBrk="0" hangingPunct="0"/>
            <a:r>
              <a:rPr lang="en-US" sz="900" b="1" dirty="0" smtClean="0">
                <a:latin typeface="Arial" pitchFamily="34" charset="0"/>
                <a:cs typeface="Arial" pitchFamily="34" charset="0"/>
              </a:rPr>
              <a:t>Long term</a:t>
            </a:r>
            <a:endParaRPr lang="en-US" sz="900" b="1" dirty="0">
              <a:latin typeface="Arial" pitchFamily="34" charset="0"/>
              <a:cs typeface="Arial" pitchFamily="34" charset="0"/>
            </a:endParaRPr>
          </a:p>
        </p:txBody>
      </p:sp>
      <p:sp>
        <p:nvSpPr>
          <p:cNvPr id="27" name="Rectangle 10"/>
          <p:cNvSpPr>
            <a:spLocks noChangeArrowheads="1"/>
          </p:cNvSpPr>
          <p:nvPr/>
        </p:nvSpPr>
        <p:spPr bwMode="gray">
          <a:xfrm>
            <a:off x="1450509" y="1840054"/>
            <a:ext cx="6487106" cy="3320780"/>
          </a:xfrm>
          <a:prstGeom prst="rect">
            <a:avLst/>
          </a:prstGeom>
          <a:solidFill>
            <a:schemeClr val="accent1"/>
          </a:solidFill>
          <a:ln w="3175">
            <a:solidFill>
              <a:schemeClr val="bg1"/>
            </a:solidFill>
            <a:miter lim="800000"/>
            <a:headEnd/>
            <a:tailEnd/>
          </a:ln>
        </p:spPr>
        <p:txBody>
          <a:bodyPr wrap="none" lIns="144000" rIns="144000" anchor="ctr"/>
          <a:lstStyle/>
          <a:p>
            <a:pPr algn="ctr"/>
            <a:endParaRPr lang="en-US" sz="900" b="1" dirty="0">
              <a:solidFill>
                <a:schemeClr val="tx2"/>
              </a:solidFill>
              <a:latin typeface="Arial" pitchFamily="34" charset="0"/>
            </a:endParaRPr>
          </a:p>
        </p:txBody>
      </p:sp>
      <p:sp>
        <p:nvSpPr>
          <p:cNvPr id="45" name="Rectangle 11"/>
          <p:cNvSpPr>
            <a:spLocks noChangeArrowheads="1"/>
          </p:cNvSpPr>
          <p:nvPr/>
        </p:nvSpPr>
        <p:spPr bwMode="gray">
          <a:xfrm>
            <a:off x="1450509" y="2962123"/>
            <a:ext cx="4245996" cy="2198711"/>
          </a:xfrm>
          <a:prstGeom prst="rect">
            <a:avLst/>
          </a:prstGeom>
          <a:solidFill>
            <a:schemeClr val="accent3"/>
          </a:solidFill>
          <a:ln w="3175">
            <a:solidFill>
              <a:schemeClr val="bg1"/>
            </a:solidFill>
            <a:miter lim="800000"/>
            <a:headEnd/>
            <a:tailEnd/>
          </a:ln>
        </p:spPr>
        <p:txBody>
          <a:bodyPr wrap="none" lIns="144000" rIns="144000" anchor="ctr"/>
          <a:lstStyle/>
          <a:p>
            <a:pPr algn="ctr"/>
            <a:endParaRPr lang="en-US" sz="900" b="1" dirty="0">
              <a:solidFill>
                <a:schemeClr val="tx2"/>
              </a:solidFill>
              <a:latin typeface="Arial" pitchFamily="34" charset="0"/>
            </a:endParaRPr>
          </a:p>
        </p:txBody>
      </p:sp>
      <p:sp>
        <p:nvSpPr>
          <p:cNvPr id="47" name="Rectangle 12"/>
          <p:cNvSpPr>
            <a:spLocks noChangeArrowheads="1"/>
          </p:cNvSpPr>
          <p:nvPr/>
        </p:nvSpPr>
        <p:spPr bwMode="gray">
          <a:xfrm>
            <a:off x="1450509" y="3966080"/>
            <a:ext cx="2194168" cy="1194754"/>
          </a:xfrm>
          <a:prstGeom prst="rect">
            <a:avLst/>
          </a:prstGeom>
          <a:solidFill>
            <a:schemeClr val="tx2"/>
          </a:solidFill>
          <a:ln w="3175">
            <a:solidFill>
              <a:schemeClr val="bg1"/>
            </a:solidFill>
            <a:miter lim="800000"/>
            <a:headEnd/>
            <a:tailEnd/>
          </a:ln>
        </p:spPr>
        <p:txBody>
          <a:bodyPr wrap="none" lIns="144000" rIns="144000" anchor="ctr"/>
          <a:lstStyle/>
          <a:p>
            <a:pPr algn="ctr"/>
            <a:endParaRPr lang="en-US" sz="900" b="1" dirty="0">
              <a:solidFill>
                <a:schemeClr val="tx2"/>
              </a:solidFill>
              <a:latin typeface="Arial" pitchFamily="34" charset="0"/>
            </a:endParaRPr>
          </a:p>
        </p:txBody>
      </p:sp>
      <p:sp>
        <p:nvSpPr>
          <p:cNvPr id="48" name="Oval 13"/>
          <p:cNvSpPr>
            <a:spLocks noChangeArrowheads="1"/>
          </p:cNvSpPr>
          <p:nvPr/>
        </p:nvSpPr>
        <p:spPr bwMode="gray">
          <a:xfrm>
            <a:off x="2892419" y="2780908"/>
            <a:ext cx="1152000" cy="501222"/>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Terms &amp; Conditions (esp. cash discounts)</a:t>
            </a:r>
            <a:endParaRPr lang="en-US" sz="800" dirty="0">
              <a:latin typeface="Arial" pitchFamily="34" charset="0"/>
              <a:cs typeface="Arial" pitchFamily="34" charset="0"/>
            </a:endParaRPr>
          </a:p>
        </p:txBody>
      </p:sp>
      <p:sp>
        <p:nvSpPr>
          <p:cNvPr id="49" name="Oval 14"/>
          <p:cNvSpPr>
            <a:spLocks noChangeArrowheads="1"/>
          </p:cNvSpPr>
          <p:nvPr/>
        </p:nvSpPr>
        <p:spPr bwMode="gray">
          <a:xfrm>
            <a:off x="4848619" y="2928537"/>
            <a:ext cx="1128127" cy="349794"/>
          </a:xfrm>
          <a:prstGeom prst="ellipse">
            <a:avLst/>
          </a:prstGeom>
          <a:noFill/>
          <a:ln w="3175">
            <a:noFill/>
            <a:round/>
            <a:headEnd/>
            <a:tailEnd/>
          </a:ln>
        </p:spPr>
        <p:txBody>
          <a:bodyPr lIns="36000" rIns="36000" anchor="ctr"/>
          <a:lstStyle/>
          <a:p>
            <a:pPr algn="ctr" defTabSz="762000" eaLnBrk="0" hangingPunct="0"/>
            <a:r>
              <a:rPr lang="en-US" sz="1000" b="1" dirty="0" smtClean="0">
                <a:solidFill>
                  <a:schemeClr val="bg1"/>
                </a:solidFill>
                <a:latin typeface="Arial" pitchFamily="34" charset="0"/>
                <a:cs typeface="Arial" pitchFamily="34" charset="0"/>
              </a:rPr>
              <a:t>Tactic</a:t>
            </a:r>
            <a:endParaRPr lang="en-US" sz="1000" b="1" dirty="0">
              <a:solidFill>
                <a:schemeClr val="bg1"/>
              </a:solidFill>
              <a:latin typeface="Arial" pitchFamily="34" charset="0"/>
              <a:cs typeface="Arial" pitchFamily="34" charset="0"/>
            </a:endParaRPr>
          </a:p>
        </p:txBody>
      </p:sp>
      <p:sp>
        <p:nvSpPr>
          <p:cNvPr id="50" name="Oval 15"/>
          <p:cNvSpPr>
            <a:spLocks noChangeArrowheads="1"/>
          </p:cNvSpPr>
          <p:nvPr/>
        </p:nvSpPr>
        <p:spPr bwMode="gray">
          <a:xfrm>
            <a:off x="6637835" y="4305275"/>
            <a:ext cx="1260000" cy="78136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Stakeholder management and communication inclusive cash performance</a:t>
            </a:r>
            <a:endParaRPr lang="en-US" sz="800" dirty="0">
              <a:latin typeface="Arial" pitchFamily="34" charset="0"/>
              <a:cs typeface="Arial" pitchFamily="34" charset="0"/>
            </a:endParaRPr>
          </a:p>
        </p:txBody>
      </p:sp>
      <p:sp>
        <p:nvSpPr>
          <p:cNvPr id="51" name="Oval 16"/>
          <p:cNvSpPr>
            <a:spLocks noChangeArrowheads="1"/>
          </p:cNvSpPr>
          <p:nvPr/>
        </p:nvSpPr>
        <p:spPr bwMode="gray">
          <a:xfrm>
            <a:off x="6654298" y="3681399"/>
            <a:ext cx="1008000" cy="480021"/>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Get pensions off-balance</a:t>
            </a:r>
            <a:endParaRPr lang="en-US" sz="800" dirty="0">
              <a:latin typeface="Arial" pitchFamily="34" charset="0"/>
              <a:cs typeface="Arial" pitchFamily="34" charset="0"/>
            </a:endParaRPr>
          </a:p>
        </p:txBody>
      </p:sp>
      <p:sp>
        <p:nvSpPr>
          <p:cNvPr id="52" name="Oval 17"/>
          <p:cNvSpPr>
            <a:spLocks noChangeArrowheads="1"/>
          </p:cNvSpPr>
          <p:nvPr/>
        </p:nvSpPr>
        <p:spPr bwMode="gray">
          <a:xfrm>
            <a:off x="3228152" y="4780754"/>
            <a:ext cx="972000" cy="425508"/>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Cash Pooling &amp; Cash Flow Forecasting </a:t>
            </a:r>
            <a:endParaRPr lang="en-US" sz="800" dirty="0">
              <a:latin typeface="Arial" pitchFamily="34" charset="0"/>
              <a:cs typeface="Arial" pitchFamily="34" charset="0"/>
            </a:endParaRPr>
          </a:p>
        </p:txBody>
      </p:sp>
      <p:sp>
        <p:nvSpPr>
          <p:cNvPr id="53" name="Oval 18"/>
          <p:cNvSpPr>
            <a:spLocks noChangeArrowheads="1"/>
          </p:cNvSpPr>
          <p:nvPr/>
        </p:nvSpPr>
        <p:spPr bwMode="gray">
          <a:xfrm>
            <a:off x="2519579" y="4730783"/>
            <a:ext cx="720000" cy="355852"/>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Reduce purchase</a:t>
            </a:r>
            <a:endParaRPr lang="en-US" sz="800" dirty="0">
              <a:latin typeface="Arial" pitchFamily="34" charset="0"/>
              <a:cs typeface="Arial" pitchFamily="34" charset="0"/>
            </a:endParaRPr>
          </a:p>
        </p:txBody>
      </p:sp>
      <p:sp>
        <p:nvSpPr>
          <p:cNvPr id="54" name="Oval 19"/>
          <p:cNvSpPr>
            <a:spLocks noChangeArrowheads="1"/>
          </p:cNvSpPr>
          <p:nvPr/>
        </p:nvSpPr>
        <p:spPr bwMode="gray">
          <a:xfrm>
            <a:off x="4197383" y="3752569"/>
            <a:ext cx="1296000" cy="61200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Introduce cash </a:t>
            </a:r>
            <a:br>
              <a:rPr lang="en-US" sz="800" dirty="0" smtClean="0">
                <a:latin typeface="Arial" pitchFamily="34" charset="0"/>
                <a:cs typeface="Arial" pitchFamily="34" charset="0"/>
              </a:rPr>
            </a:br>
            <a:r>
              <a:rPr lang="en-US" sz="800" dirty="0" smtClean="0">
                <a:latin typeface="Arial" pitchFamily="34" charset="0"/>
                <a:cs typeface="Arial" pitchFamily="34" charset="0"/>
              </a:rPr>
              <a:t>KPI for procurement, production &amp; sales </a:t>
            </a:r>
            <a:endParaRPr lang="en-US" sz="800" dirty="0">
              <a:latin typeface="Arial" pitchFamily="34" charset="0"/>
              <a:cs typeface="Arial" pitchFamily="34" charset="0"/>
            </a:endParaRPr>
          </a:p>
        </p:txBody>
      </p:sp>
      <p:sp>
        <p:nvSpPr>
          <p:cNvPr id="55" name="Oval 20"/>
          <p:cNvSpPr>
            <a:spLocks noChangeArrowheads="1"/>
          </p:cNvSpPr>
          <p:nvPr/>
        </p:nvSpPr>
        <p:spPr bwMode="gray">
          <a:xfrm>
            <a:off x="1503508" y="3963052"/>
            <a:ext cx="720000" cy="48305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Reduce collection period</a:t>
            </a:r>
            <a:endParaRPr lang="en-US" sz="800" dirty="0">
              <a:latin typeface="Arial" pitchFamily="34" charset="0"/>
              <a:cs typeface="Arial" pitchFamily="34" charset="0"/>
            </a:endParaRPr>
          </a:p>
        </p:txBody>
      </p:sp>
      <p:sp>
        <p:nvSpPr>
          <p:cNvPr id="56" name="Oval 21"/>
          <p:cNvSpPr>
            <a:spLocks noChangeArrowheads="1"/>
          </p:cNvSpPr>
          <p:nvPr/>
        </p:nvSpPr>
        <p:spPr bwMode="gray">
          <a:xfrm>
            <a:off x="6970635" y="1799708"/>
            <a:ext cx="1129641" cy="349794"/>
          </a:xfrm>
          <a:prstGeom prst="ellipse">
            <a:avLst/>
          </a:prstGeom>
          <a:noFill/>
          <a:ln w="3175">
            <a:noFill/>
            <a:round/>
            <a:headEnd/>
            <a:tailEnd/>
          </a:ln>
        </p:spPr>
        <p:txBody>
          <a:bodyPr lIns="36000" rIns="36000" anchor="ctr"/>
          <a:lstStyle/>
          <a:p>
            <a:pPr algn="ctr" defTabSz="762000" eaLnBrk="0" hangingPunct="0"/>
            <a:r>
              <a:rPr lang="en-US" sz="1000" b="1" dirty="0" smtClean="0">
                <a:solidFill>
                  <a:schemeClr val="bg1"/>
                </a:solidFill>
                <a:latin typeface="Arial" pitchFamily="34" charset="0"/>
                <a:cs typeface="Arial" pitchFamily="34" charset="0"/>
              </a:rPr>
              <a:t>Structural</a:t>
            </a:r>
            <a:endParaRPr lang="en-US" sz="1000" b="1" dirty="0">
              <a:solidFill>
                <a:schemeClr val="bg1"/>
              </a:solidFill>
              <a:latin typeface="Arial" pitchFamily="34" charset="0"/>
              <a:cs typeface="Arial" pitchFamily="34" charset="0"/>
            </a:endParaRPr>
          </a:p>
        </p:txBody>
      </p:sp>
      <p:sp>
        <p:nvSpPr>
          <p:cNvPr id="57" name="Text Box 22"/>
          <p:cNvSpPr txBox="1">
            <a:spLocks noChangeArrowheads="1"/>
          </p:cNvSpPr>
          <p:nvPr/>
        </p:nvSpPr>
        <p:spPr bwMode="gray">
          <a:xfrm>
            <a:off x="582835" y="1944538"/>
            <a:ext cx="881302" cy="138499"/>
          </a:xfrm>
          <a:prstGeom prst="rect">
            <a:avLst/>
          </a:prstGeom>
          <a:noFill/>
          <a:ln w="3175">
            <a:noFill/>
            <a:miter lim="800000"/>
            <a:headEnd/>
            <a:tailEnd/>
          </a:ln>
        </p:spPr>
        <p:txBody>
          <a:bodyPr lIns="0" tIns="0" rIns="0" bIns="0">
            <a:spAutoFit/>
          </a:bodyPr>
          <a:lstStyle/>
          <a:p>
            <a:pPr algn="ctr" defTabSz="762000" eaLnBrk="0" hangingPunct="0"/>
            <a:r>
              <a:rPr lang="en-US" sz="900" b="1" dirty="0" smtClean="0">
                <a:latin typeface="Arial" pitchFamily="34" charset="0"/>
                <a:cs typeface="Arial" pitchFamily="34" charset="0"/>
              </a:rPr>
              <a:t>High risk</a:t>
            </a:r>
            <a:endParaRPr lang="en-US" sz="900" b="1" dirty="0">
              <a:latin typeface="Arial" pitchFamily="34" charset="0"/>
              <a:cs typeface="Arial" pitchFamily="34" charset="0"/>
            </a:endParaRPr>
          </a:p>
        </p:txBody>
      </p:sp>
      <p:sp>
        <p:nvSpPr>
          <p:cNvPr id="58" name="Text Box 23"/>
          <p:cNvSpPr txBox="1">
            <a:spLocks noChangeArrowheads="1"/>
          </p:cNvSpPr>
          <p:nvPr/>
        </p:nvSpPr>
        <p:spPr bwMode="gray">
          <a:xfrm>
            <a:off x="607064" y="4724726"/>
            <a:ext cx="843445" cy="138499"/>
          </a:xfrm>
          <a:prstGeom prst="rect">
            <a:avLst/>
          </a:prstGeom>
          <a:noFill/>
          <a:ln w="3175">
            <a:noFill/>
            <a:miter lim="800000"/>
            <a:headEnd/>
            <a:tailEnd/>
          </a:ln>
        </p:spPr>
        <p:txBody>
          <a:bodyPr lIns="0" tIns="0" rIns="0" bIns="0">
            <a:spAutoFit/>
          </a:bodyPr>
          <a:lstStyle/>
          <a:p>
            <a:pPr algn="ctr" defTabSz="762000" eaLnBrk="0" hangingPunct="0"/>
            <a:r>
              <a:rPr lang="en-US" sz="900" b="1" dirty="0" smtClean="0">
                <a:latin typeface="Arial" pitchFamily="34" charset="0"/>
                <a:cs typeface="Arial" pitchFamily="34" charset="0"/>
              </a:rPr>
              <a:t>Low risk</a:t>
            </a:r>
            <a:endParaRPr lang="en-US" sz="900" b="1" dirty="0">
              <a:latin typeface="Arial" pitchFamily="34" charset="0"/>
              <a:cs typeface="Arial" pitchFamily="34" charset="0"/>
            </a:endParaRPr>
          </a:p>
        </p:txBody>
      </p:sp>
      <p:sp>
        <p:nvSpPr>
          <p:cNvPr id="59" name="Oval 24"/>
          <p:cNvSpPr>
            <a:spLocks noChangeArrowheads="1"/>
          </p:cNvSpPr>
          <p:nvPr/>
        </p:nvSpPr>
        <p:spPr bwMode="gray">
          <a:xfrm>
            <a:off x="5457343" y="2431937"/>
            <a:ext cx="1044000" cy="52455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Redefine supply chain </a:t>
            </a:r>
            <a:endParaRPr lang="en-US" sz="800" dirty="0">
              <a:latin typeface="Arial" pitchFamily="34" charset="0"/>
              <a:cs typeface="Arial" pitchFamily="34" charset="0"/>
            </a:endParaRPr>
          </a:p>
        </p:txBody>
      </p:sp>
      <p:sp>
        <p:nvSpPr>
          <p:cNvPr id="60" name="Oval 25"/>
          <p:cNvSpPr>
            <a:spLocks noChangeArrowheads="1"/>
          </p:cNvSpPr>
          <p:nvPr/>
        </p:nvSpPr>
        <p:spPr bwMode="gray">
          <a:xfrm>
            <a:off x="1686550" y="2981942"/>
            <a:ext cx="720000" cy="50400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Decrease DSO </a:t>
            </a:r>
            <a:endParaRPr lang="en-US" sz="800" dirty="0">
              <a:latin typeface="Arial" pitchFamily="34" charset="0"/>
              <a:cs typeface="Arial" pitchFamily="34" charset="0"/>
            </a:endParaRPr>
          </a:p>
        </p:txBody>
      </p:sp>
      <p:sp>
        <p:nvSpPr>
          <p:cNvPr id="61" name="Oval 26"/>
          <p:cNvSpPr>
            <a:spLocks noChangeArrowheads="1"/>
          </p:cNvSpPr>
          <p:nvPr/>
        </p:nvSpPr>
        <p:spPr bwMode="gray">
          <a:xfrm>
            <a:off x="3097828" y="4388365"/>
            <a:ext cx="684000" cy="428537"/>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Increase DPO </a:t>
            </a:r>
            <a:endParaRPr lang="en-US" sz="800" dirty="0">
              <a:latin typeface="Arial" pitchFamily="34" charset="0"/>
              <a:cs typeface="Arial" pitchFamily="34" charset="0"/>
            </a:endParaRPr>
          </a:p>
        </p:txBody>
      </p:sp>
      <p:sp>
        <p:nvSpPr>
          <p:cNvPr id="62" name="Oval 27"/>
          <p:cNvSpPr>
            <a:spLocks noChangeArrowheads="1"/>
          </p:cNvSpPr>
          <p:nvPr/>
        </p:nvSpPr>
        <p:spPr bwMode="gray">
          <a:xfrm>
            <a:off x="3312464" y="2011165"/>
            <a:ext cx="1260000" cy="61200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Less capital intensive production and logistics channels </a:t>
            </a:r>
            <a:endParaRPr lang="en-US" sz="800" dirty="0">
              <a:latin typeface="Arial" pitchFamily="34" charset="0"/>
              <a:cs typeface="Arial" pitchFamily="34" charset="0"/>
            </a:endParaRPr>
          </a:p>
        </p:txBody>
      </p:sp>
      <p:sp>
        <p:nvSpPr>
          <p:cNvPr id="63" name="Oval 28"/>
          <p:cNvSpPr>
            <a:spLocks noChangeArrowheads="1"/>
          </p:cNvSpPr>
          <p:nvPr/>
        </p:nvSpPr>
        <p:spPr bwMode="gray">
          <a:xfrm>
            <a:off x="6777099" y="2333704"/>
            <a:ext cx="972000" cy="54362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Cost cutting (operational &amp; G&amp;A)</a:t>
            </a:r>
            <a:endParaRPr lang="en-US" sz="800" dirty="0">
              <a:latin typeface="Arial" pitchFamily="34" charset="0"/>
              <a:cs typeface="Arial" pitchFamily="34" charset="0"/>
            </a:endParaRPr>
          </a:p>
        </p:txBody>
      </p:sp>
      <p:sp>
        <p:nvSpPr>
          <p:cNvPr id="64" name="Oval 29"/>
          <p:cNvSpPr>
            <a:spLocks noChangeArrowheads="1"/>
          </p:cNvSpPr>
          <p:nvPr/>
        </p:nvSpPr>
        <p:spPr bwMode="gray">
          <a:xfrm>
            <a:off x="4349748" y="4337933"/>
            <a:ext cx="864000" cy="380081"/>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Optimize Purchase-to-pay </a:t>
            </a:r>
            <a:endParaRPr lang="en-US" sz="800" dirty="0">
              <a:latin typeface="Arial" pitchFamily="34" charset="0"/>
              <a:cs typeface="Arial" pitchFamily="34" charset="0"/>
            </a:endParaRPr>
          </a:p>
        </p:txBody>
      </p:sp>
      <p:sp>
        <p:nvSpPr>
          <p:cNvPr id="65" name="Oval 30"/>
          <p:cNvSpPr>
            <a:spLocks noChangeArrowheads="1"/>
          </p:cNvSpPr>
          <p:nvPr/>
        </p:nvSpPr>
        <p:spPr bwMode="gray">
          <a:xfrm>
            <a:off x="1579221" y="4788325"/>
            <a:ext cx="612000" cy="352824"/>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Cash in control</a:t>
            </a:r>
            <a:endParaRPr lang="en-US" sz="800" dirty="0">
              <a:latin typeface="Arial" pitchFamily="34" charset="0"/>
              <a:cs typeface="Arial" pitchFamily="34" charset="0"/>
            </a:endParaRPr>
          </a:p>
        </p:txBody>
      </p:sp>
      <p:sp>
        <p:nvSpPr>
          <p:cNvPr id="66" name="Oval 31"/>
          <p:cNvSpPr>
            <a:spLocks noChangeArrowheads="1"/>
          </p:cNvSpPr>
          <p:nvPr/>
        </p:nvSpPr>
        <p:spPr bwMode="gray">
          <a:xfrm>
            <a:off x="1854130" y="4391490"/>
            <a:ext cx="720000" cy="442165"/>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Overdue debt collection</a:t>
            </a:r>
            <a:endParaRPr lang="en-US" sz="800" dirty="0">
              <a:latin typeface="Arial" pitchFamily="34" charset="0"/>
              <a:cs typeface="Arial" pitchFamily="34" charset="0"/>
            </a:endParaRPr>
          </a:p>
        </p:txBody>
      </p:sp>
      <p:sp>
        <p:nvSpPr>
          <p:cNvPr id="67" name="Oval 32"/>
          <p:cNvSpPr>
            <a:spLocks noChangeArrowheads="1"/>
          </p:cNvSpPr>
          <p:nvPr/>
        </p:nvSpPr>
        <p:spPr bwMode="gray">
          <a:xfrm>
            <a:off x="3540825" y="3699570"/>
            <a:ext cx="648000" cy="531506"/>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Direct &amp; indirect tax </a:t>
            </a:r>
            <a:endParaRPr lang="en-US" sz="800" dirty="0">
              <a:latin typeface="Arial" pitchFamily="34" charset="0"/>
              <a:cs typeface="Arial" pitchFamily="34" charset="0"/>
            </a:endParaRPr>
          </a:p>
        </p:txBody>
      </p:sp>
      <p:sp>
        <p:nvSpPr>
          <p:cNvPr id="68" name="Oval 33"/>
          <p:cNvSpPr>
            <a:spLocks noChangeArrowheads="1"/>
          </p:cNvSpPr>
          <p:nvPr/>
        </p:nvSpPr>
        <p:spPr bwMode="gray">
          <a:xfrm>
            <a:off x="2441275" y="3990259"/>
            <a:ext cx="720000" cy="449737"/>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Reduce inventory </a:t>
            </a:r>
            <a:endParaRPr lang="en-US" sz="800" dirty="0">
              <a:latin typeface="Arial" pitchFamily="34" charset="0"/>
              <a:cs typeface="Arial" pitchFamily="34" charset="0"/>
            </a:endParaRPr>
          </a:p>
        </p:txBody>
      </p:sp>
      <p:sp>
        <p:nvSpPr>
          <p:cNvPr id="69" name="Oval 34"/>
          <p:cNvSpPr>
            <a:spLocks noChangeArrowheads="1"/>
          </p:cNvSpPr>
          <p:nvPr/>
        </p:nvSpPr>
        <p:spPr bwMode="gray">
          <a:xfrm>
            <a:off x="5196403" y="4645936"/>
            <a:ext cx="828000" cy="469422"/>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Divest non-core assets </a:t>
            </a:r>
          </a:p>
        </p:txBody>
      </p:sp>
      <p:sp>
        <p:nvSpPr>
          <p:cNvPr id="70" name="Oval 35"/>
          <p:cNvSpPr>
            <a:spLocks noChangeArrowheads="1"/>
          </p:cNvSpPr>
          <p:nvPr/>
        </p:nvSpPr>
        <p:spPr bwMode="auto">
          <a:xfrm>
            <a:off x="5391694" y="3399083"/>
            <a:ext cx="792000" cy="488256"/>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Optimize location portfolio</a:t>
            </a:r>
          </a:p>
        </p:txBody>
      </p:sp>
      <p:sp>
        <p:nvSpPr>
          <p:cNvPr id="71" name="Oval 36"/>
          <p:cNvSpPr>
            <a:spLocks noChangeArrowheads="1"/>
          </p:cNvSpPr>
          <p:nvPr/>
        </p:nvSpPr>
        <p:spPr bwMode="auto">
          <a:xfrm>
            <a:off x="5348288" y="3996366"/>
            <a:ext cx="1116000" cy="64659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Manage working capital throughout the supply chain </a:t>
            </a:r>
            <a:endParaRPr lang="en-US" sz="800" dirty="0">
              <a:latin typeface="Arial" pitchFamily="34" charset="0"/>
              <a:cs typeface="Arial" pitchFamily="34" charset="0"/>
            </a:endParaRPr>
          </a:p>
        </p:txBody>
      </p:sp>
      <p:sp>
        <p:nvSpPr>
          <p:cNvPr id="73" name="Oval 38"/>
          <p:cNvSpPr>
            <a:spLocks noChangeArrowheads="1"/>
          </p:cNvSpPr>
          <p:nvPr/>
        </p:nvSpPr>
        <p:spPr bwMode="gray">
          <a:xfrm>
            <a:off x="2971122" y="3520887"/>
            <a:ext cx="576000" cy="355851"/>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Payroll tax</a:t>
            </a:r>
            <a:endParaRPr lang="en-US" sz="800" dirty="0">
              <a:latin typeface="Arial" pitchFamily="34" charset="0"/>
              <a:cs typeface="Arial" pitchFamily="34" charset="0"/>
            </a:endParaRPr>
          </a:p>
        </p:txBody>
      </p:sp>
      <p:sp>
        <p:nvSpPr>
          <p:cNvPr id="74" name="Oval 39"/>
          <p:cNvSpPr>
            <a:spLocks noChangeArrowheads="1"/>
          </p:cNvSpPr>
          <p:nvPr/>
        </p:nvSpPr>
        <p:spPr bwMode="gray">
          <a:xfrm>
            <a:off x="1826144" y="3540816"/>
            <a:ext cx="900000" cy="36000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Investments </a:t>
            </a:r>
            <a:endParaRPr lang="en-US" sz="800" dirty="0">
              <a:latin typeface="Arial" pitchFamily="34" charset="0"/>
              <a:cs typeface="Arial" pitchFamily="34" charset="0"/>
            </a:endParaRPr>
          </a:p>
        </p:txBody>
      </p:sp>
      <p:sp>
        <p:nvSpPr>
          <p:cNvPr id="75" name="Oval 40"/>
          <p:cNvSpPr>
            <a:spLocks noChangeArrowheads="1"/>
          </p:cNvSpPr>
          <p:nvPr/>
        </p:nvSpPr>
        <p:spPr bwMode="gray">
          <a:xfrm>
            <a:off x="2959056" y="4117312"/>
            <a:ext cx="1202845" cy="349795"/>
          </a:xfrm>
          <a:prstGeom prst="ellipse">
            <a:avLst/>
          </a:prstGeom>
          <a:noFill/>
          <a:ln w="3175">
            <a:noFill/>
            <a:round/>
            <a:headEnd/>
            <a:tailEnd/>
          </a:ln>
        </p:spPr>
        <p:txBody>
          <a:bodyPr lIns="36000" rIns="36000" anchor="ctr"/>
          <a:lstStyle/>
          <a:p>
            <a:pPr algn="ctr" defTabSz="762000" eaLnBrk="0" hangingPunct="0"/>
            <a:r>
              <a:rPr lang="en-US" sz="1000" b="1" dirty="0" smtClean="0">
                <a:solidFill>
                  <a:schemeClr val="bg1"/>
                </a:solidFill>
                <a:latin typeface="Arial" pitchFamily="34" charset="0"/>
                <a:cs typeface="Arial" pitchFamily="34" charset="0"/>
              </a:rPr>
              <a:t>Operational</a:t>
            </a:r>
            <a:endParaRPr lang="en-US" sz="1000" b="1" dirty="0">
              <a:solidFill>
                <a:schemeClr val="bg1"/>
              </a:solidFill>
              <a:latin typeface="Arial" pitchFamily="34" charset="0"/>
              <a:cs typeface="Arial" pitchFamily="34" charset="0"/>
            </a:endParaRPr>
          </a:p>
        </p:txBody>
      </p:sp>
      <p:sp>
        <p:nvSpPr>
          <p:cNvPr id="76" name="Oval 41"/>
          <p:cNvSpPr>
            <a:spLocks noChangeArrowheads="1"/>
          </p:cNvSpPr>
          <p:nvPr/>
        </p:nvSpPr>
        <p:spPr bwMode="gray">
          <a:xfrm>
            <a:off x="8127433" y="3131721"/>
            <a:ext cx="1008000" cy="755618"/>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Adjust product portfolio (incl. design &amp; production)</a:t>
            </a:r>
            <a:endParaRPr lang="en-US" sz="800" dirty="0">
              <a:latin typeface="Arial" pitchFamily="34" charset="0"/>
              <a:cs typeface="Arial" pitchFamily="34" charset="0"/>
            </a:endParaRPr>
          </a:p>
        </p:txBody>
      </p:sp>
      <p:sp>
        <p:nvSpPr>
          <p:cNvPr id="77" name="Oval 42"/>
          <p:cNvSpPr>
            <a:spLocks noChangeArrowheads="1"/>
          </p:cNvSpPr>
          <p:nvPr/>
        </p:nvSpPr>
        <p:spPr bwMode="gray">
          <a:xfrm>
            <a:off x="4953001" y="1896081"/>
            <a:ext cx="864000" cy="576000"/>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Adjust cash processes </a:t>
            </a:r>
            <a:endParaRPr lang="en-US" sz="800" dirty="0">
              <a:latin typeface="Arial" pitchFamily="34" charset="0"/>
              <a:cs typeface="Arial" pitchFamily="34" charset="0"/>
            </a:endParaRPr>
          </a:p>
        </p:txBody>
      </p:sp>
      <p:sp>
        <p:nvSpPr>
          <p:cNvPr id="78" name="Oval 43"/>
          <p:cNvSpPr>
            <a:spLocks noChangeArrowheads="1"/>
          </p:cNvSpPr>
          <p:nvPr/>
        </p:nvSpPr>
        <p:spPr bwMode="gray">
          <a:xfrm>
            <a:off x="7909250" y="2446196"/>
            <a:ext cx="1044000" cy="619333"/>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Divest cash burning business units </a:t>
            </a:r>
            <a:endParaRPr lang="en-US" sz="800" dirty="0">
              <a:latin typeface="Arial" pitchFamily="34" charset="0"/>
              <a:cs typeface="Arial" pitchFamily="34" charset="0"/>
            </a:endParaRPr>
          </a:p>
        </p:txBody>
      </p:sp>
      <p:sp>
        <p:nvSpPr>
          <p:cNvPr id="79" name="Oval 44"/>
          <p:cNvSpPr>
            <a:spLocks noChangeArrowheads="1"/>
          </p:cNvSpPr>
          <p:nvPr/>
        </p:nvSpPr>
        <p:spPr bwMode="gray">
          <a:xfrm>
            <a:off x="7982015" y="1826076"/>
            <a:ext cx="1116000" cy="422479"/>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Change business model </a:t>
            </a:r>
            <a:endParaRPr lang="en-US" sz="800" dirty="0">
              <a:latin typeface="Arial" pitchFamily="34" charset="0"/>
              <a:cs typeface="Arial" pitchFamily="34" charset="0"/>
            </a:endParaRPr>
          </a:p>
        </p:txBody>
      </p:sp>
      <p:sp>
        <p:nvSpPr>
          <p:cNvPr id="80" name="Text Box 45"/>
          <p:cNvSpPr txBox="1">
            <a:spLocks noChangeArrowheads="1"/>
          </p:cNvSpPr>
          <p:nvPr/>
        </p:nvSpPr>
        <p:spPr bwMode="gray">
          <a:xfrm>
            <a:off x="4943915" y="5262290"/>
            <a:ext cx="911587" cy="138499"/>
          </a:xfrm>
          <a:prstGeom prst="rect">
            <a:avLst/>
          </a:prstGeom>
          <a:noFill/>
          <a:ln w="3175">
            <a:noFill/>
            <a:miter lim="800000"/>
            <a:headEnd/>
            <a:tailEnd/>
          </a:ln>
        </p:spPr>
        <p:txBody>
          <a:bodyPr lIns="0" tIns="0" rIns="0" bIns="0">
            <a:spAutoFit/>
          </a:bodyPr>
          <a:lstStyle/>
          <a:p>
            <a:pPr marL="285750" indent="-285750" algn="ctr" defTabSz="762000" eaLnBrk="0" hangingPunct="0"/>
            <a:r>
              <a:rPr lang="en-US" sz="900" b="1" dirty="0" smtClean="0">
                <a:latin typeface="Arial" pitchFamily="34" charset="0"/>
                <a:cs typeface="Arial" pitchFamily="34" charset="0"/>
              </a:rPr>
              <a:t>Mid term</a:t>
            </a:r>
            <a:endParaRPr lang="en-US" sz="900" b="1" dirty="0">
              <a:latin typeface="Arial" pitchFamily="34" charset="0"/>
              <a:cs typeface="Arial" pitchFamily="34" charset="0"/>
            </a:endParaRPr>
          </a:p>
        </p:txBody>
      </p:sp>
      <p:sp>
        <p:nvSpPr>
          <p:cNvPr id="81" name="Oval 47"/>
          <p:cNvSpPr>
            <a:spLocks noChangeArrowheads="1"/>
          </p:cNvSpPr>
          <p:nvPr/>
        </p:nvSpPr>
        <p:spPr bwMode="gray">
          <a:xfrm>
            <a:off x="6906396" y="2995437"/>
            <a:ext cx="1152000" cy="480022"/>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Incentivize cash management </a:t>
            </a:r>
            <a:endParaRPr lang="en-US" sz="800" dirty="0">
              <a:latin typeface="Arial" pitchFamily="34" charset="0"/>
              <a:cs typeface="Arial" pitchFamily="34" charset="0"/>
            </a:endParaRPr>
          </a:p>
        </p:txBody>
      </p:sp>
      <p:sp>
        <p:nvSpPr>
          <p:cNvPr id="82" name="Oval 54"/>
          <p:cNvSpPr>
            <a:spLocks noChangeArrowheads="1"/>
          </p:cNvSpPr>
          <p:nvPr/>
        </p:nvSpPr>
        <p:spPr bwMode="gray">
          <a:xfrm>
            <a:off x="5914558" y="2035394"/>
            <a:ext cx="936000" cy="405823"/>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Debt restructuring</a:t>
            </a:r>
            <a:endParaRPr lang="en-US" sz="800" dirty="0">
              <a:latin typeface="Arial" pitchFamily="34" charset="0"/>
              <a:cs typeface="Arial" pitchFamily="34" charset="0"/>
            </a:endParaRPr>
          </a:p>
        </p:txBody>
      </p:sp>
      <p:sp>
        <p:nvSpPr>
          <p:cNvPr id="83" name="Oval 55"/>
          <p:cNvSpPr>
            <a:spLocks noChangeArrowheads="1"/>
          </p:cNvSpPr>
          <p:nvPr/>
        </p:nvSpPr>
        <p:spPr bwMode="gray">
          <a:xfrm>
            <a:off x="3533644" y="3276944"/>
            <a:ext cx="792000" cy="355851"/>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Pre-payments</a:t>
            </a:r>
            <a:endParaRPr lang="en-US" sz="800" dirty="0">
              <a:latin typeface="Arial" pitchFamily="34" charset="0"/>
              <a:cs typeface="Arial" pitchFamily="34" charset="0"/>
            </a:endParaRPr>
          </a:p>
        </p:txBody>
      </p:sp>
      <p:sp>
        <p:nvSpPr>
          <p:cNvPr id="84" name="Oval 56"/>
          <p:cNvSpPr>
            <a:spLocks noChangeArrowheads="1"/>
          </p:cNvSpPr>
          <p:nvPr/>
        </p:nvSpPr>
        <p:spPr bwMode="gray">
          <a:xfrm>
            <a:off x="4391793" y="3217693"/>
            <a:ext cx="864000" cy="481536"/>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Get pensions off-balance</a:t>
            </a:r>
          </a:p>
        </p:txBody>
      </p:sp>
      <p:sp>
        <p:nvSpPr>
          <p:cNvPr id="85" name="AutoShape 17"/>
          <p:cNvSpPr>
            <a:spLocks noChangeArrowheads="1"/>
          </p:cNvSpPr>
          <p:nvPr/>
        </p:nvSpPr>
        <p:spPr bwMode="gray">
          <a:xfrm rot="5400000">
            <a:off x="7448183" y="4045232"/>
            <a:ext cx="430495" cy="3523846"/>
          </a:xfrm>
          <a:prstGeom prst="downArrowCallout">
            <a:avLst>
              <a:gd name="adj1" fmla="val 12204"/>
              <a:gd name="adj2" fmla="val 16810"/>
              <a:gd name="adj3" fmla="val 9745"/>
              <a:gd name="adj4" fmla="val 80611"/>
            </a:avLst>
          </a:prstGeom>
          <a:solidFill>
            <a:schemeClr val="accent1"/>
          </a:solidFill>
          <a:ln w="25400" algn="ctr">
            <a:noFill/>
            <a:miter lim="800000"/>
            <a:headEnd/>
            <a:tailEnd/>
          </a:ln>
        </p:spPr>
        <p:txBody>
          <a:bodyPr vert="vert270" anchor="ctr" anchorCtr="1"/>
          <a:lstStyle/>
          <a:p>
            <a:pPr algn="ctr"/>
            <a:r>
              <a:rPr lang="en-US" sz="900" b="1" dirty="0" smtClean="0">
                <a:solidFill>
                  <a:schemeClr val="bg1"/>
                </a:solidFill>
              </a:rPr>
              <a:t>Strategic Cash &amp; </a:t>
            </a:r>
            <a:br>
              <a:rPr lang="en-US" sz="900" b="1" dirty="0" smtClean="0">
                <a:solidFill>
                  <a:schemeClr val="bg1"/>
                </a:solidFill>
              </a:rPr>
            </a:br>
            <a:r>
              <a:rPr lang="en-US" sz="900" b="1" dirty="0" smtClean="0">
                <a:solidFill>
                  <a:schemeClr val="bg1"/>
                </a:solidFill>
              </a:rPr>
              <a:t>Working Capital Management</a:t>
            </a:r>
            <a:endParaRPr lang="en-US" sz="900" b="1" dirty="0">
              <a:solidFill>
                <a:schemeClr val="bg1"/>
              </a:solidFill>
            </a:endParaRPr>
          </a:p>
        </p:txBody>
      </p:sp>
      <p:sp>
        <p:nvSpPr>
          <p:cNvPr id="86" name="Pfeil nach unten 85"/>
          <p:cNvSpPr/>
          <p:nvPr/>
        </p:nvSpPr>
        <p:spPr>
          <a:xfrm rot="16200000" flipH="1">
            <a:off x="6167741" y="5401005"/>
            <a:ext cx="355288" cy="824399"/>
          </a:xfrm>
          <a:prstGeom prst="downArrow">
            <a:avLst/>
          </a:prstGeom>
          <a:solidFill>
            <a:srgbClr val="005EB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87" name="AutoShape 18"/>
          <p:cNvSpPr>
            <a:spLocks noChangeArrowheads="1"/>
          </p:cNvSpPr>
          <p:nvPr/>
        </p:nvSpPr>
        <p:spPr bwMode="gray">
          <a:xfrm rot="5400000">
            <a:off x="4414606" y="4045233"/>
            <a:ext cx="430495" cy="3523844"/>
          </a:xfrm>
          <a:prstGeom prst="downArrowCallout">
            <a:avLst>
              <a:gd name="adj1" fmla="val 12204"/>
              <a:gd name="adj2" fmla="val 16810"/>
              <a:gd name="adj3" fmla="val 9745"/>
              <a:gd name="adj4" fmla="val 80611"/>
            </a:avLst>
          </a:prstGeom>
          <a:solidFill>
            <a:srgbClr val="005EB8"/>
          </a:solidFill>
          <a:ln w="25400" algn="ctr">
            <a:noFill/>
            <a:miter lim="800000"/>
            <a:headEnd/>
            <a:tailEnd/>
          </a:ln>
        </p:spPr>
        <p:txBody>
          <a:bodyPr vert="vert270" lIns="0" tIns="0" rIns="0" bIns="0" anchor="ctr" anchorCtr="1"/>
          <a:lstStyle/>
          <a:p>
            <a:pPr indent="273050" algn="ctr"/>
            <a:r>
              <a:rPr lang="en-US" sz="900" b="1" dirty="0" smtClean="0">
                <a:solidFill>
                  <a:schemeClr val="bg1"/>
                </a:solidFill>
              </a:rPr>
              <a:t>Tactical Cash Management  </a:t>
            </a:r>
            <a:br>
              <a:rPr lang="en-US" sz="900" b="1" dirty="0" smtClean="0">
                <a:solidFill>
                  <a:schemeClr val="bg1"/>
                </a:solidFill>
              </a:rPr>
            </a:br>
            <a:r>
              <a:rPr lang="en-US" sz="900" b="1" dirty="0" smtClean="0">
                <a:solidFill>
                  <a:schemeClr val="bg1"/>
                </a:solidFill>
                <a:sym typeface="Wingdings" panose="05000000000000000000" pitchFamily="2" charset="2"/>
              </a:rPr>
              <a:t> Working Capital</a:t>
            </a:r>
            <a:endParaRPr lang="en-US" sz="900" b="1" dirty="0">
              <a:solidFill>
                <a:schemeClr val="bg1"/>
              </a:solidFill>
            </a:endParaRPr>
          </a:p>
        </p:txBody>
      </p:sp>
      <p:sp>
        <p:nvSpPr>
          <p:cNvPr id="89" name="Pfeil nach unten 88"/>
          <p:cNvSpPr/>
          <p:nvPr/>
        </p:nvSpPr>
        <p:spPr>
          <a:xfrm rot="16200000" flipH="1">
            <a:off x="3136117" y="5394956"/>
            <a:ext cx="355288" cy="824399"/>
          </a:xfrm>
          <a:prstGeom prst="down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88" name="Rectangle 20"/>
          <p:cNvSpPr>
            <a:spLocks noChangeArrowheads="1"/>
          </p:cNvSpPr>
          <p:nvPr/>
        </p:nvSpPr>
        <p:spPr bwMode="gray">
          <a:xfrm rot="5400000">
            <a:off x="1710942" y="4369921"/>
            <a:ext cx="430491" cy="2874473"/>
          </a:xfrm>
          <a:prstGeom prst="rect">
            <a:avLst/>
          </a:prstGeom>
          <a:solidFill>
            <a:schemeClr val="tx2"/>
          </a:solidFill>
          <a:ln w="25400" algn="ctr">
            <a:noFill/>
            <a:miter lim="800000"/>
            <a:headEnd/>
            <a:tailEnd/>
          </a:ln>
        </p:spPr>
        <p:txBody>
          <a:bodyPr vert="vert270" lIns="0" tIns="252000" rIns="0" bIns="0" anchor="ctr" anchorCtr="1"/>
          <a:lstStyle/>
          <a:p>
            <a:pPr indent="273050" algn="r"/>
            <a:r>
              <a:rPr lang="en-US" sz="900" b="1" dirty="0" smtClean="0">
                <a:solidFill>
                  <a:schemeClr val="bg1"/>
                </a:solidFill>
              </a:rPr>
              <a:t>Operational Cash Management</a:t>
            </a:r>
            <a:endParaRPr lang="en-US" sz="900" dirty="0">
              <a:solidFill>
                <a:schemeClr val="bg1"/>
              </a:solidFill>
            </a:endParaRPr>
          </a:p>
        </p:txBody>
      </p:sp>
      <p:sp>
        <p:nvSpPr>
          <p:cNvPr id="90" name="Oval 25"/>
          <p:cNvSpPr>
            <a:spLocks noChangeArrowheads="1"/>
          </p:cNvSpPr>
          <p:nvPr/>
        </p:nvSpPr>
        <p:spPr bwMode="gray">
          <a:xfrm>
            <a:off x="4189516" y="2674122"/>
            <a:ext cx="828000" cy="508793"/>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Optimize Order-to-cash</a:t>
            </a:r>
            <a:endParaRPr lang="en-US" sz="800" dirty="0">
              <a:latin typeface="Arial" pitchFamily="34" charset="0"/>
              <a:cs typeface="Arial" pitchFamily="34" charset="0"/>
            </a:endParaRPr>
          </a:p>
        </p:txBody>
      </p:sp>
      <p:sp>
        <p:nvSpPr>
          <p:cNvPr id="91" name="Oval 35"/>
          <p:cNvSpPr>
            <a:spLocks noChangeArrowheads="1"/>
          </p:cNvSpPr>
          <p:nvPr/>
        </p:nvSpPr>
        <p:spPr bwMode="auto">
          <a:xfrm>
            <a:off x="5723469" y="2918280"/>
            <a:ext cx="1008000" cy="488256"/>
          </a:xfrm>
          <a:prstGeom prst="ellipse">
            <a:avLst/>
          </a:prstGeom>
          <a:solidFill>
            <a:srgbClr val="FFFFFF"/>
          </a:solidFill>
          <a:ln w="3175">
            <a:solidFill>
              <a:srgbClr val="747678"/>
            </a:solidFill>
            <a:round/>
            <a:headEnd/>
            <a:tailEnd/>
          </a:ln>
          <a:effectLst/>
        </p:spPr>
        <p:txBody>
          <a:bodyPr lIns="36000" rIns="36000" anchor="ctr"/>
          <a:lstStyle/>
          <a:p>
            <a:pPr algn="ctr" defTabSz="762000" eaLnBrk="0" hangingPunct="0"/>
            <a:r>
              <a:rPr lang="en-US" sz="800" dirty="0" smtClean="0">
                <a:latin typeface="Arial" pitchFamily="34" charset="0"/>
                <a:cs typeface="Arial" pitchFamily="34" charset="0"/>
              </a:rPr>
              <a:t>Optimize Forecast-to-fulfil </a:t>
            </a:r>
          </a:p>
        </p:txBody>
      </p:sp>
      <p:sp>
        <p:nvSpPr>
          <p:cNvPr id="92" name="Oval 21"/>
          <p:cNvSpPr>
            <a:spLocks noChangeArrowheads="1"/>
          </p:cNvSpPr>
          <p:nvPr/>
        </p:nvSpPr>
        <p:spPr bwMode="gray">
          <a:xfrm>
            <a:off x="8485506" y="1542449"/>
            <a:ext cx="1129641" cy="349794"/>
          </a:xfrm>
          <a:prstGeom prst="ellipse">
            <a:avLst/>
          </a:prstGeom>
          <a:noFill/>
          <a:ln w="3175">
            <a:noFill/>
            <a:round/>
            <a:headEnd/>
            <a:tailEnd/>
          </a:ln>
        </p:spPr>
        <p:txBody>
          <a:bodyPr lIns="36000" rIns="36000" anchor="ctr"/>
          <a:lstStyle/>
          <a:p>
            <a:pPr algn="ctr" defTabSz="762000" eaLnBrk="0" hangingPunct="0"/>
            <a:r>
              <a:rPr lang="en-US" sz="1000" b="1" dirty="0" smtClean="0">
                <a:solidFill>
                  <a:srgbClr val="878787"/>
                </a:solidFill>
                <a:latin typeface="Arial" pitchFamily="34" charset="0"/>
                <a:cs typeface="Arial" pitchFamily="34" charset="0"/>
              </a:rPr>
              <a:t>Strategic</a:t>
            </a:r>
            <a:endParaRPr lang="en-US" sz="1000" b="1" dirty="0">
              <a:solidFill>
                <a:srgbClr val="878787"/>
              </a:solidFill>
              <a:latin typeface="Arial" pitchFamily="34" charset="0"/>
              <a:cs typeface="Arial" pitchFamily="34" charset="0"/>
            </a:endParaRPr>
          </a:p>
        </p:txBody>
      </p:sp>
    </p:spTree>
    <p:extLst>
      <p:ext uri="{BB962C8B-B14F-4D97-AF65-F5344CB8AC3E}">
        <p14:creationId xmlns:p14="http://schemas.microsoft.com/office/powerpoint/2010/main" val="1496965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2945712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6. What optimization measures have been identified and planned? (Influences of short-term measures)</a:t>
            </a:r>
            <a:endParaRPr lang="en-US" dirty="0"/>
          </a:p>
        </p:txBody>
      </p:sp>
      <p:sp>
        <p:nvSpPr>
          <p:cNvPr id="4" name="Textplatzhalter 3"/>
          <p:cNvSpPr>
            <a:spLocks noGrp="1"/>
          </p:cNvSpPr>
          <p:nvPr>
            <p:ph type="body" sz="quarter" idx="13"/>
          </p:nvPr>
        </p:nvSpPr>
        <p:spPr/>
        <p:txBody>
          <a:bodyPr/>
          <a:lstStyle/>
          <a:p>
            <a:r>
              <a:rPr lang="en-US" dirty="0" smtClean="0"/>
              <a:t>Working Capital</a:t>
            </a:r>
            <a:endParaRPr lang="en-US" dirty="0"/>
          </a:p>
        </p:txBody>
      </p:sp>
      <p:sp>
        <p:nvSpPr>
          <p:cNvPr id="22" name="Textfeld 21"/>
          <p:cNvSpPr txBox="1"/>
          <p:nvPr/>
        </p:nvSpPr>
        <p:spPr>
          <a:xfrm>
            <a:off x="496570" y="1773936"/>
            <a:ext cx="2854800" cy="3506724"/>
          </a:xfrm>
          <a:prstGeom prst="rect">
            <a:avLst/>
          </a:prstGeom>
          <a:noFill/>
          <a:ln>
            <a:solidFill>
              <a:srgbClr val="00338D"/>
            </a:solidFill>
          </a:ln>
        </p:spPr>
        <p:txBody>
          <a:bodyPr wrap="square" lIns="53975" tIns="53975" rIns="53975" bIns="53975" rtlCol="0">
            <a:noAutofit/>
          </a:bodyPr>
          <a:lstStyle/>
          <a:p>
            <a:pPr marL="216000" lvl="2" indent="-216000">
              <a:spcAft>
                <a:spcPts val="400"/>
              </a:spcAft>
              <a:buClr>
                <a:schemeClr val="tx2"/>
              </a:buClr>
              <a:buFont typeface="Arial" panose="020B0604020202020204" pitchFamily="34" charset="0"/>
              <a:buChar char="—"/>
            </a:pPr>
            <a:r>
              <a:rPr lang="en-US" sz="1000" dirty="0" smtClean="0"/>
              <a:t>Enforce escalation in case of delayed payments</a:t>
            </a:r>
          </a:p>
          <a:p>
            <a:pPr marL="216000" lvl="2" indent="-216000">
              <a:spcAft>
                <a:spcPts val="400"/>
              </a:spcAft>
              <a:buClr>
                <a:schemeClr val="tx2"/>
              </a:buClr>
              <a:buFont typeface="Arial" panose="020B0604020202020204" pitchFamily="34" charset="0"/>
              <a:buChar char="—"/>
            </a:pPr>
            <a:r>
              <a:rPr lang="en-US" sz="1000" dirty="0" smtClean="0"/>
              <a:t>Agree on terms for installations and partial payments</a:t>
            </a:r>
          </a:p>
          <a:p>
            <a:pPr marL="216000" lvl="2" indent="-216000">
              <a:spcAft>
                <a:spcPts val="400"/>
              </a:spcAft>
              <a:buClr>
                <a:schemeClr val="tx2"/>
              </a:buClr>
              <a:buFont typeface="Arial" panose="020B0604020202020204" pitchFamily="34" charset="0"/>
              <a:buChar char="—"/>
            </a:pPr>
            <a:r>
              <a:rPr lang="en-US" sz="1000" dirty="0" smtClean="0"/>
              <a:t>Employ factoring service companies</a:t>
            </a:r>
          </a:p>
          <a:p>
            <a:pPr marL="216000" lvl="2" indent="-216000">
              <a:spcAft>
                <a:spcPts val="400"/>
              </a:spcAft>
              <a:buClr>
                <a:schemeClr val="tx2"/>
              </a:buClr>
              <a:buFont typeface="Arial" panose="020B0604020202020204" pitchFamily="34" charset="0"/>
              <a:buChar char="—"/>
            </a:pPr>
            <a:r>
              <a:rPr lang="en-US" sz="1000" dirty="0" smtClean="0"/>
              <a:t>Accelerate customer complaint processes</a:t>
            </a:r>
          </a:p>
          <a:p>
            <a:pPr marL="216000" lvl="2" indent="-216000">
              <a:spcAft>
                <a:spcPts val="400"/>
              </a:spcAft>
              <a:buClr>
                <a:schemeClr val="tx2"/>
              </a:buClr>
              <a:buFont typeface="Arial" panose="020B0604020202020204" pitchFamily="34" charset="0"/>
              <a:buChar char="—"/>
            </a:pPr>
            <a:r>
              <a:rPr lang="en-US" sz="1000" dirty="0" smtClean="0"/>
              <a:t>Obtain credit default insurance</a:t>
            </a:r>
          </a:p>
          <a:p>
            <a:pPr marL="216000" lvl="2" indent="-216000">
              <a:spcAft>
                <a:spcPts val="400"/>
              </a:spcAft>
              <a:buClr>
                <a:schemeClr val="tx2"/>
              </a:buClr>
              <a:buFont typeface="Arial" panose="020B0604020202020204" pitchFamily="34" charset="0"/>
              <a:buChar char="—"/>
            </a:pPr>
            <a:r>
              <a:rPr lang="en-US" sz="1000" dirty="0" smtClean="0"/>
              <a:t>Make use of asset backed securitization</a:t>
            </a:r>
          </a:p>
          <a:p>
            <a:pPr marL="216000" lvl="2" indent="-216000">
              <a:spcAft>
                <a:spcPts val="400"/>
              </a:spcAft>
              <a:buClr>
                <a:schemeClr val="tx2"/>
              </a:buClr>
              <a:buFont typeface="Arial" panose="020B0604020202020204" pitchFamily="34" charset="0"/>
              <a:buChar char="—"/>
            </a:pPr>
            <a:r>
              <a:rPr lang="en-US" sz="1000" dirty="0" smtClean="0"/>
              <a:t>Provide receivables information to the sales department</a:t>
            </a:r>
          </a:p>
          <a:p>
            <a:pPr marL="216000" lvl="2" indent="-216000">
              <a:spcAft>
                <a:spcPts val="400"/>
              </a:spcAft>
              <a:buClr>
                <a:schemeClr val="tx2"/>
              </a:buClr>
              <a:buFont typeface="Arial" panose="020B0604020202020204" pitchFamily="34" charset="0"/>
              <a:buChar char="—"/>
            </a:pPr>
            <a:r>
              <a:rPr lang="en-US" sz="1000" dirty="0" smtClean="0"/>
              <a:t>…</a:t>
            </a:r>
            <a:endParaRPr lang="en-US" sz="1000" dirty="0"/>
          </a:p>
        </p:txBody>
      </p:sp>
      <p:sp>
        <p:nvSpPr>
          <p:cNvPr id="23" name="Textfeld 22"/>
          <p:cNvSpPr txBox="1"/>
          <p:nvPr/>
        </p:nvSpPr>
        <p:spPr>
          <a:xfrm>
            <a:off x="3524885" y="1773936"/>
            <a:ext cx="2856230" cy="3506724"/>
          </a:xfrm>
          <a:prstGeom prst="rect">
            <a:avLst/>
          </a:prstGeom>
          <a:noFill/>
          <a:ln>
            <a:solidFill>
              <a:srgbClr val="00338D"/>
            </a:solidFill>
          </a:ln>
        </p:spPr>
        <p:txBody>
          <a:bodyPr wrap="square" lIns="53975" tIns="53975" rIns="53975" bIns="53975" rtlCol="0">
            <a:noAutofit/>
          </a:bodyPr>
          <a:lstStyle/>
          <a:p>
            <a:pPr marL="216000" lvl="2" indent="-216000">
              <a:spcAft>
                <a:spcPts val="400"/>
              </a:spcAft>
              <a:buClr>
                <a:schemeClr val="tx2"/>
              </a:buClr>
              <a:buFont typeface="Arial" panose="020B0604020202020204" pitchFamily="34" charset="0"/>
              <a:buChar char="—"/>
            </a:pPr>
            <a:r>
              <a:rPr lang="en-US" sz="1000" dirty="0" smtClean="0"/>
              <a:t>Sell-off slow sellers and remainder of stocks</a:t>
            </a:r>
          </a:p>
          <a:p>
            <a:pPr marL="216000" lvl="2" indent="-216000">
              <a:spcAft>
                <a:spcPts val="400"/>
              </a:spcAft>
              <a:buClr>
                <a:schemeClr val="tx2"/>
              </a:buClr>
              <a:buFont typeface="Arial" panose="020B0604020202020204" pitchFamily="34" charset="0"/>
              <a:buChar char="—"/>
            </a:pPr>
            <a:r>
              <a:rPr lang="en-US" sz="1000" dirty="0" smtClean="0"/>
              <a:t>Reduce the safety stock level</a:t>
            </a:r>
          </a:p>
          <a:p>
            <a:pPr marL="216000" lvl="2" indent="-216000">
              <a:spcAft>
                <a:spcPts val="400"/>
              </a:spcAft>
              <a:buClr>
                <a:schemeClr val="tx2"/>
              </a:buClr>
              <a:buFont typeface="Arial" panose="020B0604020202020204" pitchFamily="34" charset="0"/>
              <a:buChar char="—"/>
            </a:pPr>
            <a:r>
              <a:rPr lang="en-US" sz="1000" dirty="0" smtClean="0"/>
              <a:t>Optimization of batch sizes</a:t>
            </a:r>
          </a:p>
          <a:p>
            <a:pPr marL="216000" lvl="2" indent="-216000">
              <a:spcAft>
                <a:spcPts val="400"/>
              </a:spcAft>
              <a:buClr>
                <a:schemeClr val="tx2"/>
              </a:buClr>
              <a:buFont typeface="Arial" panose="020B0604020202020204" pitchFamily="34" charset="0"/>
              <a:buChar char="—"/>
            </a:pPr>
            <a:r>
              <a:rPr lang="en-US" sz="1000" dirty="0" smtClean="0"/>
              <a:t>Implement just-in-time production</a:t>
            </a:r>
          </a:p>
          <a:p>
            <a:pPr marL="216000" lvl="2" indent="-216000">
              <a:spcAft>
                <a:spcPts val="400"/>
              </a:spcAft>
              <a:buClr>
                <a:schemeClr val="tx2"/>
              </a:buClr>
              <a:buFont typeface="Arial" panose="020B0604020202020204" pitchFamily="34" charset="0"/>
              <a:buChar char="—"/>
            </a:pPr>
            <a:r>
              <a:rPr lang="en-US" sz="1000" dirty="0" smtClean="0"/>
              <a:t>Reduce vertical range of manufacturing</a:t>
            </a:r>
          </a:p>
          <a:p>
            <a:pPr marL="216000" lvl="2" indent="-216000">
              <a:spcAft>
                <a:spcPts val="400"/>
              </a:spcAft>
              <a:buClr>
                <a:schemeClr val="tx2"/>
              </a:buClr>
              <a:buFont typeface="Arial" panose="020B0604020202020204" pitchFamily="34" charset="0"/>
              <a:buChar char="—"/>
            </a:pPr>
            <a:r>
              <a:rPr lang="en-US" sz="1000" dirty="0" smtClean="0"/>
              <a:t>Improve stock accounting</a:t>
            </a:r>
          </a:p>
          <a:p>
            <a:pPr marL="216000" lvl="2" indent="-216000">
              <a:spcAft>
                <a:spcPts val="400"/>
              </a:spcAft>
              <a:buClr>
                <a:schemeClr val="tx2"/>
              </a:buClr>
              <a:buFont typeface="Arial" panose="020B0604020202020204" pitchFamily="34" charset="0"/>
              <a:buChar char="—"/>
            </a:pPr>
            <a:r>
              <a:rPr lang="en-US" sz="1000" dirty="0" smtClean="0"/>
              <a:t>Hedge currency risk for foreign transactions</a:t>
            </a:r>
          </a:p>
          <a:p>
            <a:pPr marL="216000" lvl="2" indent="-216000">
              <a:spcAft>
                <a:spcPts val="400"/>
              </a:spcAft>
              <a:buClr>
                <a:schemeClr val="tx2"/>
              </a:buClr>
              <a:buFont typeface="Arial" panose="020B0604020202020204" pitchFamily="34" charset="0"/>
              <a:buChar char="—"/>
            </a:pPr>
            <a:r>
              <a:rPr lang="en-US" sz="1000" dirty="0" smtClean="0"/>
              <a:t>Standardize and modulate products and components</a:t>
            </a:r>
          </a:p>
          <a:p>
            <a:pPr marL="216000" lvl="2" indent="-216000">
              <a:spcAft>
                <a:spcPts val="400"/>
              </a:spcAft>
              <a:buClr>
                <a:schemeClr val="tx2"/>
              </a:buClr>
              <a:buFont typeface="Arial" panose="020B0604020202020204" pitchFamily="34" charset="0"/>
              <a:buChar char="—"/>
            </a:pPr>
            <a:r>
              <a:rPr lang="en-US" sz="1000" dirty="0" smtClean="0"/>
              <a:t>Change disposition process / cycles</a:t>
            </a:r>
          </a:p>
          <a:p>
            <a:pPr marL="216000" lvl="2" indent="-216000">
              <a:spcAft>
                <a:spcPts val="400"/>
              </a:spcAft>
              <a:buClr>
                <a:schemeClr val="tx2"/>
              </a:buClr>
              <a:buFont typeface="Arial" panose="020B0604020202020204" pitchFamily="34" charset="0"/>
              <a:buChar char="—"/>
            </a:pPr>
            <a:r>
              <a:rPr lang="en-US" sz="1000" dirty="0" smtClean="0"/>
              <a:t>Reduce inventory range</a:t>
            </a:r>
          </a:p>
          <a:p>
            <a:pPr marL="216000" lvl="2" indent="-216000">
              <a:spcAft>
                <a:spcPts val="400"/>
              </a:spcAft>
              <a:buClr>
                <a:schemeClr val="tx2"/>
              </a:buClr>
              <a:buFont typeface="Arial" panose="020B0604020202020204" pitchFamily="34" charset="0"/>
              <a:buChar char="—"/>
            </a:pPr>
            <a:r>
              <a:rPr lang="en-US" sz="1000" dirty="0" smtClean="0"/>
              <a:t>Shorten processing time</a:t>
            </a:r>
          </a:p>
          <a:p>
            <a:pPr marL="216000" lvl="2" indent="-216000">
              <a:spcAft>
                <a:spcPts val="400"/>
              </a:spcAft>
              <a:buClr>
                <a:schemeClr val="tx2"/>
              </a:buClr>
              <a:buFont typeface="Arial" panose="020B0604020202020204" pitchFamily="34" charset="0"/>
              <a:buChar char="—"/>
            </a:pPr>
            <a:r>
              <a:rPr lang="en-US" sz="1000" dirty="0" smtClean="0"/>
              <a:t>Enhance planning system and accuracy</a:t>
            </a:r>
          </a:p>
          <a:p>
            <a:pPr marL="216000" lvl="2" indent="-216000">
              <a:spcAft>
                <a:spcPts val="400"/>
              </a:spcAft>
              <a:buClr>
                <a:schemeClr val="tx2"/>
              </a:buClr>
              <a:buFont typeface="Arial" panose="020B0604020202020204" pitchFamily="34" charset="0"/>
              <a:buChar char="—"/>
            </a:pPr>
            <a:r>
              <a:rPr lang="en-US" sz="1000" dirty="0" smtClean="0"/>
              <a:t>…</a:t>
            </a:r>
            <a:endParaRPr lang="en-US" sz="1000" dirty="0"/>
          </a:p>
        </p:txBody>
      </p:sp>
      <p:sp>
        <p:nvSpPr>
          <p:cNvPr id="24" name="Textfeld 23"/>
          <p:cNvSpPr txBox="1"/>
          <p:nvPr/>
        </p:nvSpPr>
        <p:spPr>
          <a:xfrm>
            <a:off x="6560820" y="1773936"/>
            <a:ext cx="2856230" cy="3506724"/>
          </a:xfrm>
          <a:prstGeom prst="rect">
            <a:avLst/>
          </a:prstGeom>
          <a:noFill/>
          <a:ln>
            <a:solidFill>
              <a:srgbClr val="00338D"/>
            </a:solidFill>
          </a:ln>
        </p:spPr>
        <p:txBody>
          <a:bodyPr wrap="square" lIns="53975" tIns="53975" rIns="53975" bIns="53975" rtlCol="0">
            <a:noAutofit/>
          </a:bodyPr>
          <a:lstStyle/>
          <a:p>
            <a:pPr marL="216000" lvl="2" indent="-216000">
              <a:spcAft>
                <a:spcPts val="400"/>
              </a:spcAft>
              <a:buClr>
                <a:schemeClr val="tx2"/>
              </a:buClr>
              <a:buFont typeface="Arial" panose="020B0604020202020204" pitchFamily="34" charset="0"/>
              <a:buChar char="—"/>
            </a:pPr>
            <a:r>
              <a:rPr lang="en-US" sz="1000" dirty="0" smtClean="0"/>
              <a:t>Selectively renegotiate payment terms and conditions</a:t>
            </a:r>
          </a:p>
          <a:p>
            <a:pPr marL="216000" lvl="2" indent="-216000">
              <a:spcAft>
                <a:spcPts val="400"/>
              </a:spcAft>
              <a:buClr>
                <a:schemeClr val="tx2"/>
              </a:buClr>
              <a:buFont typeface="Arial" panose="020B0604020202020204" pitchFamily="34" charset="0"/>
              <a:buChar char="—"/>
            </a:pPr>
            <a:r>
              <a:rPr lang="en-US" sz="1000" dirty="0" smtClean="0"/>
              <a:t>Introduce cash desk</a:t>
            </a:r>
          </a:p>
          <a:p>
            <a:pPr marL="216000" lvl="2" indent="-216000">
              <a:spcAft>
                <a:spcPts val="400"/>
              </a:spcAft>
              <a:buClr>
                <a:schemeClr val="tx2"/>
              </a:buClr>
              <a:buFont typeface="Arial" panose="020B0604020202020204" pitchFamily="34" charset="0"/>
              <a:buChar char="—"/>
            </a:pPr>
            <a:r>
              <a:rPr lang="en-US" sz="1000" dirty="0" smtClean="0"/>
              <a:t>Set-up cash pooling</a:t>
            </a:r>
          </a:p>
          <a:p>
            <a:pPr marL="216000" lvl="2" indent="-216000">
              <a:spcAft>
                <a:spcPts val="400"/>
              </a:spcAft>
              <a:buClr>
                <a:schemeClr val="tx2"/>
              </a:buClr>
              <a:buFont typeface="Arial" panose="020B0604020202020204" pitchFamily="34" charset="0"/>
              <a:buChar char="—"/>
            </a:pPr>
            <a:r>
              <a:rPr lang="en-US" sz="1000" dirty="0" smtClean="0"/>
              <a:t>Optimize complaint processes</a:t>
            </a:r>
          </a:p>
          <a:p>
            <a:pPr marL="216000" lvl="2" indent="-216000">
              <a:spcAft>
                <a:spcPts val="400"/>
              </a:spcAft>
              <a:buClr>
                <a:schemeClr val="tx2"/>
              </a:buClr>
              <a:buFont typeface="Arial" panose="020B0604020202020204" pitchFamily="34" charset="0"/>
              <a:buChar char="—"/>
            </a:pPr>
            <a:r>
              <a:rPr lang="en-US" sz="1000" dirty="0" smtClean="0"/>
              <a:t>Renegotiate reimbursements and the usage of bonuses</a:t>
            </a:r>
          </a:p>
          <a:p>
            <a:pPr marL="216000" lvl="2" indent="-216000">
              <a:spcAft>
                <a:spcPts val="400"/>
              </a:spcAft>
              <a:buClr>
                <a:schemeClr val="tx2"/>
              </a:buClr>
              <a:buFont typeface="Arial" panose="020B0604020202020204" pitchFamily="34" charset="0"/>
              <a:buChar char="—"/>
            </a:pPr>
            <a:r>
              <a:rPr lang="en-US" sz="1000" dirty="0" smtClean="0"/>
              <a:t>Optimize material requirements planning</a:t>
            </a:r>
          </a:p>
          <a:p>
            <a:pPr marL="216000" lvl="2" indent="-216000">
              <a:spcAft>
                <a:spcPts val="400"/>
              </a:spcAft>
              <a:buClr>
                <a:schemeClr val="tx2"/>
              </a:buClr>
              <a:buFont typeface="Arial" panose="020B0604020202020204" pitchFamily="34" charset="0"/>
              <a:buChar char="—"/>
            </a:pPr>
            <a:r>
              <a:rPr lang="en-US" sz="1000" dirty="0" smtClean="0"/>
              <a:t>Optimize usage of early payment discounts and net payments</a:t>
            </a:r>
          </a:p>
          <a:p>
            <a:pPr marL="216000" lvl="2" indent="-216000">
              <a:spcAft>
                <a:spcPts val="400"/>
              </a:spcAft>
              <a:buClr>
                <a:schemeClr val="tx2"/>
              </a:buClr>
              <a:buFont typeface="Arial" panose="020B0604020202020204" pitchFamily="34" charset="0"/>
              <a:buChar char="—"/>
            </a:pPr>
            <a:r>
              <a:rPr lang="en-US" sz="1000" dirty="0" smtClean="0"/>
              <a:t>…</a:t>
            </a:r>
            <a:endParaRPr lang="en-US" sz="1000" dirty="0"/>
          </a:p>
        </p:txBody>
      </p:sp>
      <p:sp>
        <p:nvSpPr>
          <p:cNvPr id="11" name="Rechteck 10"/>
          <p:cNvSpPr/>
          <p:nvPr/>
        </p:nvSpPr>
        <p:spPr>
          <a:xfrm>
            <a:off x="496570" y="1422400"/>
            <a:ext cx="2856230" cy="360000"/>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Sales Outstanding</a:t>
            </a:r>
          </a:p>
        </p:txBody>
      </p:sp>
      <p:sp>
        <p:nvSpPr>
          <p:cNvPr id="26" name="Rechteck 25"/>
          <p:cNvSpPr/>
          <p:nvPr/>
        </p:nvSpPr>
        <p:spPr>
          <a:xfrm>
            <a:off x="3524885" y="1422400"/>
            <a:ext cx="2856230" cy="360000"/>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Inventory Turnover</a:t>
            </a:r>
          </a:p>
        </p:txBody>
      </p:sp>
      <p:sp>
        <p:nvSpPr>
          <p:cNvPr id="27" name="Rechteck 26"/>
          <p:cNvSpPr/>
          <p:nvPr/>
        </p:nvSpPr>
        <p:spPr>
          <a:xfrm>
            <a:off x="6560820" y="1422400"/>
            <a:ext cx="2856230" cy="360000"/>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000" b="1" dirty="0" smtClean="0">
                <a:solidFill>
                  <a:schemeClr val="bg1"/>
                </a:solidFill>
              </a:rPr>
              <a:t>Payables  Outstanding</a:t>
            </a:r>
          </a:p>
        </p:txBody>
      </p:sp>
      <p:sp>
        <p:nvSpPr>
          <p:cNvPr id="28" name="Rechteck 27"/>
          <p:cNvSpPr/>
          <p:nvPr/>
        </p:nvSpPr>
        <p:spPr>
          <a:xfrm>
            <a:off x="722376" y="5425440"/>
            <a:ext cx="8684818" cy="595948"/>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dirty="0" smtClean="0">
                <a:solidFill>
                  <a:schemeClr val="bg1"/>
                </a:solidFill>
                <a:latin typeface="KPMG Light" panose="020B0403030202040204" pitchFamily="34" charset="0"/>
              </a:rPr>
              <a:t>Establish a cash culture to sustainably free up liquidity without jeopardizing the performance or delivery capacity </a:t>
            </a:r>
            <a:br>
              <a:rPr lang="en-US" dirty="0" smtClean="0">
                <a:solidFill>
                  <a:schemeClr val="bg1"/>
                </a:solidFill>
                <a:latin typeface="KPMG Light" panose="020B0403030202040204" pitchFamily="34" charset="0"/>
              </a:rPr>
            </a:br>
            <a:r>
              <a:rPr lang="en-US" dirty="0" smtClean="0">
                <a:solidFill>
                  <a:schemeClr val="bg1"/>
                </a:solidFill>
                <a:latin typeface="KPMG Light" panose="020B0403030202040204" pitchFamily="34" charset="0"/>
              </a:rPr>
              <a:t>and maintain the level of credit worthiness.</a:t>
            </a:r>
          </a:p>
        </p:txBody>
      </p:sp>
      <p:sp>
        <p:nvSpPr>
          <p:cNvPr id="13" name="Rechteck 12"/>
          <p:cNvSpPr/>
          <p:nvPr/>
        </p:nvSpPr>
        <p:spPr>
          <a:xfrm>
            <a:off x="493776" y="5425440"/>
            <a:ext cx="228600" cy="595948"/>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1000" b="1" dirty="0" smtClean="0">
              <a:solidFill>
                <a:schemeClr val="bg1"/>
              </a:solidFill>
            </a:endParaRPr>
          </a:p>
        </p:txBody>
      </p:sp>
    </p:spTree>
    <p:extLst>
      <p:ext uri="{BB962C8B-B14F-4D97-AF65-F5344CB8AC3E}">
        <p14:creationId xmlns:p14="http://schemas.microsoft.com/office/powerpoint/2010/main" val="4181852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hteck 153"/>
          <p:cNvSpPr/>
          <p:nvPr/>
        </p:nvSpPr>
        <p:spPr>
          <a:xfrm>
            <a:off x="488950" y="3019580"/>
            <a:ext cx="8928100" cy="1418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155" name="Rechteck 154"/>
          <p:cNvSpPr/>
          <p:nvPr/>
        </p:nvSpPr>
        <p:spPr>
          <a:xfrm>
            <a:off x="488950" y="4499708"/>
            <a:ext cx="8928100" cy="153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Rechteck 5"/>
          <p:cNvSpPr/>
          <p:nvPr/>
        </p:nvSpPr>
        <p:spPr>
          <a:xfrm>
            <a:off x="488950" y="1424354"/>
            <a:ext cx="8928100" cy="1531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 name="Titel 4"/>
          <p:cNvSpPr>
            <a:spLocks noGrp="1"/>
          </p:cNvSpPr>
          <p:nvPr>
            <p:ph type="title"/>
          </p:nvPr>
        </p:nvSpPr>
        <p:spPr/>
        <p:txBody>
          <a:bodyPr/>
          <a:lstStyle/>
          <a:p>
            <a:r>
              <a:rPr lang="en-US" dirty="0" smtClean="0"/>
              <a:t>6. What optimization measures have been identified and planned? </a:t>
            </a:r>
            <a:br>
              <a:rPr lang="en-US" dirty="0" smtClean="0"/>
            </a:br>
            <a:r>
              <a:rPr lang="en-US" dirty="0" smtClean="0"/>
              <a:t>[Overview operational processes]</a:t>
            </a:r>
            <a:endParaRPr lang="en-US" dirty="0"/>
          </a:p>
        </p:txBody>
      </p:sp>
      <p:sp>
        <p:nvSpPr>
          <p:cNvPr id="24" name="Textplatzhalter 23"/>
          <p:cNvSpPr>
            <a:spLocks noGrp="1"/>
          </p:cNvSpPr>
          <p:nvPr>
            <p:ph type="body" sz="quarter" idx="11"/>
          </p:nvPr>
        </p:nvSpPr>
        <p:spPr/>
        <p:txBody>
          <a:bodyPr/>
          <a:lstStyle/>
          <a:p>
            <a:r>
              <a:rPr lang="en-US" dirty="0" smtClean="0"/>
              <a:t>Working Capital</a:t>
            </a:r>
            <a:endParaRPr lang="en-US" dirty="0"/>
          </a:p>
        </p:txBody>
      </p:sp>
      <p:sp>
        <p:nvSpPr>
          <p:cNvPr id="94" name="Rectangle 71"/>
          <p:cNvSpPr>
            <a:spLocks noChangeArrowheads="1"/>
          </p:cNvSpPr>
          <p:nvPr/>
        </p:nvSpPr>
        <p:spPr bwMode="auto">
          <a:xfrm>
            <a:off x="6219243" y="1682549"/>
            <a:ext cx="2267200" cy="1230380"/>
          </a:xfrm>
          <a:prstGeom prst="rect">
            <a:avLst/>
          </a:prstGeom>
          <a:noFill/>
          <a:ln w="19050">
            <a:noFill/>
            <a:miter lim="800000"/>
            <a:headEnd/>
            <a:tailEnd/>
          </a:ln>
        </p:spPr>
        <p:txBody>
          <a:bodyPr wrap="none" lIns="0" tIns="0" rIns="0" bIns="0" anchor="ctr"/>
          <a:lstStyle/>
          <a:p>
            <a:pPr algn="ctr"/>
            <a:endParaRPr lang="en-US" sz="900" dirty="0"/>
          </a:p>
        </p:txBody>
      </p:sp>
      <p:sp>
        <p:nvSpPr>
          <p:cNvPr id="96" name="Rectangle 3"/>
          <p:cNvSpPr>
            <a:spLocks noChangeArrowheads="1"/>
          </p:cNvSpPr>
          <p:nvPr/>
        </p:nvSpPr>
        <p:spPr bwMode="auto">
          <a:xfrm>
            <a:off x="8885070" y="4523238"/>
            <a:ext cx="250068" cy="138499"/>
          </a:xfrm>
          <a:prstGeom prst="rect">
            <a:avLst/>
          </a:prstGeom>
          <a:noFill/>
          <a:ln w="28575">
            <a:noFill/>
            <a:miter lim="800000"/>
            <a:headEnd/>
            <a:tailEnd/>
          </a:ln>
        </p:spPr>
        <p:txBody>
          <a:bodyPr wrap="none" lIns="0" tIns="0" rIns="0" bIns="0" anchor="ctr" anchorCtr="1">
            <a:spAutoFit/>
          </a:bodyPr>
          <a:lstStyle/>
          <a:p>
            <a:pPr algn="ctr" defTabSz="728663"/>
            <a:r>
              <a:rPr lang="en-US" sz="900" b="1" dirty="0" smtClean="0">
                <a:solidFill>
                  <a:srgbClr val="470A68"/>
                </a:solidFill>
              </a:rPr>
              <a:t>DPO</a:t>
            </a:r>
            <a:endParaRPr lang="en-US" sz="900" b="1" dirty="0">
              <a:solidFill>
                <a:srgbClr val="470A68"/>
              </a:solidFill>
            </a:endParaRPr>
          </a:p>
        </p:txBody>
      </p:sp>
      <p:sp>
        <p:nvSpPr>
          <p:cNvPr id="97" name="Rectangle 4"/>
          <p:cNvSpPr>
            <a:spLocks noChangeArrowheads="1"/>
          </p:cNvSpPr>
          <p:nvPr/>
        </p:nvSpPr>
        <p:spPr bwMode="auto">
          <a:xfrm>
            <a:off x="8910719" y="3067789"/>
            <a:ext cx="198772" cy="138499"/>
          </a:xfrm>
          <a:prstGeom prst="rect">
            <a:avLst/>
          </a:prstGeom>
          <a:noFill/>
          <a:ln w="28575">
            <a:noFill/>
            <a:miter lim="800000"/>
            <a:headEnd/>
            <a:tailEnd/>
          </a:ln>
        </p:spPr>
        <p:txBody>
          <a:bodyPr wrap="none" lIns="0" tIns="0" rIns="0" bIns="0" anchor="ctr" anchorCtr="1">
            <a:spAutoFit/>
          </a:bodyPr>
          <a:lstStyle/>
          <a:p>
            <a:pPr algn="ctr" defTabSz="728663"/>
            <a:r>
              <a:rPr lang="en-US" sz="900" b="1" dirty="0" smtClean="0">
                <a:solidFill>
                  <a:srgbClr val="0091DA"/>
                </a:solidFill>
              </a:rPr>
              <a:t>DIH</a:t>
            </a:r>
            <a:endParaRPr lang="en-US" sz="900" b="1" dirty="0">
              <a:solidFill>
                <a:srgbClr val="0091DA"/>
              </a:solidFill>
            </a:endParaRPr>
          </a:p>
        </p:txBody>
      </p:sp>
      <p:sp>
        <p:nvSpPr>
          <p:cNvPr id="98" name="Rectangle 5"/>
          <p:cNvSpPr>
            <a:spLocks noChangeArrowheads="1"/>
          </p:cNvSpPr>
          <p:nvPr/>
        </p:nvSpPr>
        <p:spPr bwMode="auto">
          <a:xfrm>
            <a:off x="8859423" y="1516928"/>
            <a:ext cx="250068" cy="138499"/>
          </a:xfrm>
          <a:prstGeom prst="rect">
            <a:avLst/>
          </a:prstGeom>
          <a:noFill/>
          <a:ln w="28575">
            <a:noFill/>
            <a:miter lim="800000"/>
            <a:headEnd/>
            <a:tailEnd/>
          </a:ln>
        </p:spPr>
        <p:txBody>
          <a:bodyPr wrap="none" lIns="0" tIns="0" rIns="0" bIns="0" anchor="ctr" anchorCtr="1">
            <a:spAutoFit/>
          </a:bodyPr>
          <a:lstStyle/>
          <a:p>
            <a:pPr algn="ctr" defTabSz="728663"/>
            <a:r>
              <a:rPr lang="en-US" sz="900" b="1" dirty="0" smtClean="0">
                <a:solidFill>
                  <a:srgbClr val="005EB8"/>
                </a:solidFill>
              </a:rPr>
              <a:t>DSO</a:t>
            </a:r>
            <a:endParaRPr lang="en-US" sz="900" b="1" dirty="0">
              <a:solidFill>
                <a:srgbClr val="005EB8"/>
              </a:solidFill>
            </a:endParaRPr>
          </a:p>
        </p:txBody>
      </p:sp>
      <p:sp>
        <p:nvSpPr>
          <p:cNvPr id="99" name="Rectangle 6"/>
          <p:cNvSpPr>
            <a:spLocks noChangeArrowheads="1"/>
          </p:cNvSpPr>
          <p:nvPr/>
        </p:nvSpPr>
        <p:spPr bwMode="auto">
          <a:xfrm>
            <a:off x="571500" y="4794299"/>
            <a:ext cx="955795" cy="748732"/>
          </a:xfrm>
          <a:prstGeom prst="rect">
            <a:avLst/>
          </a:prstGeom>
          <a:solidFill>
            <a:srgbClr val="470A68"/>
          </a:solidFill>
          <a:ln w="12700">
            <a:noFill/>
            <a:miter lim="800000"/>
            <a:headEnd/>
            <a:tailEnd/>
          </a:ln>
        </p:spPr>
        <p:txBody>
          <a:bodyPr lIns="18000" tIns="0" rIns="18000" bIns="0" anchor="ctr" anchorCtr="1"/>
          <a:lstStyle/>
          <a:p>
            <a:pPr algn="ctr" defTabSz="728663"/>
            <a:r>
              <a:rPr lang="en-US" sz="900" b="1" dirty="0" smtClean="0">
                <a:solidFill>
                  <a:schemeClr val="bg1"/>
                </a:solidFill>
              </a:rPr>
              <a:t>Demand forecast &amp; Procurement planning</a:t>
            </a:r>
            <a:endParaRPr lang="en-US" sz="900" b="1" dirty="0">
              <a:solidFill>
                <a:schemeClr val="bg1"/>
              </a:solidFill>
            </a:endParaRPr>
          </a:p>
        </p:txBody>
      </p:sp>
      <p:sp>
        <p:nvSpPr>
          <p:cNvPr id="100" name="Rectangle 7"/>
          <p:cNvSpPr>
            <a:spLocks noChangeArrowheads="1"/>
          </p:cNvSpPr>
          <p:nvPr/>
        </p:nvSpPr>
        <p:spPr bwMode="auto">
          <a:xfrm>
            <a:off x="1722356" y="4794299"/>
            <a:ext cx="954294" cy="748732"/>
          </a:xfrm>
          <a:prstGeom prst="rect">
            <a:avLst/>
          </a:prstGeom>
          <a:solidFill>
            <a:srgbClr val="470A68"/>
          </a:solidFill>
          <a:ln w="12700">
            <a:noFill/>
            <a:miter lim="800000"/>
            <a:headEnd/>
            <a:tailEnd/>
          </a:ln>
        </p:spPr>
        <p:txBody>
          <a:bodyPr lIns="18000" tIns="0" rIns="18000" bIns="0" anchor="ctr" anchorCtr="1"/>
          <a:lstStyle/>
          <a:p>
            <a:pPr algn="ctr" defTabSz="728663"/>
            <a:r>
              <a:rPr lang="en-US" sz="900" b="1" dirty="0" smtClean="0">
                <a:solidFill>
                  <a:schemeClr val="bg1"/>
                </a:solidFill>
              </a:rPr>
              <a:t>Supplier management </a:t>
            </a:r>
            <a:endParaRPr lang="en-US" sz="900" b="1" dirty="0">
              <a:solidFill>
                <a:schemeClr val="bg1"/>
              </a:solidFill>
            </a:endParaRPr>
          </a:p>
        </p:txBody>
      </p:sp>
      <p:sp>
        <p:nvSpPr>
          <p:cNvPr id="101" name="Rectangle 8"/>
          <p:cNvSpPr>
            <a:spLocks noChangeArrowheads="1"/>
          </p:cNvSpPr>
          <p:nvPr/>
        </p:nvSpPr>
        <p:spPr bwMode="auto">
          <a:xfrm>
            <a:off x="5171920" y="4794299"/>
            <a:ext cx="955795" cy="748732"/>
          </a:xfrm>
          <a:prstGeom prst="rect">
            <a:avLst/>
          </a:prstGeom>
          <a:solidFill>
            <a:srgbClr val="470A68"/>
          </a:solidFill>
          <a:ln w="12700">
            <a:noFill/>
            <a:miter lim="800000"/>
            <a:headEnd/>
            <a:tailEnd/>
          </a:ln>
        </p:spPr>
        <p:txBody>
          <a:bodyPr lIns="18000" tIns="0" rIns="18000" bIns="0" anchor="ctr" anchorCtr="1"/>
          <a:lstStyle/>
          <a:p>
            <a:pPr algn="ctr" defTabSz="728663"/>
            <a:r>
              <a:rPr lang="en-US" sz="900" b="1" dirty="0" smtClean="0">
                <a:solidFill>
                  <a:schemeClr val="bg1"/>
                </a:solidFill>
              </a:rPr>
              <a:t>Invoice receipt &amp; processing</a:t>
            </a:r>
            <a:endParaRPr lang="en-US" sz="900" b="1" dirty="0">
              <a:solidFill>
                <a:schemeClr val="bg1"/>
              </a:solidFill>
            </a:endParaRPr>
          </a:p>
        </p:txBody>
      </p:sp>
      <p:sp>
        <p:nvSpPr>
          <p:cNvPr id="102" name="Rectangle 9"/>
          <p:cNvSpPr>
            <a:spLocks noChangeArrowheads="1"/>
          </p:cNvSpPr>
          <p:nvPr/>
        </p:nvSpPr>
        <p:spPr bwMode="auto">
          <a:xfrm>
            <a:off x="6322775" y="4794299"/>
            <a:ext cx="954294" cy="748732"/>
          </a:xfrm>
          <a:prstGeom prst="rect">
            <a:avLst/>
          </a:prstGeom>
          <a:solidFill>
            <a:srgbClr val="470A68"/>
          </a:solidFill>
          <a:ln w="12700">
            <a:noFill/>
            <a:miter lim="800000"/>
            <a:headEnd/>
            <a:tailEnd/>
          </a:ln>
        </p:spPr>
        <p:txBody>
          <a:bodyPr lIns="18000" tIns="0" rIns="18000" bIns="0" anchor="ctr" anchorCtr="1"/>
          <a:lstStyle/>
          <a:p>
            <a:pPr algn="ctr" defTabSz="728663"/>
            <a:r>
              <a:rPr lang="en-US" sz="900" b="1" dirty="0" smtClean="0">
                <a:solidFill>
                  <a:schemeClr val="bg1"/>
                </a:solidFill>
              </a:rPr>
              <a:t>Payment processing</a:t>
            </a:r>
            <a:endParaRPr lang="en-US" sz="900" b="1" dirty="0">
              <a:solidFill>
                <a:schemeClr val="bg1"/>
              </a:solidFill>
            </a:endParaRPr>
          </a:p>
        </p:txBody>
      </p:sp>
      <p:sp>
        <p:nvSpPr>
          <p:cNvPr id="103" name="Rectangle 10"/>
          <p:cNvSpPr>
            <a:spLocks noChangeArrowheads="1"/>
          </p:cNvSpPr>
          <p:nvPr/>
        </p:nvSpPr>
        <p:spPr bwMode="auto">
          <a:xfrm>
            <a:off x="7473630" y="4794299"/>
            <a:ext cx="955795" cy="748732"/>
          </a:xfrm>
          <a:prstGeom prst="rect">
            <a:avLst/>
          </a:prstGeom>
          <a:solidFill>
            <a:srgbClr val="470A68"/>
          </a:solidFill>
          <a:ln w="12700">
            <a:noFill/>
            <a:miter lim="800000"/>
            <a:headEnd/>
            <a:tailEnd/>
          </a:ln>
        </p:spPr>
        <p:txBody>
          <a:bodyPr lIns="18000" tIns="0" rIns="18000" bIns="0" anchor="ctr" anchorCtr="1"/>
          <a:lstStyle/>
          <a:p>
            <a:pPr algn="ctr" defTabSz="728663"/>
            <a:r>
              <a:rPr lang="en-US" sz="900" b="1" dirty="0" smtClean="0">
                <a:solidFill>
                  <a:schemeClr val="bg1"/>
                </a:solidFill>
              </a:rPr>
              <a:t>Master data </a:t>
            </a:r>
            <a:endParaRPr lang="en-US" sz="900" b="1" dirty="0">
              <a:solidFill>
                <a:schemeClr val="bg1"/>
              </a:solidFill>
            </a:endParaRPr>
          </a:p>
        </p:txBody>
      </p:sp>
      <p:sp>
        <p:nvSpPr>
          <p:cNvPr id="104" name="Rectangle 11"/>
          <p:cNvSpPr>
            <a:spLocks noChangeArrowheads="1"/>
          </p:cNvSpPr>
          <p:nvPr>
            <p:custDataLst>
              <p:tags r:id="rId1"/>
            </p:custDataLst>
          </p:nvPr>
        </p:nvSpPr>
        <p:spPr bwMode="auto">
          <a:xfrm>
            <a:off x="523633" y="4530642"/>
            <a:ext cx="4429367" cy="288089"/>
          </a:xfrm>
          <a:prstGeom prst="rect">
            <a:avLst/>
          </a:prstGeom>
          <a:noFill/>
          <a:ln w="9525">
            <a:noFill/>
            <a:miter lim="800000"/>
            <a:headEnd/>
            <a:tailEnd/>
          </a:ln>
        </p:spPr>
        <p:txBody>
          <a:bodyPr lIns="0" tIns="0" rIns="0" bIns="0"/>
          <a:lstStyle/>
          <a:p>
            <a:r>
              <a:rPr lang="en-US" sz="900" b="1" dirty="0" smtClean="0">
                <a:solidFill>
                  <a:srgbClr val="470A68"/>
                </a:solidFill>
                <a:cs typeface="Arial" pitchFamily="34" charset="0"/>
              </a:rPr>
              <a:t>Purchase-to-Pay</a:t>
            </a:r>
            <a:endParaRPr lang="en-US" sz="900" b="1" dirty="0">
              <a:solidFill>
                <a:srgbClr val="470A68"/>
              </a:solidFill>
              <a:cs typeface="Arial" pitchFamily="34" charset="0"/>
            </a:endParaRPr>
          </a:p>
        </p:txBody>
      </p:sp>
      <p:sp>
        <p:nvSpPr>
          <p:cNvPr id="105" name="Rectangle 14"/>
          <p:cNvSpPr>
            <a:spLocks noChangeArrowheads="1"/>
          </p:cNvSpPr>
          <p:nvPr/>
        </p:nvSpPr>
        <p:spPr bwMode="auto">
          <a:xfrm>
            <a:off x="4022565" y="4794299"/>
            <a:ext cx="954294" cy="748732"/>
          </a:xfrm>
          <a:prstGeom prst="rect">
            <a:avLst/>
          </a:prstGeom>
          <a:solidFill>
            <a:srgbClr val="470A68"/>
          </a:solidFill>
          <a:ln w="12700">
            <a:noFill/>
            <a:miter lim="800000"/>
            <a:headEnd/>
            <a:tailEnd/>
          </a:ln>
        </p:spPr>
        <p:txBody>
          <a:bodyPr lIns="18000" tIns="0" rIns="18000" bIns="0" anchor="ctr" anchorCtr="1"/>
          <a:lstStyle/>
          <a:p>
            <a:pPr algn="ctr" defTabSz="728663"/>
            <a:r>
              <a:rPr lang="en-US" sz="900" b="1" dirty="0" smtClean="0">
                <a:solidFill>
                  <a:schemeClr val="bg1"/>
                </a:solidFill>
              </a:rPr>
              <a:t>Goods receipt</a:t>
            </a:r>
          </a:p>
          <a:p>
            <a:pPr algn="ctr" defTabSz="728663"/>
            <a:r>
              <a:rPr lang="en-US" sz="900" b="1" dirty="0" smtClean="0">
                <a:solidFill>
                  <a:schemeClr val="bg1"/>
                </a:solidFill>
              </a:rPr>
              <a:t>service</a:t>
            </a:r>
            <a:endParaRPr lang="en-US" sz="900" b="1" dirty="0">
              <a:solidFill>
                <a:schemeClr val="bg1"/>
              </a:solidFill>
            </a:endParaRPr>
          </a:p>
        </p:txBody>
      </p:sp>
      <p:sp>
        <p:nvSpPr>
          <p:cNvPr id="106" name="Rectangle 15"/>
          <p:cNvSpPr>
            <a:spLocks noChangeArrowheads="1"/>
          </p:cNvSpPr>
          <p:nvPr/>
        </p:nvSpPr>
        <p:spPr bwMode="auto">
          <a:xfrm>
            <a:off x="2871710" y="4794299"/>
            <a:ext cx="954294" cy="748732"/>
          </a:xfrm>
          <a:prstGeom prst="rect">
            <a:avLst/>
          </a:prstGeom>
          <a:solidFill>
            <a:srgbClr val="470A68"/>
          </a:solidFill>
          <a:ln w="12700">
            <a:noFill/>
            <a:miter lim="800000"/>
            <a:headEnd/>
            <a:tailEnd/>
          </a:ln>
        </p:spPr>
        <p:txBody>
          <a:bodyPr lIns="18000" tIns="0" rIns="18000" bIns="0" anchor="ctr" anchorCtr="1"/>
          <a:lstStyle/>
          <a:p>
            <a:pPr algn="ctr" defTabSz="728663"/>
            <a:r>
              <a:rPr lang="en-US" sz="900" b="1" dirty="0" smtClean="0">
                <a:solidFill>
                  <a:schemeClr val="bg1"/>
                </a:solidFill>
              </a:rPr>
              <a:t>Procurement </a:t>
            </a:r>
            <a:endParaRPr lang="en-US" sz="900" b="1" dirty="0">
              <a:solidFill>
                <a:schemeClr val="bg1"/>
              </a:solidFill>
            </a:endParaRPr>
          </a:p>
        </p:txBody>
      </p:sp>
      <p:sp>
        <p:nvSpPr>
          <p:cNvPr id="107" name="Rectangle 16"/>
          <p:cNvSpPr>
            <a:spLocks noChangeArrowheads="1"/>
          </p:cNvSpPr>
          <p:nvPr>
            <p:custDataLst>
              <p:tags r:id="rId2"/>
            </p:custDataLst>
          </p:nvPr>
        </p:nvSpPr>
        <p:spPr bwMode="auto">
          <a:xfrm>
            <a:off x="523633" y="3064088"/>
            <a:ext cx="4429367" cy="288089"/>
          </a:xfrm>
          <a:prstGeom prst="rect">
            <a:avLst/>
          </a:prstGeom>
          <a:noFill/>
          <a:ln w="9525">
            <a:noFill/>
            <a:miter lim="800000"/>
            <a:headEnd/>
            <a:tailEnd/>
          </a:ln>
        </p:spPr>
        <p:txBody>
          <a:bodyPr lIns="0" tIns="0" rIns="0" bIns="0"/>
          <a:lstStyle/>
          <a:p>
            <a:r>
              <a:rPr lang="en-US" sz="900" b="1" dirty="0" smtClean="0">
                <a:solidFill>
                  <a:srgbClr val="0091DA"/>
                </a:solidFill>
                <a:cs typeface="Arial" pitchFamily="34" charset="0"/>
              </a:rPr>
              <a:t>Forecast-to-Fulfill</a:t>
            </a:r>
            <a:endParaRPr lang="en-US" sz="900" b="1" dirty="0">
              <a:solidFill>
                <a:srgbClr val="0091DA"/>
              </a:solidFill>
              <a:cs typeface="Arial" pitchFamily="34" charset="0"/>
            </a:endParaRPr>
          </a:p>
        </p:txBody>
      </p:sp>
      <p:sp>
        <p:nvSpPr>
          <p:cNvPr id="108" name="Rectangle 17"/>
          <p:cNvSpPr>
            <a:spLocks noChangeArrowheads="1"/>
          </p:cNvSpPr>
          <p:nvPr/>
        </p:nvSpPr>
        <p:spPr bwMode="auto">
          <a:xfrm>
            <a:off x="4021065" y="3322345"/>
            <a:ext cx="955794" cy="748731"/>
          </a:xfrm>
          <a:prstGeom prst="rect">
            <a:avLst/>
          </a:prstGeom>
          <a:solidFill>
            <a:srgbClr val="0091DA"/>
          </a:solidFill>
          <a:ln w="12700">
            <a:noFill/>
            <a:miter lim="800000"/>
            <a:headEnd/>
            <a:tailEnd/>
          </a:ln>
        </p:spPr>
        <p:txBody>
          <a:bodyPr lIns="0" tIns="0" rIns="0" bIns="0" anchor="ctr" anchorCtr="1"/>
          <a:lstStyle/>
          <a:p>
            <a:pPr algn="ctr" defTabSz="728663"/>
            <a:r>
              <a:rPr lang="en-US" sz="900" b="1" dirty="0" smtClean="0">
                <a:solidFill>
                  <a:schemeClr val="bg1"/>
                </a:solidFill>
              </a:rPr>
              <a:t>Manufacturing</a:t>
            </a:r>
          </a:p>
          <a:p>
            <a:pPr algn="ctr" defTabSz="728663"/>
            <a:r>
              <a:rPr lang="en-US" sz="900" b="1" dirty="0" smtClean="0">
                <a:solidFill>
                  <a:schemeClr val="bg1"/>
                </a:solidFill>
              </a:rPr>
              <a:t>Scheduling &amp;</a:t>
            </a:r>
          </a:p>
          <a:p>
            <a:pPr algn="ctr" defTabSz="728663"/>
            <a:r>
              <a:rPr lang="en-US" sz="900" b="1" dirty="0" smtClean="0">
                <a:solidFill>
                  <a:schemeClr val="bg1"/>
                </a:solidFill>
              </a:rPr>
              <a:t>Execution</a:t>
            </a:r>
            <a:endParaRPr lang="en-US" sz="900" b="1" dirty="0">
              <a:solidFill>
                <a:schemeClr val="bg1"/>
              </a:solidFill>
            </a:endParaRPr>
          </a:p>
        </p:txBody>
      </p:sp>
      <p:sp>
        <p:nvSpPr>
          <p:cNvPr id="109" name="Rectangle 18"/>
          <p:cNvSpPr>
            <a:spLocks noChangeArrowheads="1"/>
          </p:cNvSpPr>
          <p:nvPr/>
        </p:nvSpPr>
        <p:spPr bwMode="auto">
          <a:xfrm>
            <a:off x="5171920" y="3322345"/>
            <a:ext cx="954294" cy="748731"/>
          </a:xfrm>
          <a:prstGeom prst="rect">
            <a:avLst/>
          </a:prstGeom>
          <a:solidFill>
            <a:srgbClr val="0091DA"/>
          </a:solidFill>
          <a:ln w="12700">
            <a:noFill/>
            <a:miter lim="800000"/>
            <a:headEnd/>
            <a:tailEnd/>
          </a:ln>
        </p:spPr>
        <p:txBody>
          <a:bodyPr lIns="0" tIns="0" rIns="0" bIns="0" anchor="ctr" anchorCtr="1"/>
          <a:lstStyle/>
          <a:p>
            <a:pPr algn="ctr" defTabSz="728663"/>
            <a:r>
              <a:rPr lang="en-US" sz="900" b="1" dirty="0" smtClean="0">
                <a:solidFill>
                  <a:schemeClr val="bg1"/>
                </a:solidFill>
              </a:rPr>
              <a:t>Stock-keeping and distribution</a:t>
            </a:r>
            <a:endParaRPr lang="en-US" sz="900" b="1" dirty="0">
              <a:solidFill>
                <a:schemeClr val="bg1"/>
              </a:solidFill>
            </a:endParaRPr>
          </a:p>
        </p:txBody>
      </p:sp>
      <p:sp>
        <p:nvSpPr>
          <p:cNvPr id="110" name="Rectangle 19"/>
          <p:cNvSpPr>
            <a:spLocks noChangeArrowheads="1"/>
          </p:cNvSpPr>
          <p:nvPr/>
        </p:nvSpPr>
        <p:spPr bwMode="auto">
          <a:xfrm>
            <a:off x="6321274" y="3322345"/>
            <a:ext cx="955795" cy="748731"/>
          </a:xfrm>
          <a:prstGeom prst="rect">
            <a:avLst/>
          </a:prstGeom>
          <a:solidFill>
            <a:srgbClr val="0091DA"/>
          </a:solidFill>
          <a:ln w="12700">
            <a:solidFill>
              <a:srgbClr val="CCD6E3"/>
            </a:solidFill>
            <a:miter lim="800000"/>
            <a:headEnd/>
            <a:tailEnd/>
          </a:ln>
        </p:spPr>
        <p:txBody>
          <a:bodyPr lIns="0" tIns="0" rIns="0" bIns="0" anchor="ctr" anchorCtr="1"/>
          <a:lstStyle/>
          <a:p>
            <a:pPr algn="ctr" defTabSz="728663"/>
            <a:r>
              <a:rPr lang="en-US" sz="900" b="1" dirty="0" smtClean="0">
                <a:solidFill>
                  <a:schemeClr val="bg1"/>
                </a:solidFill>
              </a:rPr>
              <a:t>Delivery</a:t>
            </a:r>
            <a:endParaRPr lang="en-US" sz="900" b="1" dirty="0">
              <a:solidFill>
                <a:schemeClr val="bg1"/>
              </a:solidFill>
            </a:endParaRPr>
          </a:p>
        </p:txBody>
      </p:sp>
      <p:sp>
        <p:nvSpPr>
          <p:cNvPr id="111" name="Rectangle 20"/>
          <p:cNvSpPr>
            <a:spLocks noChangeArrowheads="1"/>
          </p:cNvSpPr>
          <p:nvPr/>
        </p:nvSpPr>
        <p:spPr bwMode="auto">
          <a:xfrm>
            <a:off x="7473630" y="3322345"/>
            <a:ext cx="954294" cy="748731"/>
          </a:xfrm>
          <a:prstGeom prst="rect">
            <a:avLst/>
          </a:prstGeom>
          <a:solidFill>
            <a:srgbClr val="0091DA"/>
          </a:solidFill>
          <a:ln w="12700">
            <a:solidFill>
              <a:srgbClr val="CCD6E3"/>
            </a:solidFill>
            <a:miter lim="800000"/>
            <a:headEnd/>
            <a:tailEnd/>
          </a:ln>
        </p:spPr>
        <p:txBody>
          <a:bodyPr lIns="0" tIns="0" rIns="0" bIns="0" anchor="ctr" anchorCtr="1"/>
          <a:lstStyle/>
          <a:p>
            <a:pPr algn="ctr" defTabSz="728663"/>
            <a:r>
              <a:rPr lang="en-US" sz="900" b="1" dirty="0" smtClean="0">
                <a:solidFill>
                  <a:schemeClr val="bg1"/>
                </a:solidFill>
              </a:rPr>
              <a:t>Supply Chain Management</a:t>
            </a:r>
            <a:endParaRPr lang="en-US" sz="900" b="1" dirty="0">
              <a:solidFill>
                <a:schemeClr val="bg1"/>
              </a:solidFill>
            </a:endParaRPr>
          </a:p>
        </p:txBody>
      </p:sp>
      <p:sp>
        <p:nvSpPr>
          <p:cNvPr id="112" name="Rectangle 23"/>
          <p:cNvSpPr>
            <a:spLocks noChangeArrowheads="1"/>
          </p:cNvSpPr>
          <p:nvPr/>
        </p:nvSpPr>
        <p:spPr bwMode="auto">
          <a:xfrm>
            <a:off x="571500" y="3322345"/>
            <a:ext cx="954294" cy="748731"/>
          </a:xfrm>
          <a:prstGeom prst="rect">
            <a:avLst/>
          </a:prstGeom>
          <a:solidFill>
            <a:srgbClr val="0091DA"/>
          </a:solidFill>
          <a:ln w="12700">
            <a:solidFill>
              <a:srgbClr val="CCD6E3"/>
            </a:solidFill>
            <a:miter lim="800000"/>
            <a:headEnd/>
            <a:tailEnd/>
          </a:ln>
        </p:spPr>
        <p:txBody>
          <a:bodyPr lIns="0" tIns="0" rIns="0" bIns="0" anchor="ctr" anchorCtr="1"/>
          <a:lstStyle/>
          <a:p>
            <a:pPr algn="ctr" defTabSz="728663"/>
            <a:r>
              <a:rPr lang="en-US" sz="900" b="1" dirty="0" smtClean="0">
                <a:solidFill>
                  <a:schemeClr val="bg1"/>
                </a:solidFill>
              </a:rPr>
              <a:t>Product Range</a:t>
            </a:r>
          </a:p>
          <a:p>
            <a:pPr algn="ctr" defTabSz="728663"/>
            <a:r>
              <a:rPr lang="en-US" sz="900" b="1" dirty="0" smtClean="0">
                <a:solidFill>
                  <a:schemeClr val="bg1"/>
                </a:solidFill>
              </a:rPr>
              <a:t>Management</a:t>
            </a:r>
            <a:endParaRPr lang="en-US" sz="900" b="1" dirty="0">
              <a:solidFill>
                <a:schemeClr val="bg1"/>
              </a:solidFill>
            </a:endParaRPr>
          </a:p>
        </p:txBody>
      </p:sp>
      <p:sp>
        <p:nvSpPr>
          <p:cNvPr id="113" name="Rectangle 24"/>
          <p:cNvSpPr>
            <a:spLocks noChangeArrowheads="1"/>
          </p:cNvSpPr>
          <p:nvPr/>
        </p:nvSpPr>
        <p:spPr bwMode="auto">
          <a:xfrm>
            <a:off x="1720855" y="3322345"/>
            <a:ext cx="955795" cy="748731"/>
          </a:xfrm>
          <a:prstGeom prst="rect">
            <a:avLst/>
          </a:prstGeom>
          <a:solidFill>
            <a:srgbClr val="0091DA"/>
          </a:solidFill>
          <a:ln w="12700">
            <a:solidFill>
              <a:srgbClr val="CCD6E3"/>
            </a:solidFill>
            <a:miter lim="800000"/>
            <a:headEnd/>
            <a:tailEnd/>
          </a:ln>
        </p:spPr>
        <p:txBody>
          <a:bodyPr lIns="0" tIns="0" rIns="0" bIns="0" anchor="ctr" anchorCtr="1"/>
          <a:lstStyle/>
          <a:p>
            <a:pPr algn="ctr" defTabSz="728663"/>
            <a:r>
              <a:rPr lang="en-US" sz="900" b="1" dirty="0" smtClean="0">
                <a:solidFill>
                  <a:schemeClr val="bg1"/>
                </a:solidFill>
              </a:rPr>
              <a:t>Production and sales planning</a:t>
            </a:r>
            <a:endParaRPr lang="en-US" sz="900" b="1" dirty="0">
              <a:solidFill>
                <a:schemeClr val="bg1"/>
              </a:solidFill>
            </a:endParaRPr>
          </a:p>
        </p:txBody>
      </p:sp>
      <p:sp>
        <p:nvSpPr>
          <p:cNvPr id="114" name="Rectangle 25"/>
          <p:cNvSpPr>
            <a:spLocks noChangeArrowheads="1"/>
          </p:cNvSpPr>
          <p:nvPr/>
        </p:nvSpPr>
        <p:spPr bwMode="auto">
          <a:xfrm>
            <a:off x="2871710" y="3322345"/>
            <a:ext cx="954294" cy="748731"/>
          </a:xfrm>
          <a:prstGeom prst="rect">
            <a:avLst/>
          </a:prstGeom>
          <a:solidFill>
            <a:srgbClr val="0091DA"/>
          </a:solidFill>
          <a:ln w="12700">
            <a:solidFill>
              <a:srgbClr val="CCD6E3"/>
            </a:solidFill>
            <a:miter lim="800000"/>
            <a:headEnd/>
            <a:tailEnd/>
          </a:ln>
        </p:spPr>
        <p:txBody>
          <a:bodyPr lIns="0" tIns="0" rIns="0" bIns="0" anchor="ctr" anchorCtr="1"/>
          <a:lstStyle/>
          <a:p>
            <a:pPr algn="ctr" defTabSz="728663"/>
            <a:r>
              <a:rPr lang="en-US" sz="900" b="1" dirty="0" smtClean="0">
                <a:solidFill>
                  <a:schemeClr val="bg1"/>
                </a:solidFill>
              </a:rPr>
              <a:t>Purchasing &amp; replenishment planning</a:t>
            </a:r>
            <a:endParaRPr lang="en-US" sz="900" b="1" dirty="0">
              <a:solidFill>
                <a:schemeClr val="bg1"/>
              </a:solidFill>
            </a:endParaRPr>
          </a:p>
        </p:txBody>
      </p:sp>
      <p:sp>
        <p:nvSpPr>
          <p:cNvPr id="115" name="Rectangle 26"/>
          <p:cNvSpPr>
            <a:spLocks noChangeArrowheads="1"/>
          </p:cNvSpPr>
          <p:nvPr>
            <p:custDataLst>
              <p:tags r:id="rId3"/>
            </p:custDataLst>
          </p:nvPr>
        </p:nvSpPr>
        <p:spPr bwMode="auto">
          <a:xfrm>
            <a:off x="6598946" y="2660193"/>
            <a:ext cx="1548852" cy="149272"/>
          </a:xfrm>
          <a:prstGeom prst="rect">
            <a:avLst/>
          </a:prstGeom>
          <a:noFill/>
          <a:ln w="9525">
            <a:noFill/>
            <a:miter lim="800000"/>
            <a:headEnd/>
            <a:tailEnd/>
          </a:ln>
        </p:spPr>
        <p:txBody>
          <a:bodyPr lIns="0" tIns="0" rIns="0" bIns="0"/>
          <a:lstStyle/>
          <a:p>
            <a:pPr algn="ctr"/>
            <a:r>
              <a:rPr lang="en-US" sz="900" b="1" dirty="0" smtClean="0">
                <a:solidFill>
                  <a:srgbClr val="BC204B"/>
                </a:solidFill>
                <a:cs typeface="Arial" pitchFamily="34" charset="0"/>
              </a:rPr>
              <a:t>Usually focused on</a:t>
            </a:r>
            <a:endParaRPr lang="en-US" sz="900" b="1" dirty="0">
              <a:solidFill>
                <a:srgbClr val="BC204B"/>
              </a:solidFill>
              <a:cs typeface="Arial" pitchFamily="34" charset="0"/>
            </a:endParaRPr>
          </a:p>
        </p:txBody>
      </p:sp>
      <p:sp>
        <p:nvSpPr>
          <p:cNvPr id="116" name="Rectangle 27"/>
          <p:cNvSpPr>
            <a:spLocks noChangeArrowheads="1"/>
          </p:cNvSpPr>
          <p:nvPr/>
        </p:nvSpPr>
        <p:spPr bwMode="auto">
          <a:xfrm>
            <a:off x="1720855" y="1806430"/>
            <a:ext cx="955795" cy="748732"/>
          </a:xfrm>
          <a:prstGeom prst="rect">
            <a:avLst/>
          </a:prstGeom>
          <a:solidFill>
            <a:srgbClr val="005EB8"/>
          </a:solidFill>
          <a:ln w="12700">
            <a:noFill/>
            <a:miter lim="800000"/>
            <a:headEnd/>
            <a:tailEnd/>
          </a:ln>
        </p:spPr>
        <p:txBody>
          <a:bodyPr lIns="0" tIns="0" rIns="0" bIns="0" anchor="ctr" anchorCtr="1"/>
          <a:lstStyle/>
          <a:p>
            <a:pPr algn="ctr" defTabSz="728663"/>
            <a:r>
              <a:rPr lang="en-US" sz="900" b="1" dirty="0" smtClean="0">
                <a:solidFill>
                  <a:schemeClr val="bg1"/>
                </a:solidFill>
              </a:rPr>
              <a:t>Credit risk management</a:t>
            </a:r>
            <a:endParaRPr lang="en-US" sz="900" b="1" dirty="0">
              <a:solidFill>
                <a:schemeClr val="bg1"/>
              </a:solidFill>
            </a:endParaRPr>
          </a:p>
        </p:txBody>
      </p:sp>
      <p:sp>
        <p:nvSpPr>
          <p:cNvPr id="117" name="Rectangle 28"/>
          <p:cNvSpPr>
            <a:spLocks noChangeArrowheads="1"/>
          </p:cNvSpPr>
          <p:nvPr/>
        </p:nvSpPr>
        <p:spPr bwMode="auto">
          <a:xfrm>
            <a:off x="5171920" y="1806430"/>
            <a:ext cx="954294" cy="748732"/>
          </a:xfrm>
          <a:prstGeom prst="rect">
            <a:avLst/>
          </a:prstGeom>
          <a:solidFill>
            <a:srgbClr val="005EB8"/>
          </a:solidFill>
          <a:ln w="12700">
            <a:noFill/>
            <a:miter lim="800000"/>
            <a:headEnd/>
            <a:tailEnd/>
          </a:ln>
        </p:spPr>
        <p:txBody>
          <a:bodyPr lIns="0" tIns="0" rIns="0" bIns="0" anchor="ctr" anchorCtr="1"/>
          <a:lstStyle/>
          <a:p>
            <a:pPr algn="ctr" defTabSz="728663"/>
            <a:r>
              <a:rPr lang="en-US" sz="900" b="1" dirty="0" smtClean="0">
                <a:solidFill>
                  <a:schemeClr val="bg1"/>
                </a:solidFill>
              </a:rPr>
              <a:t>Collections</a:t>
            </a:r>
            <a:endParaRPr lang="en-US" sz="900" b="1" dirty="0">
              <a:solidFill>
                <a:schemeClr val="bg1"/>
              </a:solidFill>
            </a:endParaRPr>
          </a:p>
        </p:txBody>
      </p:sp>
      <p:sp>
        <p:nvSpPr>
          <p:cNvPr id="118" name="Rectangle 29"/>
          <p:cNvSpPr>
            <a:spLocks noChangeArrowheads="1"/>
          </p:cNvSpPr>
          <p:nvPr/>
        </p:nvSpPr>
        <p:spPr bwMode="auto">
          <a:xfrm>
            <a:off x="6321274" y="1806430"/>
            <a:ext cx="955795" cy="748732"/>
          </a:xfrm>
          <a:prstGeom prst="rect">
            <a:avLst/>
          </a:prstGeom>
          <a:solidFill>
            <a:srgbClr val="005EB8"/>
          </a:solidFill>
          <a:ln w="12700">
            <a:noFill/>
            <a:miter lim="800000"/>
            <a:headEnd/>
            <a:tailEnd/>
          </a:ln>
        </p:spPr>
        <p:txBody>
          <a:bodyPr lIns="0" tIns="0" rIns="0" bIns="0" anchor="ctr" anchorCtr="1"/>
          <a:lstStyle/>
          <a:p>
            <a:pPr algn="ctr" defTabSz="728663"/>
            <a:r>
              <a:rPr lang="en-US" sz="900" b="1" dirty="0" smtClean="0">
                <a:solidFill>
                  <a:schemeClr val="bg1"/>
                </a:solidFill>
              </a:rPr>
              <a:t>Cash </a:t>
            </a:r>
          </a:p>
          <a:p>
            <a:pPr algn="ctr" defTabSz="728663"/>
            <a:r>
              <a:rPr lang="en-US" sz="900" b="1" dirty="0" smtClean="0">
                <a:solidFill>
                  <a:schemeClr val="bg1"/>
                </a:solidFill>
              </a:rPr>
              <a:t>allocation</a:t>
            </a:r>
            <a:endParaRPr lang="en-US" sz="900" b="1" dirty="0">
              <a:solidFill>
                <a:schemeClr val="bg1"/>
              </a:solidFill>
            </a:endParaRPr>
          </a:p>
        </p:txBody>
      </p:sp>
      <p:sp>
        <p:nvSpPr>
          <p:cNvPr id="119" name="Rectangle 30"/>
          <p:cNvSpPr>
            <a:spLocks noChangeArrowheads="1"/>
          </p:cNvSpPr>
          <p:nvPr/>
        </p:nvSpPr>
        <p:spPr bwMode="auto">
          <a:xfrm>
            <a:off x="7473630" y="1806430"/>
            <a:ext cx="954294" cy="748732"/>
          </a:xfrm>
          <a:prstGeom prst="rect">
            <a:avLst/>
          </a:prstGeom>
          <a:solidFill>
            <a:srgbClr val="005EB8"/>
          </a:solidFill>
          <a:ln w="12700">
            <a:noFill/>
            <a:miter lim="800000"/>
            <a:headEnd/>
            <a:tailEnd/>
          </a:ln>
        </p:spPr>
        <p:txBody>
          <a:bodyPr lIns="0" tIns="0" rIns="0" bIns="0" anchor="ctr" anchorCtr="1"/>
          <a:lstStyle/>
          <a:p>
            <a:pPr algn="ctr" defTabSz="728663"/>
            <a:r>
              <a:rPr lang="en-US" sz="900" b="1" dirty="0" smtClean="0">
                <a:solidFill>
                  <a:schemeClr val="bg1"/>
                </a:solidFill>
              </a:rPr>
              <a:t>Master data</a:t>
            </a:r>
            <a:endParaRPr lang="en-US" sz="900" b="1" dirty="0">
              <a:solidFill>
                <a:schemeClr val="bg1"/>
              </a:solidFill>
            </a:endParaRPr>
          </a:p>
        </p:txBody>
      </p:sp>
      <p:sp>
        <p:nvSpPr>
          <p:cNvPr id="120" name="Rectangle 31"/>
          <p:cNvSpPr>
            <a:spLocks noChangeArrowheads="1"/>
          </p:cNvSpPr>
          <p:nvPr>
            <p:custDataLst>
              <p:tags r:id="rId4"/>
            </p:custDataLst>
          </p:nvPr>
        </p:nvSpPr>
        <p:spPr bwMode="auto">
          <a:xfrm>
            <a:off x="523633" y="1491780"/>
            <a:ext cx="4429367" cy="288089"/>
          </a:xfrm>
          <a:prstGeom prst="rect">
            <a:avLst/>
          </a:prstGeom>
          <a:noFill/>
          <a:ln w="9525">
            <a:noFill/>
            <a:miter lim="800000"/>
            <a:headEnd/>
            <a:tailEnd/>
          </a:ln>
        </p:spPr>
        <p:txBody>
          <a:bodyPr lIns="0" tIns="0" rIns="0" bIns="0"/>
          <a:lstStyle/>
          <a:p>
            <a:r>
              <a:rPr lang="en-US" sz="900" b="1" dirty="0" smtClean="0">
                <a:solidFill>
                  <a:srgbClr val="005EB8"/>
                </a:solidFill>
                <a:cs typeface="Arial" pitchFamily="34" charset="0"/>
              </a:rPr>
              <a:t>Order-to-Cash</a:t>
            </a:r>
            <a:endParaRPr lang="en-US" sz="900" b="1" dirty="0">
              <a:solidFill>
                <a:srgbClr val="005EB8"/>
              </a:solidFill>
              <a:cs typeface="Arial" pitchFamily="34" charset="0"/>
            </a:endParaRPr>
          </a:p>
        </p:txBody>
      </p:sp>
      <p:sp>
        <p:nvSpPr>
          <p:cNvPr id="121" name="Rectangle 33"/>
          <p:cNvSpPr>
            <a:spLocks noChangeArrowheads="1"/>
          </p:cNvSpPr>
          <p:nvPr/>
        </p:nvSpPr>
        <p:spPr bwMode="auto">
          <a:xfrm>
            <a:off x="571500" y="1806430"/>
            <a:ext cx="954294" cy="748732"/>
          </a:xfrm>
          <a:prstGeom prst="rect">
            <a:avLst/>
          </a:prstGeom>
          <a:solidFill>
            <a:srgbClr val="005EB8"/>
          </a:solidFill>
          <a:ln w="12700">
            <a:noFill/>
            <a:miter lim="800000"/>
            <a:headEnd/>
            <a:tailEnd/>
          </a:ln>
        </p:spPr>
        <p:txBody>
          <a:bodyPr lIns="0" tIns="0" rIns="0" bIns="0" anchor="ctr" anchorCtr="1"/>
          <a:lstStyle/>
          <a:p>
            <a:pPr algn="ctr" defTabSz="728663"/>
            <a:r>
              <a:rPr lang="en-US" sz="900" b="1" dirty="0" smtClean="0">
                <a:solidFill>
                  <a:schemeClr val="bg1"/>
                </a:solidFill>
              </a:rPr>
              <a:t>Demand forecast &amp; Sales</a:t>
            </a:r>
            <a:endParaRPr lang="en-US" sz="900" b="1" dirty="0">
              <a:solidFill>
                <a:schemeClr val="bg1"/>
              </a:solidFill>
            </a:endParaRPr>
          </a:p>
        </p:txBody>
      </p:sp>
      <p:sp>
        <p:nvSpPr>
          <p:cNvPr id="122" name="Rectangle 34"/>
          <p:cNvSpPr>
            <a:spLocks noChangeArrowheads="1"/>
          </p:cNvSpPr>
          <p:nvPr/>
        </p:nvSpPr>
        <p:spPr bwMode="auto">
          <a:xfrm>
            <a:off x="4022565" y="1806430"/>
            <a:ext cx="954294" cy="748732"/>
          </a:xfrm>
          <a:prstGeom prst="rect">
            <a:avLst/>
          </a:prstGeom>
          <a:solidFill>
            <a:srgbClr val="005EB8"/>
          </a:solidFill>
          <a:ln w="12700">
            <a:noFill/>
            <a:miter lim="800000"/>
            <a:headEnd/>
            <a:tailEnd/>
          </a:ln>
        </p:spPr>
        <p:txBody>
          <a:bodyPr lIns="0" tIns="0" rIns="0" bIns="0" anchor="ctr" anchorCtr="1"/>
          <a:lstStyle/>
          <a:p>
            <a:r>
              <a:rPr lang="en-US" sz="900" b="1" dirty="0" smtClean="0">
                <a:solidFill>
                  <a:schemeClr val="bg1"/>
                </a:solidFill>
              </a:rPr>
              <a:t>Dispute</a:t>
            </a:r>
          </a:p>
          <a:p>
            <a:r>
              <a:rPr lang="en-US" sz="900" b="1" dirty="0" smtClean="0">
                <a:solidFill>
                  <a:schemeClr val="bg1"/>
                </a:solidFill>
              </a:rPr>
              <a:t>Management</a:t>
            </a:r>
            <a:endParaRPr lang="en-US" sz="900" b="1" dirty="0">
              <a:solidFill>
                <a:schemeClr val="bg1"/>
              </a:solidFill>
            </a:endParaRPr>
          </a:p>
        </p:txBody>
      </p:sp>
      <p:sp>
        <p:nvSpPr>
          <p:cNvPr id="123" name="Rectangle 35"/>
          <p:cNvSpPr>
            <a:spLocks noChangeArrowheads="1"/>
          </p:cNvSpPr>
          <p:nvPr/>
        </p:nvSpPr>
        <p:spPr bwMode="auto">
          <a:xfrm>
            <a:off x="2871710" y="1806430"/>
            <a:ext cx="954294" cy="748732"/>
          </a:xfrm>
          <a:prstGeom prst="rect">
            <a:avLst/>
          </a:prstGeom>
          <a:solidFill>
            <a:srgbClr val="005EB8"/>
          </a:solidFill>
          <a:ln w="12700">
            <a:noFill/>
            <a:miter lim="800000"/>
            <a:headEnd/>
            <a:tailEnd/>
          </a:ln>
        </p:spPr>
        <p:txBody>
          <a:bodyPr lIns="0" tIns="0" rIns="0" bIns="0" anchor="ctr" anchorCtr="1"/>
          <a:lstStyle/>
          <a:p>
            <a:pPr algn="ctr" defTabSz="728663"/>
            <a:r>
              <a:rPr lang="en-US" sz="900" b="1" dirty="0" smtClean="0">
                <a:solidFill>
                  <a:schemeClr val="bg1"/>
                </a:solidFill>
              </a:rPr>
              <a:t>Invoicing/</a:t>
            </a:r>
            <a:br>
              <a:rPr lang="en-US" sz="900" b="1" dirty="0" smtClean="0">
                <a:solidFill>
                  <a:schemeClr val="bg1"/>
                </a:solidFill>
              </a:rPr>
            </a:br>
            <a:r>
              <a:rPr lang="en-US" sz="900" b="1" dirty="0" smtClean="0">
                <a:solidFill>
                  <a:schemeClr val="bg1"/>
                </a:solidFill>
              </a:rPr>
              <a:t>Billing</a:t>
            </a:r>
            <a:endParaRPr lang="en-US" sz="900" b="1" dirty="0">
              <a:solidFill>
                <a:schemeClr val="bg1"/>
              </a:solidFill>
            </a:endParaRPr>
          </a:p>
        </p:txBody>
      </p:sp>
      <p:grpSp>
        <p:nvGrpSpPr>
          <p:cNvPr id="124" name="Group 36"/>
          <p:cNvGrpSpPr>
            <a:grpSpLocks/>
          </p:cNvGrpSpPr>
          <p:nvPr/>
        </p:nvGrpSpPr>
        <p:grpSpPr bwMode="auto">
          <a:xfrm>
            <a:off x="8681503" y="1902460"/>
            <a:ext cx="655702" cy="589683"/>
            <a:chOff x="5568" y="1128"/>
            <a:chExt cx="437" cy="393"/>
          </a:xfrm>
        </p:grpSpPr>
        <p:sp>
          <p:nvSpPr>
            <p:cNvPr id="151" name="Oval 37"/>
            <p:cNvSpPr>
              <a:spLocks noChangeArrowheads="1"/>
            </p:cNvSpPr>
            <p:nvPr/>
          </p:nvSpPr>
          <p:spPr bwMode="auto">
            <a:xfrm>
              <a:off x="5568" y="1128"/>
              <a:ext cx="437" cy="393"/>
            </a:xfrm>
            <a:prstGeom prst="ellipse">
              <a:avLst/>
            </a:prstGeom>
            <a:solidFill>
              <a:srgbClr val="FFFFFF"/>
            </a:solidFill>
            <a:ln w="3175">
              <a:solidFill>
                <a:srgbClr val="005EB8"/>
              </a:solidFill>
              <a:round/>
              <a:headEnd/>
              <a:tailEnd/>
            </a:ln>
          </p:spPr>
          <p:txBody>
            <a:bodyPr wrap="none" lIns="0" tIns="0" rIns="0" bIns="0" anchor="ctr"/>
            <a:lstStyle/>
            <a:p>
              <a:pPr algn="ctr"/>
              <a:endParaRPr lang="en-US" sz="900" dirty="0"/>
            </a:p>
          </p:txBody>
        </p:sp>
        <p:sp>
          <p:nvSpPr>
            <p:cNvPr id="152" name="AutoShape 38"/>
            <p:cNvSpPr>
              <a:spLocks noChangeArrowheads="1"/>
            </p:cNvSpPr>
            <p:nvPr/>
          </p:nvSpPr>
          <p:spPr bwMode="auto">
            <a:xfrm rot="-8015613">
              <a:off x="5610" y="1191"/>
              <a:ext cx="353" cy="269"/>
            </a:xfrm>
            <a:prstGeom prst="upArrow">
              <a:avLst>
                <a:gd name="adj1" fmla="val 50000"/>
                <a:gd name="adj2" fmla="val 25000"/>
              </a:avLst>
            </a:prstGeom>
            <a:solidFill>
              <a:srgbClr val="005EB8"/>
            </a:solidFill>
            <a:ln w="6350">
              <a:noFill/>
              <a:miter lim="800000"/>
              <a:headEnd/>
              <a:tailEnd/>
            </a:ln>
          </p:spPr>
          <p:txBody>
            <a:bodyPr vert="eaVert" wrap="none" lIns="0" tIns="0" rIns="0" bIns="0" anchor="ctr"/>
            <a:lstStyle/>
            <a:p>
              <a:pPr algn="ctr"/>
              <a:endParaRPr lang="en-US" sz="900" dirty="0"/>
            </a:p>
          </p:txBody>
        </p:sp>
      </p:grpSp>
      <p:grpSp>
        <p:nvGrpSpPr>
          <p:cNvPr id="125" name="Group 39"/>
          <p:cNvGrpSpPr>
            <a:grpSpLocks/>
          </p:cNvGrpSpPr>
          <p:nvPr/>
        </p:nvGrpSpPr>
        <p:grpSpPr bwMode="auto">
          <a:xfrm>
            <a:off x="8683003" y="3401869"/>
            <a:ext cx="654202" cy="589683"/>
            <a:chOff x="5574" y="2126"/>
            <a:chExt cx="436" cy="393"/>
          </a:xfrm>
        </p:grpSpPr>
        <p:sp>
          <p:nvSpPr>
            <p:cNvPr id="149" name="Oval 40"/>
            <p:cNvSpPr>
              <a:spLocks noChangeArrowheads="1"/>
            </p:cNvSpPr>
            <p:nvPr/>
          </p:nvSpPr>
          <p:spPr bwMode="auto">
            <a:xfrm>
              <a:off x="5574" y="2126"/>
              <a:ext cx="436" cy="393"/>
            </a:xfrm>
            <a:prstGeom prst="ellipse">
              <a:avLst/>
            </a:prstGeom>
            <a:solidFill>
              <a:srgbClr val="FFFFFF"/>
            </a:solidFill>
            <a:ln w="3175">
              <a:solidFill>
                <a:srgbClr val="0091DA"/>
              </a:solidFill>
              <a:round/>
              <a:headEnd/>
              <a:tailEnd/>
            </a:ln>
          </p:spPr>
          <p:txBody>
            <a:bodyPr wrap="none" lIns="0" tIns="0" rIns="0" bIns="0" anchor="ctr"/>
            <a:lstStyle/>
            <a:p>
              <a:pPr algn="ctr"/>
              <a:endParaRPr lang="en-US" sz="900" dirty="0"/>
            </a:p>
          </p:txBody>
        </p:sp>
        <p:sp>
          <p:nvSpPr>
            <p:cNvPr id="150" name="AutoShape 41"/>
            <p:cNvSpPr>
              <a:spLocks noChangeArrowheads="1"/>
            </p:cNvSpPr>
            <p:nvPr/>
          </p:nvSpPr>
          <p:spPr bwMode="auto">
            <a:xfrm rot="-8015613">
              <a:off x="5615" y="2189"/>
              <a:ext cx="353" cy="269"/>
            </a:xfrm>
            <a:prstGeom prst="upArrow">
              <a:avLst>
                <a:gd name="adj1" fmla="val 50000"/>
                <a:gd name="adj2" fmla="val 25000"/>
              </a:avLst>
            </a:prstGeom>
            <a:solidFill>
              <a:srgbClr val="0091DA"/>
            </a:solidFill>
            <a:ln w="6350">
              <a:noFill/>
              <a:miter lim="800000"/>
              <a:headEnd/>
              <a:tailEnd/>
            </a:ln>
          </p:spPr>
          <p:txBody>
            <a:bodyPr vert="eaVert" wrap="none" lIns="0" tIns="0" rIns="0" bIns="0" anchor="ctr"/>
            <a:lstStyle/>
            <a:p>
              <a:pPr algn="ctr"/>
              <a:endParaRPr lang="en-US" sz="900" dirty="0"/>
            </a:p>
          </p:txBody>
        </p:sp>
      </p:grpSp>
      <p:grpSp>
        <p:nvGrpSpPr>
          <p:cNvPr id="126" name="Group 42"/>
          <p:cNvGrpSpPr>
            <a:grpSpLocks/>
          </p:cNvGrpSpPr>
          <p:nvPr/>
        </p:nvGrpSpPr>
        <p:grpSpPr bwMode="auto">
          <a:xfrm>
            <a:off x="8683003" y="4873824"/>
            <a:ext cx="654202" cy="589682"/>
            <a:chOff x="5588" y="3025"/>
            <a:chExt cx="436" cy="393"/>
          </a:xfrm>
        </p:grpSpPr>
        <p:sp>
          <p:nvSpPr>
            <p:cNvPr id="147" name="Oval 43"/>
            <p:cNvSpPr>
              <a:spLocks noChangeArrowheads="1"/>
            </p:cNvSpPr>
            <p:nvPr/>
          </p:nvSpPr>
          <p:spPr bwMode="auto">
            <a:xfrm>
              <a:off x="5588" y="3025"/>
              <a:ext cx="436" cy="393"/>
            </a:xfrm>
            <a:prstGeom prst="ellipse">
              <a:avLst/>
            </a:prstGeom>
            <a:solidFill>
              <a:srgbClr val="FFFFFF"/>
            </a:solidFill>
            <a:ln w="3175">
              <a:solidFill>
                <a:srgbClr val="470A68"/>
              </a:solidFill>
              <a:round/>
              <a:headEnd/>
              <a:tailEnd/>
            </a:ln>
          </p:spPr>
          <p:txBody>
            <a:bodyPr wrap="none" lIns="0" tIns="0" rIns="0" bIns="0" anchor="ctr"/>
            <a:lstStyle/>
            <a:p>
              <a:pPr algn="ctr"/>
              <a:endParaRPr lang="en-US" sz="900" dirty="0"/>
            </a:p>
          </p:txBody>
        </p:sp>
        <p:sp>
          <p:nvSpPr>
            <p:cNvPr id="148" name="AutoShape 44"/>
            <p:cNvSpPr>
              <a:spLocks noChangeArrowheads="1"/>
            </p:cNvSpPr>
            <p:nvPr/>
          </p:nvSpPr>
          <p:spPr bwMode="auto">
            <a:xfrm rot="2989470">
              <a:off x="5629" y="3087"/>
              <a:ext cx="353" cy="269"/>
            </a:xfrm>
            <a:prstGeom prst="upArrow">
              <a:avLst>
                <a:gd name="adj1" fmla="val 50000"/>
                <a:gd name="adj2" fmla="val 25000"/>
              </a:avLst>
            </a:prstGeom>
            <a:solidFill>
              <a:srgbClr val="470A68"/>
            </a:solidFill>
            <a:ln w="6350">
              <a:noFill/>
              <a:miter lim="800000"/>
              <a:headEnd/>
              <a:tailEnd/>
            </a:ln>
          </p:spPr>
          <p:txBody>
            <a:bodyPr rot="10800000" vert="eaVert" wrap="none" lIns="0" tIns="0" rIns="0" bIns="0" anchor="ctr"/>
            <a:lstStyle/>
            <a:p>
              <a:pPr algn="ctr"/>
              <a:endParaRPr lang="en-US" sz="900" dirty="0"/>
            </a:p>
          </p:txBody>
        </p:sp>
      </p:grpSp>
      <p:cxnSp>
        <p:nvCxnSpPr>
          <p:cNvPr id="127" name="AutoShape 45"/>
          <p:cNvCxnSpPr>
            <a:cxnSpLocks noChangeShapeType="1"/>
            <a:stCxn id="121" idx="3"/>
            <a:endCxn id="116" idx="1"/>
          </p:cNvCxnSpPr>
          <p:nvPr/>
        </p:nvCxnSpPr>
        <p:spPr bwMode="auto">
          <a:xfrm>
            <a:off x="1525794" y="2181546"/>
            <a:ext cx="195060" cy="0"/>
          </a:xfrm>
          <a:prstGeom prst="straightConnector1">
            <a:avLst/>
          </a:prstGeom>
          <a:noFill/>
          <a:ln w="19050">
            <a:solidFill>
              <a:srgbClr val="747678"/>
            </a:solidFill>
            <a:round/>
            <a:headEnd/>
            <a:tailEnd type="triangle" w="med" len="med"/>
          </a:ln>
        </p:spPr>
      </p:cxnSp>
      <p:cxnSp>
        <p:nvCxnSpPr>
          <p:cNvPr id="128" name="AutoShape 46"/>
          <p:cNvCxnSpPr>
            <a:cxnSpLocks noChangeShapeType="1"/>
            <a:stCxn id="116" idx="3"/>
            <a:endCxn id="123" idx="1"/>
          </p:cNvCxnSpPr>
          <p:nvPr/>
        </p:nvCxnSpPr>
        <p:spPr bwMode="auto">
          <a:xfrm>
            <a:off x="2676650" y="2181546"/>
            <a:ext cx="195060" cy="0"/>
          </a:xfrm>
          <a:prstGeom prst="straightConnector1">
            <a:avLst/>
          </a:prstGeom>
          <a:noFill/>
          <a:ln w="19050">
            <a:solidFill>
              <a:srgbClr val="747678"/>
            </a:solidFill>
            <a:round/>
            <a:headEnd/>
            <a:tailEnd type="triangle" w="med" len="med"/>
          </a:ln>
        </p:spPr>
      </p:cxnSp>
      <p:cxnSp>
        <p:nvCxnSpPr>
          <p:cNvPr id="129" name="AutoShape 47"/>
          <p:cNvCxnSpPr>
            <a:cxnSpLocks noChangeShapeType="1"/>
            <a:stCxn id="123" idx="3"/>
            <a:endCxn id="122" idx="1"/>
          </p:cNvCxnSpPr>
          <p:nvPr/>
        </p:nvCxnSpPr>
        <p:spPr bwMode="auto">
          <a:xfrm>
            <a:off x="3826005" y="2181546"/>
            <a:ext cx="196560" cy="0"/>
          </a:xfrm>
          <a:prstGeom prst="straightConnector1">
            <a:avLst/>
          </a:prstGeom>
          <a:noFill/>
          <a:ln w="19050">
            <a:solidFill>
              <a:srgbClr val="747678"/>
            </a:solidFill>
            <a:round/>
            <a:headEnd/>
            <a:tailEnd type="triangle" w="med" len="med"/>
          </a:ln>
        </p:spPr>
      </p:cxnSp>
      <p:cxnSp>
        <p:nvCxnSpPr>
          <p:cNvPr id="130" name="AutoShape 48"/>
          <p:cNvCxnSpPr>
            <a:cxnSpLocks noChangeShapeType="1"/>
            <a:stCxn id="122" idx="3"/>
            <a:endCxn id="117" idx="1"/>
          </p:cNvCxnSpPr>
          <p:nvPr/>
        </p:nvCxnSpPr>
        <p:spPr bwMode="auto">
          <a:xfrm>
            <a:off x="4976859" y="2181546"/>
            <a:ext cx="195060" cy="0"/>
          </a:xfrm>
          <a:prstGeom prst="straightConnector1">
            <a:avLst/>
          </a:prstGeom>
          <a:noFill/>
          <a:ln w="19050">
            <a:solidFill>
              <a:srgbClr val="747678"/>
            </a:solidFill>
            <a:round/>
            <a:headEnd/>
            <a:tailEnd type="triangle" w="med" len="med"/>
          </a:ln>
        </p:spPr>
      </p:cxnSp>
      <p:cxnSp>
        <p:nvCxnSpPr>
          <p:cNvPr id="131" name="AutoShape 49"/>
          <p:cNvCxnSpPr>
            <a:cxnSpLocks noChangeShapeType="1"/>
            <a:stCxn id="117" idx="3"/>
            <a:endCxn id="118" idx="1"/>
          </p:cNvCxnSpPr>
          <p:nvPr/>
        </p:nvCxnSpPr>
        <p:spPr bwMode="auto">
          <a:xfrm>
            <a:off x="6126214" y="2181546"/>
            <a:ext cx="195060" cy="0"/>
          </a:xfrm>
          <a:prstGeom prst="straightConnector1">
            <a:avLst/>
          </a:prstGeom>
          <a:noFill/>
          <a:ln w="19050">
            <a:solidFill>
              <a:srgbClr val="747678"/>
            </a:solidFill>
            <a:round/>
            <a:headEnd/>
            <a:tailEnd type="triangle" w="med" len="med"/>
          </a:ln>
        </p:spPr>
      </p:cxnSp>
      <p:cxnSp>
        <p:nvCxnSpPr>
          <p:cNvPr id="132" name="AutoShape 50"/>
          <p:cNvCxnSpPr>
            <a:cxnSpLocks noChangeShapeType="1"/>
            <a:stCxn id="118" idx="3"/>
            <a:endCxn id="119" idx="1"/>
          </p:cNvCxnSpPr>
          <p:nvPr/>
        </p:nvCxnSpPr>
        <p:spPr bwMode="auto">
          <a:xfrm>
            <a:off x="7277070" y="2181546"/>
            <a:ext cx="196560" cy="0"/>
          </a:xfrm>
          <a:prstGeom prst="straightConnector1">
            <a:avLst/>
          </a:prstGeom>
          <a:noFill/>
          <a:ln w="19050">
            <a:solidFill>
              <a:srgbClr val="747678"/>
            </a:solidFill>
            <a:round/>
            <a:headEnd/>
            <a:tailEnd type="triangle" w="med" len="med"/>
          </a:ln>
        </p:spPr>
      </p:cxnSp>
      <p:cxnSp>
        <p:nvCxnSpPr>
          <p:cNvPr id="133" name="AutoShape 51"/>
          <p:cNvCxnSpPr>
            <a:cxnSpLocks noChangeShapeType="1"/>
            <a:stCxn id="112" idx="3"/>
            <a:endCxn id="113" idx="1"/>
          </p:cNvCxnSpPr>
          <p:nvPr/>
        </p:nvCxnSpPr>
        <p:spPr bwMode="auto">
          <a:xfrm>
            <a:off x="1525794" y="3697461"/>
            <a:ext cx="195060" cy="0"/>
          </a:xfrm>
          <a:prstGeom prst="straightConnector1">
            <a:avLst/>
          </a:prstGeom>
          <a:noFill/>
          <a:ln w="19050">
            <a:solidFill>
              <a:srgbClr val="747678"/>
            </a:solidFill>
            <a:round/>
            <a:headEnd/>
            <a:tailEnd type="triangle" w="med" len="med"/>
          </a:ln>
        </p:spPr>
      </p:cxnSp>
      <p:cxnSp>
        <p:nvCxnSpPr>
          <p:cNvPr id="134" name="AutoShape 52"/>
          <p:cNvCxnSpPr>
            <a:cxnSpLocks noChangeShapeType="1"/>
            <a:stCxn id="113" idx="3"/>
            <a:endCxn id="114" idx="1"/>
          </p:cNvCxnSpPr>
          <p:nvPr/>
        </p:nvCxnSpPr>
        <p:spPr bwMode="auto">
          <a:xfrm>
            <a:off x="2676650" y="3697461"/>
            <a:ext cx="195060" cy="0"/>
          </a:xfrm>
          <a:prstGeom prst="straightConnector1">
            <a:avLst/>
          </a:prstGeom>
          <a:noFill/>
          <a:ln w="19050">
            <a:solidFill>
              <a:srgbClr val="747678"/>
            </a:solidFill>
            <a:round/>
            <a:headEnd/>
            <a:tailEnd type="triangle" w="med" len="med"/>
          </a:ln>
        </p:spPr>
      </p:cxnSp>
      <p:cxnSp>
        <p:nvCxnSpPr>
          <p:cNvPr id="135" name="AutoShape 53"/>
          <p:cNvCxnSpPr>
            <a:cxnSpLocks noChangeShapeType="1"/>
            <a:stCxn id="114" idx="3"/>
            <a:endCxn id="108" idx="1"/>
          </p:cNvCxnSpPr>
          <p:nvPr/>
        </p:nvCxnSpPr>
        <p:spPr bwMode="auto">
          <a:xfrm>
            <a:off x="3826005" y="3697461"/>
            <a:ext cx="195060" cy="0"/>
          </a:xfrm>
          <a:prstGeom prst="straightConnector1">
            <a:avLst/>
          </a:prstGeom>
          <a:noFill/>
          <a:ln w="19050">
            <a:solidFill>
              <a:srgbClr val="747678"/>
            </a:solidFill>
            <a:round/>
            <a:headEnd/>
            <a:tailEnd type="triangle" w="med" len="med"/>
          </a:ln>
        </p:spPr>
      </p:cxnSp>
      <p:cxnSp>
        <p:nvCxnSpPr>
          <p:cNvPr id="136" name="AutoShape 54"/>
          <p:cNvCxnSpPr>
            <a:cxnSpLocks noChangeShapeType="1"/>
            <a:stCxn id="108" idx="3"/>
            <a:endCxn id="109" idx="1"/>
          </p:cNvCxnSpPr>
          <p:nvPr/>
        </p:nvCxnSpPr>
        <p:spPr bwMode="auto">
          <a:xfrm>
            <a:off x="4976859" y="3697461"/>
            <a:ext cx="195060" cy="0"/>
          </a:xfrm>
          <a:prstGeom prst="straightConnector1">
            <a:avLst/>
          </a:prstGeom>
          <a:noFill/>
          <a:ln w="19050">
            <a:solidFill>
              <a:srgbClr val="747678"/>
            </a:solidFill>
            <a:round/>
            <a:headEnd/>
            <a:tailEnd type="triangle" w="med" len="med"/>
          </a:ln>
        </p:spPr>
      </p:cxnSp>
      <p:cxnSp>
        <p:nvCxnSpPr>
          <p:cNvPr id="137" name="AutoShape 55"/>
          <p:cNvCxnSpPr>
            <a:cxnSpLocks noChangeShapeType="1"/>
            <a:stCxn id="109" idx="3"/>
            <a:endCxn id="110" idx="1"/>
          </p:cNvCxnSpPr>
          <p:nvPr/>
        </p:nvCxnSpPr>
        <p:spPr bwMode="auto">
          <a:xfrm>
            <a:off x="6126214" y="3697461"/>
            <a:ext cx="195060" cy="0"/>
          </a:xfrm>
          <a:prstGeom prst="straightConnector1">
            <a:avLst/>
          </a:prstGeom>
          <a:noFill/>
          <a:ln w="19050">
            <a:solidFill>
              <a:srgbClr val="747678"/>
            </a:solidFill>
            <a:round/>
            <a:headEnd/>
            <a:tailEnd type="triangle" w="med" len="med"/>
          </a:ln>
        </p:spPr>
      </p:cxnSp>
      <p:cxnSp>
        <p:nvCxnSpPr>
          <p:cNvPr id="138" name="AutoShape 56"/>
          <p:cNvCxnSpPr>
            <a:cxnSpLocks noChangeShapeType="1"/>
            <a:stCxn id="110" idx="3"/>
            <a:endCxn id="111" idx="1"/>
          </p:cNvCxnSpPr>
          <p:nvPr/>
        </p:nvCxnSpPr>
        <p:spPr bwMode="auto">
          <a:xfrm>
            <a:off x="7277070" y="3697461"/>
            <a:ext cx="196560" cy="0"/>
          </a:xfrm>
          <a:prstGeom prst="straightConnector1">
            <a:avLst/>
          </a:prstGeom>
          <a:noFill/>
          <a:ln w="19050">
            <a:solidFill>
              <a:srgbClr val="747678"/>
            </a:solidFill>
            <a:round/>
            <a:headEnd/>
            <a:tailEnd type="triangle" w="med" len="med"/>
          </a:ln>
        </p:spPr>
      </p:cxnSp>
      <p:cxnSp>
        <p:nvCxnSpPr>
          <p:cNvPr id="139" name="AutoShape 57"/>
          <p:cNvCxnSpPr>
            <a:cxnSpLocks noChangeShapeType="1"/>
            <a:stCxn id="99" idx="3"/>
            <a:endCxn id="100" idx="1"/>
          </p:cNvCxnSpPr>
          <p:nvPr/>
        </p:nvCxnSpPr>
        <p:spPr bwMode="auto">
          <a:xfrm>
            <a:off x="1527295" y="5169415"/>
            <a:ext cx="195060" cy="0"/>
          </a:xfrm>
          <a:prstGeom prst="straightConnector1">
            <a:avLst/>
          </a:prstGeom>
          <a:noFill/>
          <a:ln w="19050">
            <a:solidFill>
              <a:srgbClr val="747678"/>
            </a:solidFill>
            <a:round/>
            <a:headEnd/>
            <a:tailEnd type="triangle" w="med" len="med"/>
          </a:ln>
        </p:spPr>
      </p:cxnSp>
      <p:cxnSp>
        <p:nvCxnSpPr>
          <p:cNvPr id="140" name="AutoShape 58"/>
          <p:cNvCxnSpPr>
            <a:cxnSpLocks noChangeShapeType="1"/>
            <a:stCxn id="100" idx="3"/>
            <a:endCxn id="106" idx="1"/>
          </p:cNvCxnSpPr>
          <p:nvPr/>
        </p:nvCxnSpPr>
        <p:spPr bwMode="auto">
          <a:xfrm>
            <a:off x="2676650" y="5169415"/>
            <a:ext cx="195060" cy="0"/>
          </a:xfrm>
          <a:prstGeom prst="straightConnector1">
            <a:avLst/>
          </a:prstGeom>
          <a:noFill/>
          <a:ln w="19050">
            <a:solidFill>
              <a:srgbClr val="747678"/>
            </a:solidFill>
            <a:round/>
            <a:headEnd/>
            <a:tailEnd type="triangle" w="med" len="med"/>
          </a:ln>
        </p:spPr>
      </p:cxnSp>
      <p:cxnSp>
        <p:nvCxnSpPr>
          <p:cNvPr id="141" name="AutoShape 59"/>
          <p:cNvCxnSpPr>
            <a:cxnSpLocks noChangeShapeType="1"/>
            <a:stCxn id="106" idx="3"/>
            <a:endCxn id="105" idx="1"/>
          </p:cNvCxnSpPr>
          <p:nvPr/>
        </p:nvCxnSpPr>
        <p:spPr bwMode="auto">
          <a:xfrm>
            <a:off x="3826004" y="5168665"/>
            <a:ext cx="196561" cy="0"/>
          </a:xfrm>
          <a:prstGeom prst="straightConnector1">
            <a:avLst/>
          </a:prstGeom>
          <a:noFill/>
          <a:ln w="19050">
            <a:solidFill>
              <a:srgbClr val="747678"/>
            </a:solidFill>
            <a:round/>
            <a:headEnd/>
            <a:tailEnd type="triangle" w="med" len="med"/>
          </a:ln>
        </p:spPr>
      </p:cxnSp>
      <p:cxnSp>
        <p:nvCxnSpPr>
          <p:cNvPr id="142" name="AutoShape 60"/>
          <p:cNvCxnSpPr>
            <a:cxnSpLocks noChangeShapeType="1"/>
            <a:stCxn id="105" idx="3"/>
            <a:endCxn id="101" idx="1"/>
          </p:cNvCxnSpPr>
          <p:nvPr/>
        </p:nvCxnSpPr>
        <p:spPr bwMode="auto">
          <a:xfrm>
            <a:off x="4976859" y="5168665"/>
            <a:ext cx="195061" cy="0"/>
          </a:xfrm>
          <a:prstGeom prst="straightConnector1">
            <a:avLst/>
          </a:prstGeom>
          <a:noFill/>
          <a:ln w="19050">
            <a:solidFill>
              <a:srgbClr val="747678"/>
            </a:solidFill>
            <a:round/>
            <a:headEnd/>
            <a:tailEnd type="triangle" w="med" len="med"/>
          </a:ln>
        </p:spPr>
      </p:cxnSp>
      <p:cxnSp>
        <p:nvCxnSpPr>
          <p:cNvPr id="143" name="AutoShape 61"/>
          <p:cNvCxnSpPr>
            <a:cxnSpLocks noChangeShapeType="1"/>
            <a:stCxn id="101" idx="3"/>
            <a:endCxn id="102" idx="1"/>
          </p:cNvCxnSpPr>
          <p:nvPr/>
        </p:nvCxnSpPr>
        <p:spPr bwMode="auto">
          <a:xfrm>
            <a:off x="6127715" y="5168665"/>
            <a:ext cx="195060" cy="0"/>
          </a:xfrm>
          <a:prstGeom prst="straightConnector1">
            <a:avLst/>
          </a:prstGeom>
          <a:noFill/>
          <a:ln w="19050">
            <a:solidFill>
              <a:srgbClr val="747678"/>
            </a:solidFill>
            <a:round/>
            <a:headEnd/>
            <a:tailEnd type="triangle" w="med" len="med"/>
          </a:ln>
        </p:spPr>
      </p:cxnSp>
      <p:cxnSp>
        <p:nvCxnSpPr>
          <p:cNvPr id="144" name="AutoShape 62"/>
          <p:cNvCxnSpPr>
            <a:cxnSpLocks noChangeShapeType="1"/>
            <a:stCxn id="102" idx="3"/>
            <a:endCxn id="103" idx="1"/>
          </p:cNvCxnSpPr>
          <p:nvPr/>
        </p:nvCxnSpPr>
        <p:spPr bwMode="auto">
          <a:xfrm>
            <a:off x="7277070" y="5169415"/>
            <a:ext cx="196560" cy="0"/>
          </a:xfrm>
          <a:prstGeom prst="straightConnector1">
            <a:avLst/>
          </a:prstGeom>
          <a:noFill/>
          <a:ln w="19050">
            <a:solidFill>
              <a:srgbClr val="747678"/>
            </a:solidFill>
            <a:round/>
            <a:headEnd/>
            <a:tailEnd type="triangle" w="med" len="med"/>
          </a:ln>
        </p:spPr>
      </p:cxnSp>
      <p:sp>
        <p:nvSpPr>
          <p:cNvPr id="145" name="Rectangle 64"/>
          <p:cNvSpPr>
            <a:spLocks noChangeArrowheads="1"/>
          </p:cNvSpPr>
          <p:nvPr>
            <p:custDataLst>
              <p:tags r:id="rId5"/>
            </p:custDataLst>
          </p:nvPr>
        </p:nvSpPr>
        <p:spPr bwMode="auto">
          <a:xfrm>
            <a:off x="6449926" y="5605758"/>
            <a:ext cx="1827094" cy="285088"/>
          </a:xfrm>
          <a:prstGeom prst="rect">
            <a:avLst/>
          </a:prstGeom>
          <a:noFill/>
          <a:ln w="9525">
            <a:noFill/>
            <a:miter lim="800000"/>
            <a:headEnd/>
            <a:tailEnd/>
          </a:ln>
        </p:spPr>
        <p:txBody>
          <a:bodyPr lIns="0" tIns="0" rIns="0" bIns="0"/>
          <a:lstStyle/>
          <a:p>
            <a:pPr algn="ctr"/>
            <a:r>
              <a:rPr lang="en-US" sz="900" b="1" dirty="0" smtClean="0">
                <a:solidFill>
                  <a:srgbClr val="BC204B"/>
                </a:solidFill>
                <a:cs typeface="Arial" pitchFamily="34" charset="0"/>
              </a:rPr>
              <a:t>Usually focused on</a:t>
            </a:r>
            <a:endParaRPr lang="en-US" sz="900" b="1" dirty="0">
              <a:solidFill>
                <a:srgbClr val="BC204B"/>
              </a:solidFill>
              <a:cs typeface="Arial" pitchFamily="34" charset="0"/>
            </a:endParaRPr>
          </a:p>
        </p:txBody>
      </p:sp>
      <p:sp>
        <p:nvSpPr>
          <p:cNvPr id="146" name="Rectangle 76"/>
          <p:cNvSpPr>
            <a:spLocks noChangeArrowheads="1"/>
          </p:cNvSpPr>
          <p:nvPr>
            <p:custDataLst>
              <p:tags r:id="rId6"/>
            </p:custDataLst>
          </p:nvPr>
        </p:nvSpPr>
        <p:spPr bwMode="auto">
          <a:xfrm>
            <a:off x="4064883" y="4134095"/>
            <a:ext cx="2155063" cy="148593"/>
          </a:xfrm>
          <a:prstGeom prst="rect">
            <a:avLst/>
          </a:prstGeom>
          <a:noFill/>
          <a:ln w="9525">
            <a:noFill/>
            <a:miter lim="800000"/>
            <a:headEnd/>
            <a:tailEnd/>
          </a:ln>
        </p:spPr>
        <p:txBody>
          <a:bodyPr lIns="0" tIns="0" rIns="0" bIns="0"/>
          <a:lstStyle/>
          <a:p>
            <a:pPr algn="ctr"/>
            <a:r>
              <a:rPr lang="en-US" sz="900" b="1" dirty="0" smtClean="0">
                <a:solidFill>
                  <a:srgbClr val="BC204B"/>
                </a:solidFill>
                <a:cs typeface="Arial" pitchFamily="34" charset="0"/>
              </a:rPr>
              <a:t>Usually focused on</a:t>
            </a:r>
            <a:endParaRPr lang="en-US" sz="900" b="1" dirty="0">
              <a:solidFill>
                <a:srgbClr val="BC204B"/>
              </a:solidFill>
              <a:cs typeface="Arial" pitchFamily="34" charset="0"/>
            </a:endParaRPr>
          </a:p>
        </p:txBody>
      </p:sp>
      <p:sp>
        <p:nvSpPr>
          <p:cNvPr id="153" name="Rectangle 14"/>
          <p:cNvSpPr>
            <a:spLocks noChangeArrowheads="1"/>
          </p:cNvSpPr>
          <p:nvPr/>
        </p:nvSpPr>
        <p:spPr bwMode="auto">
          <a:xfrm>
            <a:off x="4022564" y="5628232"/>
            <a:ext cx="2103649" cy="364800"/>
          </a:xfrm>
          <a:prstGeom prst="rect">
            <a:avLst/>
          </a:prstGeom>
          <a:noFill/>
          <a:ln w="12700">
            <a:solidFill>
              <a:srgbClr val="00338D"/>
            </a:solidFill>
            <a:miter lim="800000"/>
            <a:headEnd/>
            <a:tailEnd/>
          </a:ln>
        </p:spPr>
        <p:txBody>
          <a:bodyPr lIns="18000" tIns="0" rIns="18000" bIns="0" anchor="ctr" anchorCtr="1"/>
          <a:lstStyle/>
          <a:p>
            <a:pPr algn="ctr" defTabSz="728663"/>
            <a:r>
              <a:rPr lang="en-US" sz="900" b="1" dirty="0" smtClean="0">
                <a:solidFill>
                  <a:srgbClr val="00338D"/>
                </a:solidFill>
                <a:latin typeface="Arial" pitchFamily="34" charset="0"/>
              </a:rPr>
              <a:t>Discrepancy Management</a:t>
            </a:r>
            <a:endParaRPr lang="en-US" sz="900" b="1" dirty="0">
              <a:solidFill>
                <a:srgbClr val="00338D"/>
              </a:solidFill>
              <a:latin typeface="Arial" pitchFamily="34" charset="0"/>
            </a:endParaRPr>
          </a:p>
        </p:txBody>
      </p:sp>
      <p:cxnSp>
        <p:nvCxnSpPr>
          <p:cNvPr id="3" name="Gerader Verbinder 2"/>
          <p:cNvCxnSpPr/>
          <p:nvPr/>
        </p:nvCxnSpPr>
        <p:spPr>
          <a:xfrm>
            <a:off x="488950" y="3019580"/>
            <a:ext cx="8928100" cy="0"/>
          </a:xfrm>
          <a:prstGeom prst="line">
            <a:avLst/>
          </a:prstGeom>
          <a:ln w="12700">
            <a:solidFill>
              <a:srgbClr val="00338D"/>
            </a:solidFill>
            <a:prstDash val="dash"/>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512809" y="4484468"/>
            <a:ext cx="8928100" cy="0"/>
          </a:xfrm>
          <a:prstGeom prst="line">
            <a:avLst/>
          </a:prstGeom>
          <a:ln w="12700">
            <a:solidFill>
              <a:srgbClr val="00338D"/>
            </a:solidFill>
            <a:prstDash val="dash"/>
          </a:ln>
        </p:spPr>
        <p:style>
          <a:lnRef idx="1">
            <a:schemeClr val="accent1"/>
          </a:lnRef>
          <a:fillRef idx="0">
            <a:schemeClr val="accent1"/>
          </a:fillRef>
          <a:effectRef idx="0">
            <a:schemeClr val="accent1"/>
          </a:effectRef>
          <a:fontRef idx="minor">
            <a:schemeClr val="tx1"/>
          </a:fontRef>
        </p:style>
      </p:cxnSp>
      <p:sp>
        <p:nvSpPr>
          <p:cNvPr id="79" name="Rounded Rectangle 4"/>
          <p:cNvSpPr/>
          <p:nvPr>
            <p:custDataLst>
              <p:tags r:id="rId7"/>
            </p:custDataLst>
          </p:nvPr>
        </p:nvSpPr>
        <p:spPr bwMode="gray">
          <a:xfrm rot="5400000">
            <a:off x="6750689" y="1035057"/>
            <a:ext cx="1260750" cy="2394696"/>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82" name="Rounded Rectangle 4"/>
          <p:cNvSpPr/>
          <p:nvPr>
            <p:custDataLst>
              <p:tags r:id="rId8"/>
            </p:custDataLst>
          </p:nvPr>
        </p:nvSpPr>
        <p:spPr bwMode="gray">
          <a:xfrm rot="5400000">
            <a:off x="4417291" y="2603573"/>
            <a:ext cx="1260750" cy="2298697"/>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83" name="Rounded Rectangle 4"/>
          <p:cNvSpPr/>
          <p:nvPr>
            <p:custDataLst>
              <p:tags r:id="rId9"/>
            </p:custDataLst>
          </p:nvPr>
        </p:nvSpPr>
        <p:spPr bwMode="gray">
          <a:xfrm rot="5400000">
            <a:off x="6757338" y="4011021"/>
            <a:ext cx="1260750" cy="2381398"/>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Tree>
    <p:extLst>
      <p:ext uri="{BB962C8B-B14F-4D97-AF65-F5344CB8AC3E}">
        <p14:creationId xmlns:p14="http://schemas.microsoft.com/office/powerpoint/2010/main" val="53355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platzhalter 23"/>
          <p:cNvSpPr>
            <a:spLocks noGrp="1"/>
          </p:cNvSpPr>
          <p:nvPr>
            <p:ph type="body" sz="quarter" idx="10"/>
          </p:nvPr>
        </p:nvSpPr>
        <p:spPr/>
        <p:txBody>
          <a:bodyPr/>
          <a:lstStyle/>
          <a:p>
            <a:r>
              <a:rPr lang="en-US" dirty="0" smtClean="0"/>
              <a:t>Order-to-Cash – Typical problems are the best starting points for measures development</a:t>
            </a:r>
            <a:endParaRPr lang="en-US" dirty="0"/>
          </a:p>
        </p:txBody>
      </p:sp>
      <p:sp>
        <p:nvSpPr>
          <p:cNvPr id="2" name="Textplatzhalter 1"/>
          <p:cNvSpPr>
            <a:spLocks noGrp="1"/>
          </p:cNvSpPr>
          <p:nvPr>
            <p:ph type="body" sz="quarter" idx="11"/>
          </p:nvPr>
        </p:nvSpPr>
        <p:spPr/>
        <p:txBody>
          <a:bodyPr/>
          <a:lstStyle/>
          <a:p>
            <a:r>
              <a:rPr lang="en-US" dirty="0" smtClean="0"/>
              <a:t>Working Capital</a:t>
            </a:r>
            <a:endParaRPr lang="en-US" dirty="0"/>
          </a:p>
        </p:txBody>
      </p:sp>
      <p:sp>
        <p:nvSpPr>
          <p:cNvPr id="5" name="Titel 4"/>
          <p:cNvSpPr>
            <a:spLocks noGrp="1"/>
          </p:cNvSpPr>
          <p:nvPr>
            <p:ph type="title"/>
          </p:nvPr>
        </p:nvSpPr>
        <p:spPr/>
        <p:txBody>
          <a:bodyPr/>
          <a:lstStyle/>
          <a:p>
            <a:r>
              <a:rPr lang="en-US" dirty="0" smtClean="0"/>
              <a:t>6. What optimization measures have been identified and planned? </a:t>
            </a:r>
            <a:br>
              <a:rPr lang="en-US" dirty="0" smtClean="0"/>
            </a:br>
            <a:r>
              <a:rPr lang="en-US" dirty="0" smtClean="0"/>
              <a:t>[Order-to-cash]</a:t>
            </a:r>
            <a:endParaRPr lang="en-US" dirty="0"/>
          </a:p>
        </p:txBody>
      </p:sp>
      <p:sp>
        <p:nvSpPr>
          <p:cNvPr id="66" name="AutoShape 3"/>
          <p:cNvSpPr>
            <a:spLocks noChangeArrowheads="1"/>
          </p:cNvSpPr>
          <p:nvPr/>
        </p:nvSpPr>
        <p:spPr bwMode="gray">
          <a:xfrm>
            <a:off x="490328" y="1626576"/>
            <a:ext cx="1495085" cy="736961"/>
          </a:xfrm>
          <a:prstGeom prst="chevron">
            <a:avLst>
              <a:gd name="adj" fmla="val 43018"/>
            </a:avLst>
          </a:prstGeom>
          <a:solidFill>
            <a:schemeClr val="tx2"/>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cs typeface="Arial" charset="0"/>
              </a:rPr>
              <a:t>Demand </a:t>
            </a:r>
          </a:p>
          <a:p>
            <a:pPr algn="ctr">
              <a:defRPr/>
            </a:pPr>
            <a:r>
              <a:rPr lang="en-US" sz="900" b="1" dirty="0" smtClean="0">
                <a:solidFill>
                  <a:schemeClr val="bg1"/>
                </a:solidFill>
                <a:cs typeface="Arial" charset="0"/>
              </a:rPr>
              <a:t>Forecast &amp;</a:t>
            </a:r>
          </a:p>
          <a:p>
            <a:pPr algn="ctr">
              <a:defRPr/>
            </a:pPr>
            <a:r>
              <a:rPr lang="en-US" sz="900" b="1" dirty="0" smtClean="0">
                <a:solidFill>
                  <a:schemeClr val="bg1"/>
                </a:solidFill>
                <a:cs typeface="Arial" charset="0"/>
              </a:rPr>
              <a:t>Sales </a:t>
            </a:r>
          </a:p>
        </p:txBody>
      </p:sp>
      <p:sp>
        <p:nvSpPr>
          <p:cNvPr id="67" name="AutoShape 4"/>
          <p:cNvSpPr>
            <a:spLocks noChangeArrowheads="1"/>
          </p:cNvSpPr>
          <p:nvPr/>
        </p:nvSpPr>
        <p:spPr bwMode="gray">
          <a:xfrm>
            <a:off x="1719231" y="1626576"/>
            <a:ext cx="1490397" cy="736961"/>
          </a:xfrm>
          <a:prstGeom prst="chevron">
            <a:avLst>
              <a:gd name="adj" fmla="val 43018"/>
            </a:avLst>
          </a:prstGeom>
          <a:solidFill>
            <a:schemeClr val="tx2"/>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cs typeface="Arial" charset="0"/>
              </a:rPr>
              <a:t>  </a:t>
            </a:r>
            <a:r>
              <a:rPr lang="en-US" sz="900" b="1" dirty="0" smtClean="0">
                <a:solidFill>
                  <a:schemeClr val="bg1"/>
                </a:solidFill>
              </a:rPr>
              <a:t>Credit risk </a:t>
            </a:r>
          </a:p>
          <a:p>
            <a:pPr algn="ctr">
              <a:defRPr/>
            </a:pPr>
            <a:r>
              <a:rPr lang="en-US" sz="900" b="1" dirty="0" smtClean="0">
                <a:solidFill>
                  <a:schemeClr val="bg1"/>
                </a:solidFill>
              </a:rPr>
              <a:t>management</a:t>
            </a:r>
            <a:endParaRPr lang="en-US" sz="900" b="1" dirty="0">
              <a:solidFill>
                <a:schemeClr val="bg1"/>
              </a:solidFill>
              <a:cs typeface="Arial" charset="0"/>
            </a:endParaRPr>
          </a:p>
        </p:txBody>
      </p:sp>
      <p:sp>
        <p:nvSpPr>
          <p:cNvPr id="68" name="AutoShape 5"/>
          <p:cNvSpPr>
            <a:spLocks noChangeArrowheads="1"/>
          </p:cNvSpPr>
          <p:nvPr/>
        </p:nvSpPr>
        <p:spPr bwMode="gray">
          <a:xfrm>
            <a:off x="2943446" y="1626576"/>
            <a:ext cx="1485975" cy="736961"/>
          </a:xfrm>
          <a:prstGeom prst="chevron">
            <a:avLst>
              <a:gd name="adj" fmla="val 43018"/>
            </a:avLst>
          </a:prstGeom>
          <a:solidFill>
            <a:schemeClr val="tx2"/>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rPr>
              <a:t>Invoicing/</a:t>
            </a:r>
          </a:p>
          <a:p>
            <a:pPr algn="ctr">
              <a:defRPr/>
            </a:pPr>
            <a:r>
              <a:rPr lang="en-US" sz="900" b="1" dirty="0" smtClean="0">
                <a:solidFill>
                  <a:schemeClr val="bg1"/>
                </a:solidFill>
              </a:rPr>
              <a:t>Billing</a:t>
            </a:r>
            <a:endParaRPr lang="en-US" sz="900" b="1" dirty="0">
              <a:solidFill>
                <a:schemeClr val="bg1"/>
              </a:solidFill>
              <a:cs typeface="Arial" charset="0"/>
            </a:endParaRPr>
          </a:p>
        </p:txBody>
      </p:sp>
      <p:sp>
        <p:nvSpPr>
          <p:cNvPr id="69" name="AutoShape 6"/>
          <p:cNvSpPr>
            <a:spLocks noChangeArrowheads="1"/>
          </p:cNvSpPr>
          <p:nvPr/>
        </p:nvSpPr>
        <p:spPr bwMode="gray">
          <a:xfrm>
            <a:off x="4163239" y="1626576"/>
            <a:ext cx="1487905" cy="736961"/>
          </a:xfrm>
          <a:prstGeom prst="chevron">
            <a:avLst>
              <a:gd name="adj" fmla="val 43018"/>
            </a:avLst>
          </a:prstGeom>
          <a:solidFill>
            <a:schemeClr val="tx2"/>
          </a:solidFill>
          <a:ln w="3175" algn="ctr">
            <a:solidFill>
              <a:schemeClr val="bg2"/>
            </a:solidFill>
            <a:miter lim="800000"/>
            <a:headEnd/>
            <a:tailEnd/>
          </a:ln>
          <a:effectLst/>
        </p:spPr>
        <p:txBody>
          <a:bodyPr wrap="none" lIns="36000" tIns="90000" rIns="36000" bIns="90000" anchor="ctr"/>
          <a:lstStyle/>
          <a:p>
            <a:pPr algn="ctr" defTabSz="728663"/>
            <a:r>
              <a:rPr lang="en-US" sz="900" b="1" dirty="0" smtClean="0">
                <a:solidFill>
                  <a:schemeClr val="bg1"/>
                </a:solidFill>
              </a:rPr>
              <a:t>Complaint </a:t>
            </a:r>
          </a:p>
          <a:p>
            <a:pPr algn="ctr" defTabSz="728663"/>
            <a:r>
              <a:rPr lang="en-US" sz="900" b="1" dirty="0" smtClean="0">
                <a:solidFill>
                  <a:schemeClr val="bg1"/>
                </a:solidFill>
              </a:rPr>
              <a:t>management </a:t>
            </a:r>
            <a:endParaRPr lang="en-US" sz="900" b="1" dirty="0">
              <a:solidFill>
                <a:schemeClr val="bg1"/>
              </a:solidFill>
            </a:endParaRPr>
          </a:p>
        </p:txBody>
      </p:sp>
      <p:sp>
        <p:nvSpPr>
          <p:cNvPr id="70" name="AutoShape 7"/>
          <p:cNvSpPr>
            <a:spLocks noChangeArrowheads="1"/>
          </p:cNvSpPr>
          <p:nvPr/>
        </p:nvSpPr>
        <p:spPr bwMode="gray">
          <a:xfrm>
            <a:off x="5384962" y="1626576"/>
            <a:ext cx="1515173" cy="736961"/>
          </a:xfrm>
          <a:prstGeom prst="chevron">
            <a:avLst>
              <a:gd name="adj" fmla="val 43018"/>
            </a:avLst>
          </a:prstGeom>
          <a:solidFill>
            <a:schemeClr val="tx2"/>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cs typeface="Arial" charset="0"/>
              </a:rPr>
              <a:t> </a:t>
            </a:r>
            <a:r>
              <a:rPr lang="en-US" sz="900" b="1" dirty="0" smtClean="0">
                <a:solidFill>
                  <a:schemeClr val="bg1"/>
                </a:solidFill>
              </a:rPr>
              <a:t>Collection</a:t>
            </a:r>
            <a:endParaRPr lang="en-US" sz="900" b="1" dirty="0">
              <a:solidFill>
                <a:schemeClr val="bg1"/>
              </a:solidFill>
              <a:cs typeface="Arial" charset="0"/>
            </a:endParaRPr>
          </a:p>
        </p:txBody>
      </p:sp>
      <p:sp>
        <p:nvSpPr>
          <p:cNvPr id="71" name="AutoShape 8"/>
          <p:cNvSpPr>
            <a:spLocks noChangeArrowheads="1"/>
          </p:cNvSpPr>
          <p:nvPr/>
        </p:nvSpPr>
        <p:spPr bwMode="gray">
          <a:xfrm>
            <a:off x="6633953" y="1626576"/>
            <a:ext cx="1495086" cy="736961"/>
          </a:xfrm>
          <a:prstGeom prst="chevron">
            <a:avLst>
              <a:gd name="adj" fmla="val 43018"/>
            </a:avLst>
          </a:prstGeom>
          <a:solidFill>
            <a:schemeClr val="tx2"/>
          </a:solidFill>
          <a:ln w="3175" algn="ctr">
            <a:solidFill>
              <a:schemeClr val="bg2"/>
            </a:solidFill>
            <a:miter lim="800000"/>
            <a:headEnd/>
            <a:tailEnd/>
          </a:ln>
          <a:effectLst/>
        </p:spPr>
        <p:txBody>
          <a:bodyPr wrap="none" lIns="36000" tIns="90000" rIns="36000" bIns="90000" anchor="ctr"/>
          <a:lstStyle/>
          <a:p>
            <a:pPr algn="ctr" defTabSz="728663"/>
            <a:r>
              <a:rPr lang="en-US" sz="900" b="1" dirty="0" smtClean="0">
                <a:solidFill>
                  <a:schemeClr val="bg1"/>
                </a:solidFill>
              </a:rPr>
              <a:t>Cash </a:t>
            </a:r>
          </a:p>
          <a:p>
            <a:pPr algn="ctr" defTabSz="728663"/>
            <a:r>
              <a:rPr lang="en-US" sz="900" b="1" dirty="0" smtClean="0">
                <a:solidFill>
                  <a:schemeClr val="bg1"/>
                </a:solidFill>
              </a:rPr>
              <a:t>allocation</a:t>
            </a:r>
            <a:endParaRPr lang="en-US" sz="900" b="1" dirty="0">
              <a:solidFill>
                <a:schemeClr val="bg1"/>
              </a:solidFill>
            </a:endParaRPr>
          </a:p>
        </p:txBody>
      </p:sp>
      <p:sp>
        <p:nvSpPr>
          <p:cNvPr id="72" name="AutoShape 9"/>
          <p:cNvSpPr>
            <a:spLocks noChangeArrowheads="1"/>
          </p:cNvSpPr>
          <p:nvPr/>
        </p:nvSpPr>
        <p:spPr bwMode="gray">
          <a:xfrm>
            <a:off x="7862858" y="1626576"/>
            <a:ext cx="1474817" cy="736961"/>
          </a:xfrm>
          <a:prstGeom prst="chevron">
            <a:avLst>
              <a:gd name="adj" fmla="val 43018"/>
            </a:avLst>
          </a:prstGeom>
          <a:solidFill>
            <a:schemeClr val="tx2"/>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rPr>
              <a:t>Master </a:t>
            </a:r>
          </a:p>
          <a:p>
            <a:pPr algn="ctr">
              <a:defRPr/>
            </a:pPr>
            <a:r>
              <a:rPr lang="en-US" sz="900" b="1" dirty="0" smtClean="0">
                <a:solidFill>
                  <a:schemeClr val="bg1"/>
                </a:solidFill>
              </a:rPr>
              <a:t>data</a:t>
            </a:r>
          </a:p>
        </p:txBody>
      </p:sp>
      <p:sp>
        <p:nvSpPr>
          <p:cNvPr id="73" name="Rectangle 11"/>
          <p:cNvSpPr>
            <a:spLocks noChangeArrowheads="1"/>
          </p:cNvSpPr>
          <p:nvPr/>
        </p:nvSpPr>
        <p:spPr bwMode="auto">
          <a:xfrm>
            <a:off x="5409888" y="2421896"/>
            <a:ext cx="1169738" cy="668236"/>
          </a:xfrm>
          <a:prstGeom prst="rect">
            <a:avLst/>
          </a:prstGeom>
          <a:solidFill>
            <a:schemeClr val="bg1"/>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High overdue volume</a:t>
            </a:r>
            <a:endParaRPr lang="en-US" sz="900" dirty="0">
              <a:cs typeface="Arial" pitchFamily="34" charset="0"/>
            </a:endParaRPr>
          </a:p>
        </p:txBody>
      </p:sp>
      <p:sp>
        <p:nvSpPr>
          <p:cNvPr id="74" name="Rectangle 12"/>
          <p:cNvSpPr>
            <a:spLocks noChangeArrowheads="1"/>
          </p:cNvSpPr>
          <p:nvPr/>
        </p:nvSpPr>
        <p:spPr bwMode="auto">
          <a:xfrm>
            <a:off x="6628050" y="2421896"/>
            <a:ext cx="1169739" cy="668236"/>
          </a:xfrm>
          <a:prstGeom prst="rect">
            <a:avLst/>
          </a:prstGeom>
          <a:solidFill>
            <a:srgbClr val="FFFFFF"/>
          </a:solidFill>
          <a:ln w="9525" algn="ctr">
            <a:solidFill>
              <a:schemeClr val="tx2"/>
            </a:solidFill>
            <a:miter lim="800000"/>
            <a:headEnd/>
            <a:tailEnd/>
          </a:ln>
        </p:spPr>
        <p:txBody>
          <a:bodyPr lIns="0" tIns="0" rIns="0" bIns="0" anchor="ctr"/>
          <a:lstStyle/>
          <a:p>
            <a:pPr algn="ctr">
              <a:lnSpc>
                <a:spcPct val="95000"/>
              </a:lnSpc>
            </a:pPr>
            <a:r>
              <a:rPr lang="en-US" sz="900" dirty="0" smtClean="0">
                <a:cs typeface="Arial" pitchFamily="34" charset="0"/>
              </a:rPr>
              <a:t>Manual clearing process</a:t>
            </a:r>
            <a:endParaRPr lang="en-US" sz="900" dirty="0">
              <a:cs typeface="Arial" pitchFamily="34" charset="0"/>
            </a:endParaRPr>
          </a:p>
        </p:txBody>
      </p:sp>
      <p:sp>
        <p:nvSpPr>
          <p:cNvPr id="75" name="Rectangle 13"/>
          <p:cNvSpPr>
            <a:spLocks noChangeArrowheads="1"/>
          </p:cNvSpPr>
          <p:nvPr/>
        </p:nvSpPr>
        <p:spPr bwMode="auto">
          <a:xfrm>
            <a:off x="7846213" y="2421896"/>
            <a:ext cx="1169738" cy="668236"/>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Payment terms granted are not used</a:t>
            </a:r>
            <a:endParaRPr lang="en-US" sz="900" dirty="0">
              <a:cs typeface="Arial" pitchFamily="34" charset="0"/>
            </a:endParaRPr>
          </a:p>
        </p:txBody>
      </p:sp>
      <p:sp>
        <p:nvSpPr>
          <p:cNvPr id="76" name="Rectangle 14"/>
          <p:cNvSpPr>
            <a:spLocks noChangeArrowheads="1"/>
          </p:cNvSpPr>
          <p:nvPr/>
        </p:nvSpPr>
        <p:spPr bwMode="auto">
          <a:xfrm>
            <a:off x="4182645" y="2421896"/>
            <a:ext cx="1169739" cy="668236"/>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High complaint volume caused by internal mistakes</a:t>
            </a:r>
            <a:endParaRPr lang="en-US" sz="900" dirty="0">
              <a:cs typeface="Arial" pitchFamily="34" charset="0"/>
            </a:endParaRPr>
          </a:p>
        </p:txBody>
      </p:sp>
      <p:sp>
        <p:nvSpPr>
          <p:cNvPr id="77" name="Rectangle 15"/>
          <p:cNvSpPr>
            <a:spLocks noChangeArrowheads="1"/>
          </p:cNvSpPr>
          <p:nvPr/>
        </p:nvSpPr>
        <p:spPr bwMode="auto">
          <a:xfrm>
            <a:off x="2946325" y="2421896"/>
            <a:ext cx="1169738" cy="668236"/>
          </a:xfrm>
          <a:prstGeom prst="rect">
            <a:avLst/>
          </a:prstGeom>
          <a:solidFill>
            <a:schemeClr val="bg1"/>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Long billing process (&gt;3 days)</a:t>
            </a:r>
            <a:endParaRPr lang="en-US" sz="900" dirty="0">
              <a:cs typeface="Arial" pitchFamily="34" charset="0"/>
            </a:endParaRPr>
          </a:p>
        </p:txBody>
      </p:sp>
      <p:sp>
        <p:nvSpPr>
          <p:cNvPr id="78" name="Rectangle 16"/>
          <p:cNvSpPr>
            <a:spLocks noChangeArrowheads="1"/>
          </p:cNvSpPr>
          <p:nvPr/>
        </p:nvSpPr>
        <p:spPr bwMode="auto">
          <a:xfrm>
            <a:off x="1710003" y="2421896"/>
            <a:ext cx="1169739" cy="668236"/>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No credit rating for potential customers</a:t>
            </a:r>
            <a:endParaRPr lang="en-US" sz="900" dirty="0">
              <a:cs typeface="Arial" pitchFamily="34" charset="0"/>
            </a:endParaRPr>
          </a:p>
        </p:txBody>
      </p:sp>
      <p:sp>
        <p:nvSpPr>
          <p:cNvPr id="79" name="Rectangle 17"/>
          <p:cNvSpPr>
            <a:spLocks noChangeArrowheads="1"/>
          </p:cNvSpPr>
          <p:nvPr/>
        </p:nvSpPr>
        <p:spPr bwMode="auto">
          <a:xfrm>
            <a:off x="490328" y="2421896"/>
            <a:ext cx="1169739" cy="668236"/>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Low forecast quality </a:t>
            </a:r>
            <a:endParaRPr lang="en-US" sz="900" dirty="0">
              <a:cs typeface="Arial" pitchFamily="34" charset="0"/>
            </a:endParaRPr>
          </a:p>
        </p:txBody>
      </p:sp>
      <p:sp>
        <p:nvSpPr>
          <p:cNvPr id="80" name="Rectangle 18"/>
          <p:cNvSpPr>
            <a:spLocks noChangeArrowheads="1"/>
          </p:cNvSpPr>
          <p:nvPr/>
        </p:nvSpPr>
        <p:spPr bwMode="auto">
          <a:xfrm>
            <a:off x="5409888" y="3145697"/>
            <a:ext cx="1169738" cy="851015"/>
          </a:xfrm>
          <a:prstGeom prst="rect">
            <a:avLst/>
          </a:prstGeom>
          <a:solidFill>
            <a:schemeClr val="bg1"/>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Dunning run every two weeks only</a:t>
            </a:r>
            <a:endParaRPr lang="en-US" sz="900" dirty="0">
              <a:cs typeface="Arial" pitchFamily="34" charset="0"/>
            </a:endParaRPr>
          </a:p>
        </p:txBody>
      </p:sp>
      <p:sp>
        <p:nvSpPr>
          <p:cNvPr id="81" name="Rectangle 19"/>
          <p:cNvSpPr>
            <a:spLocks noChangeArrowheads="1"/>
          </p:cNvSpPr>
          <p:nvPr/>
        </p:nvSpPr>
        <p:spPr bwMode="auto">
          <a:xfrm>
            <a:off x="6628050" y="3145697"/>
            <a:ext cx="1169739" cy="851015"/>
          </a:xfrm>
          <a:prstGeom prst="rect">
            <a:avLst/>
          </a:prstGeom>
          <a:solidFill>
            <a:srgbClr val="FFFFFF"/>
          </a:solidFill>
          <a:ln w="9525" algn="ctr">
            <a:solidFill>
              <a:schemeClr val="tx2"/>
            </a:solidFill>
            <a:miter lim="800000"/>
            <a:headEnd/>
            <a:tailEnd/>
          </a:ln>
        </p:spPr>
        <p:txBody>
          <a:bodyPr lIns="0" tIns="0" rIns="0" bIns="0" anchor="ctr"/>
          <a:lstStyle/>
          <a:p>
            <a:pPr algn="ctr">
              <a:lnSpc>
                <a:spcPct val="95000"/>
              </a:lnSpc>
            </a:pPr>
            <a:r>
              <a:rPr lang="en-US" sz="900" dirty="0" smtClean="0">
                <a:cs typeface="Arial" pitchFamily="34" charset="0"/>
              </a:rPr>
              <a:t>Closed receivables without clearing date</a:t>
            </a:r>
            <a:endParaRPr lang="en-US" sz="900" dirty="0">
              <a:cs typeface="Arial" pitchFamily="34" charset="0"/>
            </a:endParaRPr>
          </a:p>
        </p:txBody>
      </p:sp>
      <p:sp>
        <p:nvSpPr>
          <p:cNvPr id="82" name="Rectangle 20"/>
          <p:cNvSpPr>
            <a:spLocks noChangeArrowheads="1"/>
          </p:cNvSpPr>
          <p:nvPr/>
        </p:nvSpPr>
        <p:spPr bwMode="auto">
          <a:xfrm>
            <a:off x="7846213" y="3145697"/>
            <a:ext cx="1169738" cy="851015"/>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No real-time adjustment of renegotiated payment terms</a:t>
            </a:r>
            <a:endParaRPr lang="en-US" sz="900" dirty="0">
              <a:cs typeface="Arial" pitchFamily="34" charset="0"/>
            </a:endParaRPr>
          </a:p>
        </p:txBody>
      </p:sp>
      <p:sp>
        <p:nvSpPr>
          <p:cNvPr id="83" name="Rectangle 21"/>
          <p:cNvSpPr>
            <a:spLocks noChangeArrowheads="1"/>
          </p:cNvSpPr>
          <p:nvPr/>
        </p:nvSpPr>
        <p:spPr bwMode="auto">
          <a:xfrm>
            <a:off x="4182645" y="3145697"/>
            <a:ext cx="1169739" cy="851015"/>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Longsome clarification and crediting process</a:t>
            </a:r>
            <a:endParaRPr lang="en-US" sz="900" dirty="0">
              <a:cs typeface="Arial" pitchFamily="34" charset="0"/>
            </a:endParaRPr>
          </a:p>
        </p:txBody>
      </p:sp>
      <p:sp>
        <p:nvSpPr>
          <p:cNvPr id="84" name="Rectangle 22"/>
          <p:cNvSpPr>
            <a:spLocks noChangeArrowheads="1"/>
          </p:cNvSpPr>
          <p:nvPr/>
        </p:nvSpPr>
        <p:spPr bwMode="auto">
          <a:xfrm>
            <a:off x="2946325" y="3145697"/>
            <a:ext cx="1169738" cy="851015"/>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High spread of payment terms</a:t>
            </a:r>
            <a:endParaRPr lang="en-US" sz="900" dirty="0">
              <a:cs typeface="Arial" pitchFamily="34" charset="0"/>
            </a:endParaRPr>
          </a:p>
        </p:txBody>
      </p:sp>
      <p:sp>
        <p:nvSpPr>
          <p:cNvPr id="85" name="Rectangle 23"/>
          <p:cNvSpPr>
            <a:spLocks noChangeArrowheads="1"/>
          </p:cNvSpPr>
          <p:nvPr/>
        </p:nvSpPr>
        <p:spPr bwMode="auto">
          <a:xfrm>
            <a:off x="1710003" y="3145697"/>
            <a:ext cx="1169739" cy="851015"/>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Lacking communication of credit limits of customers to sales dep.</a:t>
            </a:r>
            <a:endParaRPr lang="en-US" sz="900" dirty="0">
              <a:cs typeface="Arial" pitchFamily="34" charset="0"/>
            </a:endParaRPr>
          </a:p>
        </p:txBody>
      </p:sp>
      <p:sp>
        <p:nvSpPr>
          <p:cNvPr id="86" name="Rectangle 24"/>
          <p:cNvSpPr>
            <a:spLocks noChangeArrowheads="1"/>
          </p:cNvSpPr>
          <p:nvPr/>
        </p:nvSpPr>
        <p:spPr bwMode="auto">
          <a:xfrm>
            <a:off x="490328" y="3145697"/>
            <a:ext cx="1169739" cy="851015"/>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Payment targets have low priority during sales negotiations</a:t>
            </a:r>
            <a:endParaRPr lang="en-US" sz="900" dirty="0">
              <a:cs typeface="Arial" pitchFamily="34" charset="0"/>
            </a:endParaRPr>
          </a:p>
        </p:txBody>
      </p:sp>
      <p:sp>
        <p:nvSpPr>
          <p:cNvPr id="87" name="Rectangle 25"/>
          <p:cNvSpPr>
            <a:spLocks noChangeArrowheads="1"/>
          </p:cNvSpPr>
          <p:nvPr/>
        </p:nvSpPr>
        <p:spPr bwMode="auto">
          <a:xfrm>
            <a:off x="5409888" y="4052276"/>
            <a:ext cx="1169738" cy="795450"/>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Dunning process not standardized and not automated</a:t>
            </a:r>
            <a:endParaRPr lang="en-US" sz="900" dirty="0">
              <a:cs typeface="Arial" pitchFamily="34" charset="0"/>
            </a:endParaRPr>
          </a:p>
        </p:txBody>
      </p:sp>
      <p:sp>
        <p:nvSpPr>
          <p:cNvPr id="88" name="Rectangle 26"/>
          <p:cNvSpPr>
            <a:spLocks noChangeArrowheads="1"/>
          </p:cNvSpPr>
          <p:nvPr/>
        </p:nvSpPr>
        <p:spPr bwMode="auto">
          <a:xfrm>
            <a:off x="6628050" y="4052276"/>
            <a:ext cx="1169739" cy="795450"/>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Clearing check of discount volume not term</a:t>
            </a:r>
            <a:endParaRPr lang="en-US" sz="900" dirty="0">
              <a:cs typeface="Arial" pitchFamily="34" charset="0"/>
            </a:endParaRPr>
          </a:p>
        </p:txBody>
      </p:sp>
      <p:sp>
        <p:nvSpPr>
          <p:cNvPr id="89" name="Rectangle 27"/>
          <p:cNvSpPr>
            <a:spLocks noChangeArrowheads="1"/>
          </p:cNvSpPr>
          <p:nvPr/>
        </p:nvSpPr>
        <p:spPr bwMode="auto">
          <a:xfrm>
            <a:off x="7846213" y="4052276"/>
            <a:ext cx="1169738" cy="795450"/>
          </a:xfrm>
          <a:prstGeom prst="rect">
            <a:avLst/>
          </a:prstGeom>
          <a:solidFill>
            <a:schemeClr val="bg1"/>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No systematic controls of data quality</a:t>
            </a:r>
            <a:endParaRPr lang="en-US" sz="900" dirty="0">
              <a:cs typeface="Arial" pitchFamily="34" charset="0"/>
            </a:endParaRPr>
          </a:p>
        </p:txBody>
      </p:sp>
      <p:sp>
        <p:nvSpPr>
          <p:cNvPr id="90" name="Rectangle 28"/>
          <p:cNvSpPr>
            <a:spLocks noChangeArrowheads="1"/>
          </p:cNvSpPr>
          <p:nvPr/>
        </p:nvSpPr>
        <p:spPr bwMode="auto">
          <a:xfrm>
            <a:off x="4182645" y="4052276"/>
            <a:ext cx="1169739" cy="795450"/>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Purely manual complaints management </a:t>
            </a:r>
            <a:endParaRPr lang="en-US" sz="900" dirty="0">
              <a:cs typeface="Arial" pitchFamily="34" charset="0"/>
            </a:endParaRPr>
          </a:p>
        </p:txBody>
      </p:sp>
      <p:sp>
        <p:nvSpPr>
          <p:cNvPr id="91" name="Rectangle 29"/>
          <p:cNvSpPr>
            <a:spLocks noChangeArrowheads="1"/>
          </p:cNvSpPr>
          <p:nvPr/>
        </p:nvSpPr>
        <p:spPr bwMode="auto">
          <a:xfrm>
            <a:off x="2946325" y="4052276"/>
            <a:ext cx="1169738" cy="795450"/>
          </a:xfrm>
          <a:prstGeom prst="rect">
            <a:avLst/>
          </a:prstGeom>
          <a:solidFill>
            <a:schemeClr val="bg1"/>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High volume of terms &gt;30 days</a:t>
            </a:r>
            <a:endParaRPr lang="en-US" sz="900" dirty="0">
              <a:cs typeface="Arial" pitchFamily="34" charset="0"/>
            </a:endParaRPr>
          </a:p>
        </p:txBody>
      </p:sp>
      <p:sp>
        <p:nvSpPr>
          <p:cNvPr id="92" name="Rectangle 30"/>
          <p:cNvSpPr>
            <a:spLocks noChangeArrowheads="1"/>
          </p:cNvSpPr>
          <p:nvPr/>
        </p:nvSpPr>
        <p:spPr bwMode="auto">
          <a:xfrm>
            <a:off x="1710003" y="4052276"/>
            <a:ext cx="1169739" cy="795450"/>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Frequent overrun of credit limits</a:t>
            </a:r>
            <a:endParaRPr lang="en-US" sz="900" dirty="0">
              <a:cs typeface="Arial" pitchFamily="34" charset="0"/>
            </a:endParaRPr>
          </a:p>
        </p:txBody>
      </p:sp>
      <p:sp>
        <p:nvSpPr>
          <p:cNvPr id="154" name="Rectangle 31"/>
          <p:cNvSpPr>
            <a:spLocks noChangeArrowheads="1"/>
          </p:cNvSpPr>
          <p:nvPr/>
        </p:nvSpPr>
        <p:spPr bwMode="auto">
          <a:xfrm>
            <a:off x="490328" y="4052276"/>
            <a:ext cx="1169739" cy="795450"/>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No incentives for negotiating lower payment targets </a:t>
            </a:r>
            <a:endParaRPr lang="en-US" sz="900" dirty="0">
              <a:cs typeface="Arial" pitchFamily="34" charset="0"/>
            </a:endParaRPr>
          </a:p>
        </p:txBody>
      </p:sp>
      <p:sp>
        <p:nvSpPr>
          <p:cNvPr id="155" name="Rectangle 32"/>
          <p:cNvSpPr>
            <a:spLocks noChangeArrowheads="1"/>
          </p:cNvSpPr>
          <p:nvPr/>
        </p:nvSpPr>
        <p:spPr bwMode="auto">
          <a:xfrm>
            <a:off x="5409888" y="4903291"/>
            <a:ext cx="1169738" cy="774979"/>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Granting discounts even after expiration date</a:t>
            </a:r>
            <a:endParaRPr lang="en-US" sz="900" dirty="0">
              <a:cs typeface="Arial" pitchFamily="34" charset="0"/>
            </a:endParaRPr>
          </a:p>
        </p:txBody>
      </p:sp>
      <p:sp>
        <p:nvSpPr>
          <p:cNvPr id="156" name="Rectangle 34"/>
          <p:cNvSpPr>
            <a:spLocks noChangeArrowheads="1"/>
          </p:cNvSpPr>
          <p:nvPr/>
        </p:nvSpPr>
        <p:spPr bwMode="auto">
          <a:xfrm>
            <a:off x="7846213" y="4903291"/>
            <a:ext cx="1169738" cy="774979"/>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Erroneous parametrization of payment terms</a:t>
            </a:r>
            <a:endParaRPr lang="en-US" sz="900" dirty="0">
              <a:cs typeface="Arial" pitchFamily="34" charset="0"/>
            </a:endParaRPr>
          </a:p>
        </p:txBody>
      </p:sp>
      <p:sp>
        <p:nvSpPr>
          <p:cNvPr id="157" name="Rectangle 35"/>
          <p:cNvSpPr>
            <a:spLocks noChangeArrowheads="1"/>
          </p:cNvSpPr>
          <p:nvPr/>
        </p:nvSpPr>
        <p:spPr bwMode="auto">
          <a:xfrm>
            <a:off x="4182645" y="4903291"/>
            <a:ext cx="1169739" cy="774979"/>
          </a:xfrm>
          <a:prstGeom prst="rect">
            <a:avLst/>
          </a:prstGeom>
          <a:solidFill>
            <a:srgbClr val="FFFFFF"/>
          </a:solidFill>
          <a:ln w="9525" algn="ctr">
            <a:solidFill>
              <a:schemeClr val="tx2"/>
            </a:solidFill>
            <a:miter lim="800000"/>
            <a:headEnd/>
            <a:tailEnd/>
          </a:ln>
        </p:spPr>
        <p:txBody>
          <a:bodyPr lIns="0" tIns="0" rIns="0" bIns="0" anchor="ctr"/>
          <a:lstStyle/>
          <a:p>
            <a:pPr algn="ctr">
              <a:lnSpc>
                <a:spcPct val="95000"/>
              </a:lnSpc>
            </a:pPr>
            <a:r>
              <a:rPr lang="en-US" sz="900" dirty="0" smtClean="0">
                <a:cs typeface="Arial" pitchFamily="34" charset="0"/>
              </a:rPr>
              <a:t>High volume on credit in process </a:t>
            </a:r>
            <a:endParaRPr lang="en-US" sz="900" dirty="0">
              <a:cs typeface="Arial" pitchFamily="34" charset="0"/>
            </a:endParaRPr>
          </a:p>
        </p:txBody>
      </p:sp>
      <p:sp>
        <p:nvSpPr>
          <p:cNvPr id="158" name="Rectangle 36"/>
          <p:cNvSpPr>
            <a:spLocks noChangeArrowheads="1"/>
          </p:cNvSpPr>
          <p:nvPr/>
        </p:nvSpPr>
        <p:spPr bwMode="auto">
          <a:xfrm>
            <a:off x="2946325" y="4903291"/>
            <a:ext cx="1169738" cy="774979"/>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Unfavorable combination of payment terms (targets + discount)</a:t>
            </a:r>
            <a:endParaRPr lang="en-US" sz="900" dirty="0">
              <a:cs typeface="Arial" pitchFamily="34" charset="0"/>
            </a:endParaRPr>
          </a:p>
        </p:txBody>
      </p:sp>
      <p:sp>
        <p:nvSpPr>
          <p:cNvPr id="159" name="Rectangle 37"/>
          <p:cNvSpPr>
            <a:spLocks noChangeArrowheads="1"/>
          </p:cNvSpPr>
          <p:nvPr/>
        </p:nvSpPr>
        <p:spPr bwMode="auto">
          <a:xfrm>
            <a:off x="1710003" y="4903291"/>
            <a:ext cx="1169739" cy="774979"/>
          </a:xfrm>
          <a:prstGeom prst="rect">
            <a:avLst/>
          </a:prstGeom>
          <a:solidFill>
            <a:srgbClr val="FFFFFF"/>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Rare use of trade credit insurer</a:t>
            </a:r>
            <a:endParaRPr lang="en-US" sz="900" dirty="0">
              <a:cs typeface="Arial" pitchFamily="34" charset="0"/>
            </a:endParaRPr>
          </a:p>
        </p:txBody>
      </p:sp>
      <p:sp>
        <p:nvSpPr>
          <p:cNvPr id="160" name="Rectangle 38"/>
          <p:cNvSpPr>
            <a:spLocks noChangeArrowheads="1"/>
          </p:cNvSpPr>
          <p:nvPr/>
        </p:nvSpPr>
        <p:spPr bwMode="auto">
          <a:xfrm>
            <a:off x="490328" y="4903291"/>
            <a:ext cx="1169739" cy="774979"/>
          </a:xfrm>
          <a:prstGeom prst="rect">
            <a:avLst/>
          </a:prstGeom>
          <a:solidFill>
            <a:schemeClr val="bg1"/>
          </a:solidFill>
          <a:ln w="9525" algn="ctr">
            <a:solidFill>
              <a:schemeClr val="tx2"/>
            </a:solidFill>
            <a:miter lim="800000"/>
            <a:headEnd/>
            <a:tailEnd/>
          </a:ln>
        </p:spPr>
        <p:txBody>
          <a:bodyPr lIns="36000" tIns="0" rIns="36000" bIns="0" anchor="ctr"/>
          <a:lstStyle/>
          <a:p>
            <a:pPr algn="ctr">
              <a:lnSpc>
                <a:spcPct val="95000"/>
              </a:lnSpc>
            </a:pPr>
            <a:r>
              <a:rPr lang="en-US" sz="900" dirty="0" smtClean="0">
                <a:cs typeface="Arial" pitchFamily="34" charset="0"/>
              </a:rPr>
              <a:t>High discounts paired with long discount payment targets</a:t>
            </a:r>
            <a:endParaRPr lang="en-US" sz="900" dirty="0">
              <a:cs typeface="Arial" pitchFamily="34" charset="0"/>
            </a:endParaRPr>
          </a:p>
        </p:txBody>
      </p:sp>
      <p:grpSp>
        <p:nvGrpSpPr>
          <p:cNvPr id="4" name="Gruppieren 3"/>
          <p:cNvGrpSpPr/>
          <p:nvPr/>
        </p:nvGrpSpPr>
        <p:grpSpPr>
          <a:xfrm>
            <a:off x="488950" y="5750170"/>
            <a:ext cx="8540750" cy="267838"/>
            <a:chOff x="369773" y="5855884"/>
            <a:chExt cx="8765734" cy="308279"/>
          </a:xfrm>
        </p:grpSpPr>
        <p:sp>
          <p:nvSpPr>
            <p:cNvPr id="167" name="Rectangle 6"/>
            <p:cNvSpPr>
              <a:spLocks noChangeArrowheads="1"/>
            </p:cNvSpPr>
            <p:nvPr/>
          </p:nvSpPr>
          <p:spPr bwMode="auto">
            <a:xfrm>
              <a:off x="369773" y="5855884"/>
              <a:ext cx="8765734" cy="308279"/>
            </a:xfrm>
            <a:prstGeom prst="rect">
              <a:avLst/>
            </a:prstGeom>
            <a:solidFill>
              <a:schemeClr val="accent4"/>
            </a:solidFill>
            <a:ln w="28575" algn="ctr">
              <a:noFill/>
              <a:miter lim="800000"/>
              <a:headEnd/>
              <a:tailEnd/>
            </a:ln>
          </p:spPr>
          <p:txBody>
            <a:bodyPr lIns="0" tIns="0" rIns="0" bIns="0" anchor="ctr"/>
            <a:lstStyle/>
            <a:p>
              <a:pPr algn="ctr"/>
              <a:r>
                <a:rPr lang="en-US" sz="900" b="1" dirty="0" smtClean="0">
                  <a:solidFill>
                    <a:schemeClr val="bg1"/>
                  </a:solidFill>
                  <a:latin typeface="Arial" pitchFamily="34" charset="0"/>
                  <a:cs typeface="Arial" pitchFamily="34" charset="0"/>
                </a:rPr>
                <a:t>Comprehensive WCM needs to encompass the whole process </a:t>
              </a:r>
              <a:endParaRPr lang="en-US" sz="900" b="1" dirty="0">
                <a:solidFill>
                  <a:schemeClr val="bg1"/>
                </a:solidFill>
                <a:latin typeface="Arial" pitchFamily="34" charset="0"/>
                <a:cs typeface="Arial" pitchFamily="34" charset="0"/>
              </a:endParaRPr>
            </a:p>
          </p:txBody>
        </p:sp>
        <p:sp>
          <p:nvSpPr>
            <p:cNvPr id="168" name="Line 33"/>
            <p:cNvSpPr>
              <a:spLocks noChangeShapeType="1"/>
            </p:cNvSpPr>
            <p:nvPr/>
          </p:nvSpPr>
          <p:spPr bwMode="auto">
            <a:xfrm flipH="1" flipV="1">
              <a:off x="611373" y="6010024"/>
              <a:ext cx="2340000" cy="1496"/>
            </a:xfrm>
            <a:prstGeom prst="line">
              <a:avLst/>
            </a:prstGeom>
            <a:noFill/>
            <a:ln w="28575">
              <a:solidFill>
                <a:schemeClr val="bg1"/>
              </a:solidFill>
              <a:round/>
              <a:headEnd type="none" w="sm" len="sm"/>
              <a:tailEnd type="triangle" w="med" len="med"/>
            </a:ln>
          </p:spPr>
          <p:txBody>
            <a:bodyPr/>
            <a:lstStyle/>
            <a:p>
              <a:endParaRPr lang="en-US" sz="900" dirty="0"/>
            </a:p>
          </p:txBody>
        </p:sp>
        <p:sp>
          <p:nvSpPr>
            <p:cNvPr id="169" name="Line 16"/>
            <p:cNvSpPr>
              <a:spLocks noChangeShapeType="1"/>
            </p:cNvSpPr>
            <p:nvPr/>
          </p:nvSpPr>
          <p:spPr bwMode="auto">
            <a:xfrm rot="10800000" flipH="1" flipV="1">
              <a:off x="6526029" y="6024989"/>
              <a:ext cx="2340000" cy="1496"/>
            </a:xfrm>
            <a:prstGeom prst="line">
              <a:avLst/>
            </a:prstGeom>
            <a:noFill/>
            <a:ln w="28575">
              <a:solidFill>
                <a:schemeClr val="bg1"/>
              </a:solidFill>
              <a:round/>
              <a:headEnd type="none" w="sm" len="sm"/>
              <a:tailEnd type="triangle" w="med" len="med"/>
            </a:ln>
          </p:spPr>
          <p:txBody>
            <a:bodyPr/>
            <a:lstStyle/>
            <a:p>
              <a:endParaRPr lang="en-US" sz="900" dirty="0"/>
            </a:p>
          </p:txBody>
        </p:sp>
      </p:grpSp>
      <p:sp>
        <p:nvSpPr>
          <p:cNvPr id="170" name="Rounded Rectangle 2"/>
          <p:cNvSpPr/>
          <p:nvPr>
            <p:custDataLst>
              <p:tags r:id="rId1"/>
            </p:custDataLst>
          </p:nvPr>
        </p:nvSpPr>
        <p:spPr>
          <a:xfrm rot="5400000">
            <a:off x="3196103" y="2170176"/>
            <a:ext cx="672935"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1" name="Rounded Rectangle 2"/>
          <p:cNvSpPr/>
          <p:nvPr>
            <p:custDataLst>
              <p:tags r:id="rId2"/>
            </p:custDataLst>
          </p:nvPr>
        </p:nvSpPr>
        <p:spPr>
          <a:xfrm rot="5400000">
            <a:off x="5668244" y="2171677"/>
            <a:ext cx="669937"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2" name="Rounded Rectangle 2"/>
          <p:cNvSpPr/>
          <p:nvPr>
            <p:custDataLst>
              <p:tags r:id="rId3"/>
            </p:custDataLst>
          </p:nvPr>
        </p:nvSpPr>
        <p:spPr>
          <a:xfrm rot="5400000">
            <a:off x="5577705" y="2987716"/>
            <a:ext cx="851014"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3" name="Rounded Rectangle 2"/>
          <p:cNvSpPr/>
          <p:nvPr>
            <p:custDataLst>
              <p:tags r:id="rId4"/>
            </p:custDataLst>
          </p:nvPr>
        </p:nvSpPr>
        <p:spPr>
          <a:xfrm rot="5400000">
            <a:off x="8040956" y="3866513"/>
            <a:ext cx="795449"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4" name="Rounded Rectangle 2"/>
          <p:cNvSpPr/>
          <p:nvPr>
            <p:custDataLst>
              <p:tags r:id="rId5"/>
            </p:custDataLst>
          </p:nvPr>
        </p:nvSpPr>
        <p:spPr>
          <a:xfrm rot="5400000">
            <a:off x="3126057" y="3866512"/>
            <a:ext cx="795450"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5" name="Rounded Rectangle 2"/>
          <p:cNvSpPr/>
          <p:nvPr>
            <p:custDataLst>
              <p:tags r:id="rId6"/>
            </p:custDataLst>
          </p:nvPr>
        </p:nvSpPr>
        <p:spPr>
          <a:xfrm rot="5400000">
            <a:off x="692031" y="4707293"/>
            <a:ext cx="774979"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Tree>
    <p:extLst>
      <p:ext uri="{BB962C8B-B14F-4D97-AF65-F5344CB8AC3E}">
        <p14:creationId xmlns:p14="http://schemas.microsoft.com/office/powerpoint/2010/main" val="40141257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platzhalter 23"/>
          <p:cNvSpPr>
            <a:spLocks noGrp="1"/>
          </p:cNvSpPr>
          <p:nvPr>
            <p:ph type="body" sz="quarter" idx="10"/>
          </p:nvPr>
        </p:nvSpPr>
        <p:spPr/>
        <p:txBody>
          <a:bodyPr/>
          <a:lstStyle/>
          <a:p>
            <a:r>
              <a:rPr lang="en-US" dirty="0" smtClean="0">
                <a:solidFill>
                  <a:schemeClr val="accent3"/>
                </a:solidFill>
              </a:rPr>
              <a:t>Forecast-to-fulfil – Typical problems are the best starting points for measures development</a:t>
            </a:r>
            <a:endParaRPr lang="en-US" dirty="0">
              <a:solidFill>
                <a:schemeClr val="accent3"/>
              </a:solidFill>
            </a:endParaRPr>
          </a:p>
        </p:txBody>
      </p:sp>
      <p:sp>
        <p:nvSpPr>
          <p:cNvPr id="2" name="Textplatzhalter 1"/>
          <p:cNvSpPr>
            <a:spLocks noGrp="1"/>
          </p:cNvSpPr>
          <p:nvPr>
            <p:ph type="body" sz="quarter" idx="11"/>
          </p:nvPr>
        </p:nvSpPr>
        <p:spPr/>
        <p:txBody>
          <a:bodyPr/>
          <a:lstStyle/>
          <a:p>
            <a:r>
              <a:rPr lang="en-US" dirty="0" smtClean="0"/>
              <a:t>Working Capital</a:t>
            </a:r>
            <a:endParaRPr lang="en-US" dirty="0"/>
          </a:p>
        </p:txBody>
      </p:sp>
      <p:sp>
        <p:nvSpPr>
          <p:cNvPr id="5" name="Titel 4"/>
          <p:cNvSpPr>
            <a:spLocks noGrp="1"/>
          </p:cNvSpPr>
          <p:nvPr>
            <p:ph type="title"/>
          </p:nvPr>
        </p:nvSpPr>
        <p:spPr/>
        <p:txBody>
          <a:bodyPr/>
          <a:lstStyle/>
          <a:p>
            <a:r>
              <a:rPr lang="en-US" dirty="0" smtClean="0"/>
              <a:t>6. What optimization measures have been identified and planned? </a:t>
            </a:r>
            <a:br>
              <a:rPr lang="en-US" dirty="0" smtClean="0"/>
            </a:br>
            <a:r>
              <a:rPr lang="en-US" dirty="0" smtClean="0"/>
              <a:t>[Forecast-to-fulfil]</a:t>
            </a:r>
            <a:endParaRPr lang="en-US" dirty="0"/>
          </a:p>
        </p:txBody>
      </p:sp>
      <p:grpSp>
        <p:nvGrpSpPr>
          <p:cNvPr id="3" name="Gruppieren 2"/>
          <p:cNvGrpSpPr/>
          <p:nvPr/>
        </p:nvGrpSpPr>
        <p:grpSpPr>
          <a:xfrm>
            <a:off x="490328" y="1626576"/>
            <a:ext cx="8867616" cy="4051694"/>
            <a:chOff x="369773" y="1475762"/>
            <a:chExt cx="9075477" cy="4146668"/>
          </a:xfrm>
          <a:effectLst/>
        </p:grpSpPr>
        <p:sp>
          <p:nvSpPr>
            <p:cNvPr id="66" name="AutoShape 3"/>
            <p:cNvSpPr>
              <a:spLocks noChangeArrowheads="1"/>
            </p:cNvSpPr>
            <p:nvPr/>
          </p:nvSpPr>
          <p:spPr bwMode="gray">
            <a:xfrm>
              <a:off x="369773" y="1475762"/>
              <a:ext cx="1530132" cy="754236"/>
            </a:xfrm>
            <a:prstGeom prst="chevron">
              <a:avLst>
                <a:gd name="adj" fmla="val 43018"/>
              </a:avLst>
            </a:prstGeom>
            <a:solidFill>
              <a:schemeClr val="accent3"/>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cs typeface="Arial" charset="0"/>
                </a:rPr>
                <a:t>Product </a:t>
              </a:r>
            </a:p>
            <a:p>
              <a:pPr algn="ctr">
                <a:defRPr/>
              </a:pPr>
              <a:r>
                <a:rPr lang="en-US" sz="900" b="1" dirty="0" smtClean="0">
                  <a:solidFill>
                    <a:schemeClr val="bg1"/>
                  </a:solidFill>
                  <a:cs typeface="Arial" charset="0"/>
                </a:rPr>
                <a:t>portfolio</a:t>
              </a:r>
            </a:p>
          </p:txBody>
        </p:sp>
        <p:sp>
          <p:nvSpPr>
            <p:cNvPr id="67" name="AutoShape 4"/>
            <p:cNvSpPr>
              <a:spLocks noChangeArrowheads="1"/>
            </p:cNvSpPr>
            <p:nvPr/>
          </p:nvSpPr>
          <p:spPr bwMode="gray">
            <a:xfrm>
              <a:off x="1635074" y="1475762"/>
              <a:ext cx="1530132" cy="754236"/>
            </a:xfrm>
            <a:prstGeom prst="chevron">
              <a:avLst>
                <a:gd name="adj" fmla="val 43018"/>
              </a:avLst>
            </a:prstGeom>
            <a:solidFill>
              <a:schemeClr val="accent3"/>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cs typeface="Arial" charset="0"/>
                </a:rPr>
                <a:t> Production </a:t>
              </a:r>
            </a:p>
            <a:p>
              <a:pPr algn="ctr">
                <a:defRPr/>
              </a:pPr>
              <a:r>
                <a:rPr lang="en-US" sz="900" b="1" dirty="0" smtClean="0">
                  <a:solidFill>
                    <a:schemeClr val="bg1"/>
                  </a:solidFill>
                  <a:cs typeface="Arial" charset="0"/>
                </a:rPr>
                <a:t>and sales </a:t>
              </a:r>
            </a:p>
            <a:p>
              <a:pPr algn="ctr">
                <a:defRPr/>
              </a:pPr>
              <a:r>
                <a:rPr lang="en-US" sz="900" b="1" dirty="0" smtClean="0">
                  <a:solidFill>
                    <a:schemeClr val="bg1"/>
                  </a:solidFill>
                  <a:cs typeface="Arial" charset="0"/>
                </a:rPr>
                <a:t>planning</a:t>
              </a:r>
              <a:endParaRPr lang="en-US" sz="900" b="1" dirty="0">
                <a:solidFill>
                  <a:schemeClr val="bg1"/>
                </a:solidFill>
                <a:cs typeface="Arial" charset="0"/>
              </a:endParaRPr>
            </a:p>
          </p:txBody>
        </p:sp>
        <p:sp>
          <p:nvSpPr>
            <p:cNvPr id="68" name="AutoShape 5"/>
            <p:cNvSpPr>
              <a:spLocks noChangeArrowheads="1"/>
            </p:cNvSpPr>
            <p:nvPr/>
          </p:nvSpPr>
          <p:spPr bwMode="gray">
            <a:xfrm>
              <a:off x="2900375" y="1475762"/>
              <a:ext cx="1530132" cy="754236"/>
            </a:xfrm>
            <a:prstGeom prst="chevron">
              <a:avLst>
                <a:gd name="adj" fmla="val 43018"/>
              </a:avLst>
            </a:prstGeom>
            <a:solidFill>
              <a:schemeClr val="accent3"/>
            </a:solidFill>
            <a:ln w="3175" algn="ctr">
              <a:solidFill>
                <a:schemeClr val="bg2"/>
              </a:solidFill>
              <a:miter lim="800000"/>
              <a:headEnd/>
              <a:tailEnd/>
            </a:ln>
            <a:effectLst/>
          </p:spPr>
          <p:txBody>
            <a:bodyPr wrap="none" lIns="36000" tIns="90000" rIns="36000" bIns="90000" anchor="ctr"/>
            <a:lstStyle/>
            <a:p>
              <a:pPr algn="ctr" defTabSz="728663"/>
              <a:r>
                <a:rPr lang="en-US" sz="900" b="1" dirty="0" smtClean="0">
                  <a:solidFill>
                    <a:schemeClr val="bg1"/>
                  </a:solidFill>
                </a:rPr>
                <a:t>Material </a:t>
              </a:r>
            </a:p>
            <a:p>
              <a:pPr algn="ctr" defTabSz="728663"/>
              <a:r>
                <a:rPr lang="en-US" sz="900" b="1" dirty="0" smtClean="0">
                  <a:solidFill>
                    <a:schemeClr val="bg1"/>
                  </a:solidFill>
                </a:rPr>
                <a:t>planning</a:t>
              </a:r>
              <a:endParaRPr lang="en-US" sz="900" b="1" dirty="0">
                <a:solidFill>
                  <a:schemeClr val="bg1"/>
                </a:solidFill>
              </a:endParaRPr>
            </a:p>
          </p:txBody>
        </p:sp>
        <p:sp>
          <p:nvSpPr>
            <p:cNvPr id="69" name="AutoShape 6"/>
            <p:cNvSpPr>
              <a:spLocks noChangeArrowheads="1"/>
            </p:cNvSpPr>
            <p:nvPr/>
          </p:nvSpPr>
          <p:spPr bwMode="gray">
            <a:xfrm>
              <a:off x="4165677" y="1475762"/>
              <a:ext cx="1530132" cy="754236"/>
            </a:xfrm>
            <a:prstGeom prst="chevron">
              <a:avLst>
                <a:gd name="adj" fmla="val 43018"/>
              </a:avLst>
            </a:prstGeom>
            <a:solidFill>
              <a:schemeClr val="accent3"/>
            </a:solidFill>
            <a:ln w="3175" algn="ctr">
              <a:solidFill>
                <a:schemeClr val="bg2"/>
              </a:solidFill>
              <a:miter lim="800000"/>
              <a:headEnd/>
              <a:tailEnd/>
            </a:ln>
            <a:effectLst/>
          </p:spPr>
          <p:txBody>
            <a:bodyPr wrap="none" lIns="36000" tIns="90000" rIns="36000" bIns="90000" anchor="ctr"/>
            <a:lstStyle/>
            <a:p>
              <a:pPr algn="ctr" defTabSz="728663"/>
              <a:r>
                <a:rPr lang="en-US" sz="900" b="1" dirty="0" smtClean="0">
                  <a:solidFill>
                    <a:schemeClr val="bg1"/>
                  </a:solidFill>
                </a:rPr>
                <a:t>Production </a:t>
              </a:r>
            </a:p>
            <a:p>
              <a:pPr algn="ctr" defTabSz="728663"/>
              <a:r>
                <a:rPr lang="en-US" sz="900" b="1" dirty="0" smtClean="0">
                  <a:solidFill>
                    <a:schemeClr val="bg1"/>
                  </a:solidFill>
                </a:rPr>
                <a:t>process </a:t>
              </a:r>
              <a:endParaRPr lang="en-US" sz="900" b="1" dirty="0">
                <a:solidFill>
                  <a:schemeClr val="bg1"/>
                </a:solidFill>
              </a:endParaRPr>
            </a:p>
          </p:txBody>
        </p:sp>
        <p:sp>
          <p:nvSpPr>
            <p:cNvPr id="70" name="AutoShape 7"/>
            <p:cNvSpPr>
              <a:spLocks noChangeArrowheads="1"/>
            </p:cNvSpPr>
            <p:nvPr/>
          </p:nvSpPr>
          <p:spPr bwMode="gray">
            <a:xfrm>
              <a:off x="5421685" y="1475762"/>
              <a:ext cx="1530132" cy="754236"/>
            </a:xfrm>
            <a:prstGeom prst="chevron">
              <a:avLst>
                <a:gd name="adj" fmla="val 43018"/>
              </a:avLst>
            </a:prstGeom>
            <a:solidFill>
              <a:schemeClr val="accent3"/>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cs typeface="Arial" charset="0"/>
                </a:rPr>
                <a:t> </a:t>
              </a:r>
              <a:r>
                <a:rPr lang="en-US" sz="900" b="1" dirty="0" smtClean="0">
                  <a:solidFill>
                    <a:schemeClr val="bg1"/>
                  </a:solidFill>
                </a:rPr>
                <a:t>Stock-keeping </a:t>
              </a:r>
            </a:p>
            <a:p>
              <a:pPr algn="ctr">
                <a:defRPr/>
              </a:pPr>
              <a:r>
                <a:rPr lang="en-US" sz="900" b="1" dirty="0" smtClean="0">
                  <a:solidFill>
                    <a:schemeClr val="bg1"/>
                  </a:solidFill>
                </a:rPr>
                <a:t>and </a:t>
              </a:r>
            </a:p>
            <a:p>
              <a:pPr algn="ctr">
                <a:defRPr/>
              </a:pPr>
              <a:r>
                <a:rPr lang="en-US" sz="900" b="1" dirty="0" smtClean="0">
                  <a:solidFill>
                    <a:schemeClr val="bg1"/>
                  </a:solidFill>
                </a:rPr>
                <a:t>distribution</a:t>
              </a:r>
              <a:endParaRPr lang="en-US" sz="900" b="1" dirty="0">
                <a:solidFill>
                  <a:schemeClr val="bg1"/>
                </a:solidFill>
              </a:endParaRPr>
            </a:p>
          </p:txBody>
        </p:sp>
        <p:sp>
          <p:nvSpPr>
            <p:cNvPr id="71" name="AutoShape 8"/>
            <p:cNvSpPr>
              <a:spLocks noChangeArrowheads="1"/>
            </p:cNvSpPr>
            <p:nvPr/>
          </p:nvSpPr>
          <p:spPr bwMode="gray">
            <a:xfrm>
              <a:off x="6668402" y="1475762"/>
              <a:ext cx="1530132" cy="754236"/>
            </a:xfrm>
            <a:prstGeom prst="chevron">
              <a:avLst>
                <a:gd name="adj" fmla="val 43018"/>
              </a:avLst>
            </a:prstGeom>
            <a:solidFill>
              <a:schemeClr val="accent3"/>
            </a:solidFill>
            <a:ln w="3175" algn="ctr">
              <a:solidFill>
                <a:schemeClr val="bg2"/>
              </a:solidFill>
              <a:miter lim="800000"/>
              <a:headEnd/>
              <a:tailEnd/>
            </a:ln>
            <a:effectLst/>
          </p:spPr>
          <p:txBody>
            <a:bodyPr wrap="none" lIns="36000" tIns="90000" rIns="36000" bIns="90000" anchor="ctr"/>
            <a:lstStyle/>
            <a:p>
              <a:pPr algn="ctr" defTabSz="728663"/>
              <a:r>
                <a:rPr lang="en-US" sz="900" b="1" dirty="0" smtClean="0">
                  <a:solidFill>
                    <a:schemeClr val="bg1"/>
                  </a:solidFill>
                </a:rPr>
                <a:t>Delivery</a:t>
              </a:r>
              <a:endParaRPr lang="en-US" sz="900" b="1" dirty="0">
                <a:solidFill>
                  <a:schemeClr val="bg1"/>
                </a:solidFill>
              </a:endParaRPr>
            </a:p>
          </p:txBody>
        </p:sp>
        <p:sp>
          <p:nvSpPr>
            <p:cNvPr id="72" name="AutoShape 9"/>
            <p:cNvSpPr>
              <a:spLocks noChangeArrowheads="1"/>
            </p:cNvSpPr>
            <p:nvPr/>
          </p:nvSpPr>
          <p:spPr bwMode="gray">
            <a:xfrm>
              <a:off x="7915118" y="1475762"/>
              <a:ext cx="1530132" cy="754236"/>
            </a:xfrm>
            <a:prstGeom prst="chevron">
              <a:avLst>
                <a:gd name="adj" fmla="val 43018"/>
              </a:avLst>
            </a:prstGeom>
            <a:solidFill>
              <a:schemeClr val="accent3"/>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rPr>
                <a:t>Supply Chain </a:t>
              </a:r>
            </a:p>
            <a:p>
              <a:pPr algn="ctr">
                <a:defRPr/>
              </a:pPr>
              <a:r>
                <a:rPr lang="en-US" sz="900" b="1" dirty="0" smtClean="0">
                  <a:solidFill>
                    <a:schemeClr val="bg1"/>
                  </a:solidFill>
                </a:rPr>
                <a:t>Management</a:t>
              </a:r>
              <a:endParaRPr lang="en-US" sz="900" b="1" dirty="0">
                <a:solidFill>
                  <a:schemeClr val="bg1"/>
                </a:solidFill>
              </a:endParaRPr>
            </a:p>
          </p:txBody>
        </p:sp>
        <p:sp>
          <p:nvSpPr>
            <p:cNvPr id="73" name="Rectangle 11"/>
            <p:cNvSpPr>
              <a:spLocks noChangeArrowheads="1"/>
            </p:cNvSpPr>
            <p:nvPr/>
          </p:nvSpPr>
          <p:spPr bwMode="auto">
            <a:xfrm>
              <a:off x="5404650" y="2289725"/>
              <a:ext cx="1197157" cy="683900"/>
            </a:xfrm>
            <a:prstGeom prst="rect">
              <a:avLst/>
            </a:prstGeom>
            <a:solidFill>
              <a:schemeClr val="bg1"/>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High level of slow moving goods</a:t>
              </a:r>
              <a:endParaRPr lang="en-US" sz="900" dirty="0">
                <a:latin typeface="Arial" pitchFamily="34" charset="0"/>
                <a:cs typeface="Arial" pitchFamily="34" charset="0"/>
              </a:endParaRPr>
            </a:p>
          </p:txBody>
        </p:sp>
        <p:sp>
          <p:nvSpPr>
            <p:cNvPr id="74" name="Rectangle 12"/>
            <p:cNvSpPr>
              <a:spLocks noChangeArrowheads="1"/>
            </p:cNvSpPr>
            <p:nvPr/>
          </p:nvSpPr>
          <p:spPr bwMode="auto">
            <a:xfrm>
              <a:off x="6651366" y="2289725"/>
              <a:ext cx="1197158" cy="683900"/>
            </a:xfrm>
            <a:prstGeom prst="rect">
              <a:avLst/>
            </a:prstGeom>
            <a:solidFill>
              <a:srgbClr val="FFFFFF"/>
            </a:solidFill>
            <a:ln w="9525" algn="ctr">
              <a:solidFill>
                <a:schemeClr val="accent3"/>
              </a:solidFill>
              <a:miter lim="800000"/>
              <a:headEnd/>
              <a:tailEnd/>
            </a:ln>
          </p:spPr>
          <p:txBody>
            <a:bodyPr lIns="0" tIns="0" rIns="0" bIns="0" anchor="ctr"/>
            <a:lstStyle/>
            <a:p>
              <a:pPr algn="ctr">
                <a:lnSpc>
                  <a:spcPct val="95000"/>
                </a:lnSpc>
              </a:pPr>
              <a:r>
                <a:rPr lang="en-US" sz="900" dirty="0" smtClean="0">
                  <a:latin typeface="Arial" pitchFamily="34" charset="0"/>
                  <a:cs typeface="Arial" pitchFamily="34" charset="0"/>
                </a:rPr>
                <a:t>Delivery time has higher priority than cost </a:t>
              </a:r>
              <a:endParaRPr lang="en-US" sz="900" dirty="0">
                <a:latin typeface="Arial" pitchFamily="34" charset="0"/>
                <a:cs typeface="Arial" pitchFamily="34" charset="0"/>
              </a:endParaRPr>
            </a:p>
          </p:txBody>
        </p:sp>
        <p:sp>
          <p:nvSpPr>
            <p:cNvPr id="75" name="Rectangle 13"/>
            <p:cNvSpPr>
              <a:spLocks noChangeArrowheads="1"/>
            </p:cNvSpPr>
            <p:nvPr/>
          </p:nvSpPr>
          <p:spPr bwMode="auto">
            <a:xfrm>
              <a:off x="7898083" y="2289725"/>
              <a:ext cx="1197157" cy="683900"/>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No integration of (key) suppliers in own ERP</a:t>
              </a:r>
              <a:endParaRPr lang="en-US" sz="900" dirty="0">
                <a:latin typeface="Arial" pitchFamily="34" charset="0"/>
                <a:cs typeface="Arial" pitchFamily="34" charset="0"/>
              </a:endParaRPr>
            </a:p>
          </p:txBody>
        </p:sp>
        <p:sp>
          <p:nvSpPr>
            <p:cNvPr id="76" name="Rectangle 14"/>
            <p:cNvSpPr>
              <a:spLocks noChangeArrowheads="1"/>
            </p:cNvSpPr>
            <p:nvPr/>
          </p:nvSpPr>
          <p:spPr bwMode="auto">
            <a:xfrm>
              <a:off x="4148640" y="2289725"/>
              <a:ext cx="1197158" cy="683900"/>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cs typeface="Arial" pitchFamily="34" charset="0"/>
                </a:rPr>
                <a:t>High amount of inventory in interim storage or between sites</a:t>
              </a:r>
              <a:endParaRPr lang="en-US" sz="900" dirty="0">
                <a:cs typeface="Arial" pitchFamily="34" charset="0"/>
              </a:endParaRPr>
            </a:p>
          </p:txBody>
        </p:sp>
        <p:sp>
          <p:nvSpPr>
            <p:cNvPr id="77" name="Rectangle 15"/>
            <p:cNvSpPr>
              <a:spLocks noChangeArrowheads="1"/>
            </p:cNvSpPr>
            <p:nvPr/>
          </p:nvSpPr>
          <p:spPr bwMode="auto">
            <a:xfrm>
              <a:off x="2883340" y="2289725"/>
              <a:ext cx="1197157" cy="683900"/>
            </a:xfrm>
            <a:prstGeom prst="rect">
              <a:avLst/>
            </a:prstGeom>
            <a:solidFill>
              <a:schemeClr val="bg1"/>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High safety stock to guarantee (flexible) product availability</a:t>
              </a:r>
              <a:endParaRPr lang="en-US" sz="900" dirty="0">
                <a:latin typeface="Arial" pitchFamily="34" charset="0"/>
                <a:cs typeface="Arial" pitchFamily="34" charset="0"/>
              </a:endParaRPr>
            </a:p>
          </p:txBody>
        </p:sp>
        <p:sp>
          <p:nvSpPr>
            <p:cNvPr id="78" name="Rectangle 16"/>
            <p:cNvSpPr>
              <a:spLocks noChangeArrowheads="1"/>
            </p:cNvSpPr>
            <p:nvPr/>
          </p:nvSpPr>
          <p:spPr bwMode="auto">
            <a:xfrm>
              <a:off x="1618038" y="2289725"/>
              <a:ext cx="1197158" cy="683900"/>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Low interdependence between sales and production</a:t>
              </a:r>
              <a:endParaRPr lang="en-US" sz="900" dirty="0">
                <a:latin typeface="Arial" pitchFamily="34" charset="0"/>
                <a:cs typeface="Arial" pitchFamily="34" charset="0"/>
              </a:endParaRPr>
            </a:p>
          </p:txBody>
        </p:sp>
        <p:sp>
          <p:nvSpPr>
            <p:cNvPr id="79" name="Rectangle 17"/>
            <p:cNvSpPr>
              <a:spLocks noChangeArrowheads="1"/>
            </p:cNvSpPr>
            <p:nvPr/>
          </p:nvSpPr>
          <p:spPr bwMode="auto">
            <a:xfrm>
              <a:off x="369773" y="2289725"/>
              <a:ext cx="1197158" cy="683900"/>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Development of product portfolio w/o consideration of capital needs </a:t>
              </a:r>
              <a:endParaRPr lang="en-US" sz="900" dirty="0">
                <a:latin typeface="Arial" pitchFamily="34" charset="0"/>
                <a:cs typeface="Arial" pitchFamily="34" charset="0"/>
              </a:endParaRPr>
            </a:p>
          </p:txBody>
        </p:sp>
        <p:sp>
          <p:nvSpPr>
            <p:cNvPr id="80" name="Rectangle 18"/>
            <p:cNvSpPr>
              <a:spLocks noChangeArrowheads="1"/>
            </p:cNvSpPr>
            <p:nvPr/>
          </p:nvSpPr>
          <p:spPr bwMode="auto">
            <a:xfrm>
              <a:off x="5404650" y="3030492"/>
              <a:ext cx="1197157" cy="870963"/>
            </a:xfrm>
            <a:prstGeom prst="rect">
              <a:avLst/>
            </a:prstGeom>
            <a:solidFill>
              <a:schemeClr val="bg1"/>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Low transparency on stock levels  </a:t>
              </a:r>
              <a:endParaRPr lang="en-US" sz="900" dirty="0">
                <a:latin typeface="Arial" pitchFamily="34" charset="0"/>
                <a:cs typeface="Arial" pitchFamily="34" charset="0"/>
              </a:endParaRPr>
            </a:p>
          </p:txBody>
        </p:sp>
        <p:sp>
          <p:nvSpPr>
            <p:cNvPr id="81" name="Rectangle 19"/>
            <p:cNvSpPr>
              <a:spLocks noChangeArrowheads="1"/>
            </p:cNvSpPr>
            <p:nvPr/>
          </p:nvSpPr>
          <p:spPr bwMode="auto">
            <a:xfrm>
              <a:off x="6651366" y="3030492"/>
              <a:ext cx="1197158" cy="870963"/>
            </a:xfrm>
            <a:prstGeom prst="rect">
              <a:avLst/>
            </a:prstGeom>
            <a:solidFill>
              <a:srgbClr val="FFFFFF"/>
            </a:solidFill>
            <a:ln w="9525" algn="ctr">
              <a:solidFill>
                <a:schemeClr val="accent3"/>
              </a:solidFill>
              <a:miter lim="800000"/>
              <a:headEnd/>
              <a:tailEnd/>
            </a:ln>
          </p:spPr>
          <p:txBody>
            <a:bodyPr lIns="0" tIns="0" rIns="0" bIns="0" anchor="ctr"/>
            <a:lstStyle/>
            <a:p>
              <a:pPr algn="ctr">
                <a:lnSpc>
                  <a:spcPct val="95000"/>
                </a:lnSpc>
              </a:pPr>
              <a:r>
                <a:rPr lang="en-US" sz="900" dirty="0" smtClean="0">
                  <a:latin typeface="Arial" pitchFamily="34" charset="0"/>
                  <a:cs typeface="Arial" pitchFamily="34" charset="0"/>
                </a:rPr>
                <a:t>No real-time </a:t>
              </a:r>
            </a:p>
            <a:p>
              <a:pPr algn="ctr">
                <a:lnSpc>
                  <a:spcPct val="95000"/>
                </a:lnSpc>
              </a:pPr>
              <a:r>
                <a:rPr lang="en-US" sz="900" dirty="0" smtClean="0">
                  <a:latin typeface="Arial" pitchFamily="34" charset="0"/>
                  <a:cs typeface="Arial" pitchFamily="34" charset="0"/>
                </a:rPr>
                <a:t>data flow to </a:t>
              </a:r>
            </a:p>
            <a:p>
              <a:pPr algn="ctr">
                <a:lnSpc>
                  <a:spcPct val="95000"/>
                </a:lnSpc>
              </a:pPr>
              <a:r>
                <a:rPr lang="en-US" sz="900" dirty="0" smtClean="0">
                  <a:latin typeface="Arial" pitchFamily="34" charset="0"/>
                  <a:cs typeface="Arial" pitchFamily="34" charset="0"/>
                </a:rPr>
                <a:t>billing and complaints management </a:t>
              </a:r>
              <a:endParaRPr lang="en-US" sz="900" dirty="0">
                <a:latin typeface="Arial" pitchFamily="34" charset="0"/>
                <a:cs typeface="Arial" pitchFamily="34" charset="0"/>
              </a:endParaRPr>
            </a:p>
          </p:txBody>
        </p:sp>
        <p:sp>
          <p:nvSpPr>
            <p:cNvPr id="82" name="Rectangle 20"/>
            <p:cNvSpPr>
              <a:spLocks noChangeArrowheads="1"/>
            </p:cNvSpPr>
            <p:nvPr/>
          </p:nvSpPr>
          <p:spPr bwMode="auto">
            <a:xfrm>
              <a:off x="7898083" y="3030492"/>
              <a:ext cx="1197157" cy="870963"/>
            </a:xfrm>
            <a:prstGeom prst="rect">
              <a:avLst/>
            </a:prstGeom>
            <a:solidFill>
              <a:schemeClr val="bg1"/>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No integration of own ERP with (key) customers ERP</a:t>
              </a:r>
              <a:endParaRPr lang="en-US" sz="900" dirty="0">
                <a:latin typeface="Arial" pitchFamily="34" charset="0"/>
                <a:cs typeface="Arial" pitchFamily="34" charset="0"/>
              </a:endParaRPr>
            </a:p>
          </p:txBody>
        </p:sp>
        <p:sp>
          <p:nvSpPr>
            <p:cNvPr id="83" name="Rectangle 21"/>
            <p:cNvSpPr>
              <a:spLocks noChangeArrowheads="1"/>
            </p:cNvSpPr>
            <p:nvPr/>
          </p:nvSpPr>
          <p:spPr bwMode="auto">
            <a:xfrm>
              <a:off x="4148640" y="3030492"/>
              <a:ext cx="1197158" cy="870963"/>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t>Manufacturing is measured on utilization of equipment </a:t>
              </a:r>
              <a:endParaRPr lang="en-US" sz="900" dirty="0">
                <a:latin typeface="Arial" pitchFamily="34" charset="0"/>
                <a:cs typeface="Arial" pitchFamily="34" charset="0"/>
              </a:endParaRPr>
            </a:p>
          </p:txBody>
        </p:sp>
        <p:sp>
          <p:nvSpPr>
            <p:cNvPr id="84" name="Rectangle 22"/>
            <p:cNvSpPr>
              <a:spLocks noChangeArrowheads="1"/>
            </p:cNvSpPr>
            <p:nvPr/>
          </p:nvSpPr>
          <p:spPr bwMode="auto">
            <a:xfrm>
              <a:off x="2883340" y="3030492"/>
              <a:ext cx="1197157" cy="870963"/>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Low transparency on (preferred) suppliers and their terms </a:t>
              </a:r>
              <a:endParaRPr lang="en-US" sz="900" dirty="0">
                <a:latin typeface="Arial" pitchFamily="34" charset="0"/>
                <a:cs typeface="Arial" pitchFamily="34" charset="0"/>
              </a:endParaRPr>
            </a:p>
          </p:txBody>
        </p:sp>
        <p:sp>
          <p:nvSpPr>
            <p:cNvPr id="85" name="Rectangle 23"/>
            <p:cNvSpPr>
              <a:spLocks noChangeArrowheads="1"/>
            </p:cNvSpPr>
            <p:nvPr/>
          </p:nvSpPr>
          <p:spPr bwMode="auto">
            <a:xfrm>
              <a:off x="1618038" y="3030492"/>
              <a:ext cx="1197158" cy="870963"/>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t>Products are manufactured in larger quantities for economy of scale</a:t>
              </a:r>
              <a:endParaRPr lang="en-US" sz="900" dirty="0">
                <a:latin typeface="Arial" pitchFamily="34" charset="0"/>
                <a:cs typeface="Arial" pitchFamily="34" charset="0"/>
              </a:endParaRPr>
            </a:p>
          </p:txBody>
        </p:sp>
        <p:sp>
          <p:nvSpPr>
            <p:cNvPr id="86" name="Rectangle 24"/>
            <p:cNvSpPr>
              <a:spLocks noChangeArrowheads="1"/>
            </p:cNvSpPr>
            <p:nvPr/>
          </p:nvSpPr>
          <p:spPr bwMode="auto">
            <a:xfrm>
              <a:off x="369773" y="3030492"/>
              <a:ext cx="1197158" cy="870963"/>
            </a:xfrm>
            <a:prstGeom prst="rect">
              <a:avLst/>
            </a:prstGeom>
            <a:solidFill>
              <a:schemeClr val="bg1"/>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High variety of products and models </a:t>
              </a:r>
              <a:endParaRPr lang="en-US" sz="900" dirty="0">
                <a:latin typeface="Arial" pitchFamily="34" charset="0"/>
                <a:cs typeface="Arial" pitchFamily="34" charset="0"/>
              </a:endParaRPr>
            </a:p>
          </p:txBody>
        </p:sp>
        <p:sp>
          <p:nvSpPr>
            <p:cNvPr id="87" name="Rectangle 25"/>
            <p:cNvSpPr>
              <a:spLocks noChangeArrowheads="1"/>
            </p:cNvSpPr>
            <p:nvPr/>
          </p:nvSpPr>
          <p:spPr bwMode="auto">
            <a:xfrm>
              <a:off x="5404650" y="3958322"/>
              <a:ext cx="1197157" cy="814096"/>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High cost of moving stock between production sites and warehouses </a:t>
              </a:r>
              <a:endParaRPr lang="en-US" sz="900" dirty="0">
                <a:latin typeface="Arial" pitchFamily="34" charset="0"/>
                <a:cs typeface="Arial" pitchFamily="34" charset="0"/>
              </a:endParaRPr>
            </a:p>
          </p:txBody>
        </p:sp>
        <p:sp>
          <p:nvSpPr>
            <p:cNvPr id="88" name="Rectangle 26"/>
            <p:cNvSpPr>
              <a:spLocks noChangeArrowheads="1"/>
            </p:cNvSpPr>
            <p:nvPr/>
          </p:nvSpPr>
          <p:spPr bwMode="auto">
            <a:xfrm>
              <a:off x="6651366" y="3958322"/>
              <a:ext cx="1197158" cy="814096"/>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Logistics platform delays (part order</a:t>
              </a:r>
            </a:p>
            <a:p>
              <a:pPr algn="ctr">
                <a:lnSpc>
                  <a:spcPct val="95000"/>
                </a:lnSpc>
              </a:pPr>
              <a:r>
                <a:rPr lang="en-US" sz="900" dirty="0" smtClean="0">
                  <a:latin typeface="Arial" pitchFamily="34" charset="0"/>
                  <a:cs typeface="Arial" pitchFamily="34" charset="0"/>
                </a:rPr>
                <a:t>shipments)</a:t>
              </a:r>
              <a:endParaRPr lang="en-US" sz="900" dirty="0">
                <a:latin typeface="Arial" pitchFamily="34" charset="0"/>
                <a:cs typeface="Arial" pitchFamily="34" charset="0"/>
              </a:endParaRPr>
            </a:p>
          </p:txBody>
        </p:sp>
        <p:sp>
          <p:nvSpPr>
            <p:cNvPr id="89" name="Rectangle 27"/>
            <p:cNvSpPr>
              <a:spLocks noChangeArrowheads="1"/>
            </p:cNvSpPr>
            <p:nvPr/>
          </p:nvSpPr>
          <p:spPr bwMode="auto">
            <a:xfrm>
              <a:off x="7898083" y="3958322"/>
              <a:ext cx="1197157" cy="814096"/>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t>Unreliable suppliers</a:t>
              </a:r>
              <a:endParaRPr lang="en-US" sz="900" dirty="0">
                <a:latin typeface="Arial" pitchFamily="34" charset="0"/>
                <a:cs typeface="Arial" pitchFamily="34" charset="0"/>
              </a:endParaRPr>
            </a:p>
          </p:txBody>
        </p:sp>
        <p:sp>
          <p:nvSpPr>
            <p:cNvPr id="90" name="Rectangle 28"/>
            <p:cNvSpPr>
              <a:spLocks noChangeArrowheads="1"/>
            </p:cNvSpPr>
            <p:nvPr/>
          </p:nvSpPr>
          <p:spPr bwMode="auto">
            <a:xfrm>
              <a:off x="4148640" y="3958322"/>
              <a:ext cx="1197158" cy="814096"/>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High rate of scrap and deficient goods – missing quality process in production</a:t>
              </a:r>
              <a:endParaRPr lang="en-US" sz="900" dirty="0">
                <a:latin typeface="Arial" pitchFamily="34" charset="0"/>
                <a:cs typeface="Arial" pitchFamily="34" charset="0"/>
              </a:endParaRPr>
            </a:p>
          </p:txBody>
        </p:sp>
        <p:sp>
          <p:nvSpPr>
            <p:cNvPr id="91" name="Rectangle 29"/>
            <p:cNvSpPr>
              <a:spLocks noChangeArrowheads="1"/>
            </p:cNvSpPr>
            <p:nvPr/>
          </p:nvSpPr>
          <p:spPr bwMode="auto">
            <a:xfrm>
              <a:off x="2883340" y="3958322"/>
              <a:ext cx="1197157" cy="814096"/>
            </a:xfrm>
            <a:prstGeom prst="rect">
              <a:avLst/>
            </a:prstGeom>
            <a:solidFill>
              <a:schemeClr val="bg1"/>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Procurement dep. targets discounts instead of payment terms</a:t>
              </a:r>
              <a:endParaRPr lang="en-US" sz="900" dirty="0">
                <a:latin typeface="Arial" pitchFamily="34" charset="0"/>
                <a:cs typeface="Arial" pitchFamily="34" charset="0"/>
              </a:endParaRPr>
            </a:p>
          </p:txBody>
        </p:sp>
        <p:sp>
          <p:nvSpPr>
            <p:cNvPr id="92" name="Rectangle 30"/>
            <p:cNvSpPr>
              <a:spLocks noChangeArrowheads="1"/>
            </p:cNvSpPr>
            <p:nvPr/>
          </p:nvSpPr>
          <p:spPr bwMode="auto">
            <a:xfrm>
              <a:off x="1618038" y="3958322"/>
              <a:ext cx="1197158" cy="814096"/>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Inflexible production planning (long forerun)</a:t>
              </a:r>
              <a:endParaRPr lang="en-US" sz="900" dirty="0">
                <a:latin typeface="Arial" pitchFamily="34" charset="0"/>
                <a:cs typeface="Arial" pitchFamily="34" charset="0"/>
              </a:endParaRPr>
            </a:p>
          </p:txBody>
        </p:sp>
        <p:sp>
          <p:nvSpPr>
            <p:cNvPr id="154" name="Rectangle 31"/>
            <p:cNvSpPr>
              <a:spLocks noChangeArrowheads="1"/>
            </p:cNvSpPr>
            <p:nvPr/>
          </p:nvSpPr>
          <p:spPr bwMode="auto">
            <a:xfrm>
              <a:off x="369773" y="3958322"/>
              <a:ext cx="1197158" cy="814096"/>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Low standardization grade of parts and materials  </a:t>
              </a:r>
              <a:endParaRPr lang="en-US" sz="900" dirty="0">
                <a:latin typeface="Arial" pitchFamily="34" charset="0"/>
                <a:cs typeface="Arial" pitchFamily="34" charset="0"/>
              </a:endParaRPr>
            </a:p>
          </p:txBody>
        </p:sp>
        <p:sp>
          <p:nvSpPr>
            <p:cNvPr id="155" name="Rectangle 32"/>
            <p:cNvSpPr>
              <a:spLocks noChangeArrowheads="1"/>
            </p:cNvSpPr>
            <p:nvPr/>
          </p:nvSpPr>
          <p:spPr bwMode="auto">
            <a:xfrm>
              <a:off x="5404650" y="4829285"/>
              <a:ext cx="1197157" cy="793145"/>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Lacking investment in automated warehousing </a:t>
              </a:r>
              <a:endParaRPr lang="en-US" sz="900" dirty="0">
                <a:latin typeface="Arial" pitchFamily="34" charset="0"/>
                <a:cs typeface="Arial" pitchFamily="34" charset="0"/>
              </a:endParaRPr>
            </a:p>
          </p:txBody>
        </p:sp>
        <p:sp>
          <p:nvSpPr>
            <p:cNvPr id="156" name="Rectangle 34"/>
            <p:cNvSpPr>
              <a:spLocks noChangeArrowheads="1"/>
            </p:cNvSpPr>
            <p:nvPr/>
          </p:nvSpPr>
          <p:spPr bwMode="auto">
            <a:xfrm>
              <a:off x="7898083" y="4829285"/>
              <a:ext cx="1197157" cy="793145"/>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Lack of understanding of capabilities of suppliers and service partners</a:t>
              </a:r>
              <a:endParaRPr lang="en-US" sz="900" dirty="0">
                <a:latin typeface="Arial" pitchFamily="34" charset="0"/>
                <a:cs typeface="Arial" pitchFamily="34" charset="0"/>
              </a:endParaRPr>
            </a:p>
          </p:txBody>
        </p:sp>
        <p:sp>
          <p:nvSpPr>
            <p:cNvPr id="157" name="Rectangle 35"/>
            <p:cNvSpPr>
              <a:spLocks noChangeArrowheads="1"/>
            </p:cNvSpPr>
            <p:nvPr/>
          </p:nvSpPr>
          <p:spPr bwMode="auto">
            <a:xfrm>
              <a:off x="4148640" y="4829285"/>
              <a:ext cx="1197158" cy="793145"/>
            </a:xfrm>
            <a:prstGeom prst="rect">
              <a:avLst/>
            </a:prstGeom>
            <a:solidFill>
              <a:srgbClr val="FFFFFF"/>
            </a:solidFill>
            <a:ln w="9525" algn="ctr">
              <a:solidFill>
                <a:schemeClr val="accent3"/>
              </a:solidFill>
              <a:miter lim="800000"/>
              <a:headEnd/>
              <a:tailEnd/>
            </a:ln>
          </p:spPr>
          <p:txBody>
            <a:bodyPr lIns="0" tIns="0" rIns="0" bIns="0" anchor="ctr"/>
            <a:lstStyle/>
            <a:p>
              <a:pPr algn="ctr">
                <a:lnSpc>
                  <a:spcPct val="95000"/>
                </a:lnSpc>
              </a:pPr>
              <a:r>
                <a:rPr lang="en-US" sz="900" dirty="0" smtClean="0">
                  <a:latin typeface="Arial" pitchFamily="34" charset="0"/>
                  <a:cs typeface="Arial" pitchFamily="34" charset="0"/>
                </a:rPr>
                <a:t>Long throughput</a:t>
              </a:r>
              <a:br>
                <a:rPr lang="en-US" sz="900" dirty="0" smtClean="0">
                  <a:latin typeface="Arial" pitchFamily="34" charset="0"/>
                  <a:cs typeface="Arial" pitchFamily="34" charset="0"/>
                </a:rPr>
              </a:br>
              <a:r>
                <a:rPr lang="en-US" sz="900" dirty="0" smtClean="0">
                  <a:latin typeface="Arial" pitchFamily="34" charset="0"/>
                  <a:cs typeface="Arial" pitchFamily="34" charset="0"/>
                </a:rPr>
                <a:t> times in production and to distribution </a:t>
              </a:r>
              <a:endParaRPr lang="en-US" sz="900" dirty="0">
                <a:latin typeface="Arial" pitchFamily="34" charset="0"/>
                <a:cs typeface="Arial" pitchFamily="34" charset="0"/>
              </a:endParaRPr>
            </a:p>
          </p:txBody>
        </p:sp>
        <p:sp>
          <p:nvSpPr>
            <p:cNvPr id="158" name="Rectangle 36"/>
            <p:cNvSpPr>
              <a:spLocks noChangeArrowheads="1"/>
            </p:cNvSpPr>
            <p:nvPr/>
          </p:nvSpPr>
          <p:spPr bwMode="auto">
            <a:xfrm>
              <a:off x="2883340" y="4829285"/>
              <a:ext cx="1197157" cy="793145"/>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Low cost sourcing instead of optimal sourcing</a:t>
              </a:r>
              <a:endParaRPr lang="en-US" sz="900" dirty="0">
                <a:latin typeface="Arial" pitchFamily="34" charset="0"/>
                <a:cs typeface="Arial" pitchFamily="34" charset="0"/>
              </a:endParaRPr>
            </a:p>
          </p:txBody>
        </p:sp>
        <p:sp>
          <p:nvSpPr>
            <p:cNvPr id="159" name="Rectangle 37"/>
            <p:cNvSpPr>
              <a:spLocks noChangeArrowheads="1"/>
            </p:cNvSpPr>
            <p:nvPr/>
          </p:nvSpPr>
          <p:spPr bwMode="auto">
            <a:xfrm>
              <a:off x="1618038" y="4829285"/>
              <a:ext cx="1197158" cy="793145"/>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Lacking coordination between production sites </a:t>
              </a:r>
              <a:endParaRPr lang="en-US" sz="900" dirty="0">
                <a:latin typeface="Arial" pitchFamily="34" charset="0"/>
                <a:cs typeface="Arial" pitchFamily="34" charset="0"/>
              </a:endParaRPr>
            </a:p>
          </p:txBody>
        </p:sp>
        <p:sp>
          <p:nvSpPr>
            <p:cNvPr id="160" name="Rectangle 38"/>
            <p:cNvSpPr>
              <a:spLocks noChangeArrowheads="1"/>
            </p:cNvSpPr>
            <p:nvPr/>
          </p:nvSpPr>
          <p:spPr bwMode="auto">
            <a:xfrm>
              <a:off x="6651366" y="4829285"/>
              <a:ext cx="1197158" cy="793145"/>
            </a:xfrm>
            <a:prstGeom prst="rect">
              <a:avLst/>
            </a:prstGeom>
            <a:solidFill>
              <a:srgbClr val="FFFFFF"/>
            </a:solidFill>
            <a:ln w="9525" algn="ctr">
              <a:solidFill>
                <a:schemeClr val="accent3"/>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Line to gate </a:t>
              </a:r>
              <a:br>
                <a:rPr lang="en-US" sz="900" dirty="0" smtClean="0">
                  <a:latin typeface="Arial" pitchFamily="34" charset="0"/>
                  <a:cs typeface="Arial" pitchFamily="34" charset="0"/>
                </a:rPr>
              </a:br>
              <a:r>
                <a:rPr lang="en-US" sz="900" dirty="0" smtClean="0">
                  <a:latin typeface="Arial" pitchFamily="34" charset="0"/>
                  <a:cs typeface="Arial" pitchFamily="34" charset="0"/>
                </a:rPr>
                <a:t>delays, gate to</a:t>
              </a:r>
            </a:p>
            <a:p>
              <a:pPr algn="ctr">
                <a:lnSpc>
                  <a:spcPct val="95000"/>
                </a:lnSpc>
              </a:pPr>
              <a:r>
                <a:rPr lang="en-US" sz="900" dirty="0" smtClean="0">
                  <a:latin typeface="Arial" pitchFamily="34" charset="0"/>
                  <a:cs typeface="Arial" pitchFamily="34" charset="0"/>
                </a:rPr>
                <a:t>shipping delays, local/destination</a:t>
              </a:r>
            </a:p>
            <a:p>
              <a:pPr algn="ctr">
                <a:lnSpc>
                  <a:spcPct val="95000"/>
                </a:lnSpc>
              </a:pPr>
              <a:r>
                <a:rPr lang="en-US" sz="900" dirty="0" smtClean="0">
                  <a:latin typeface="Arial" pitchFamily="34" charset="0"/>
                  <a:cs typeface="Arial" pitchFamily="34" charset="0"/>
                </a:rPr>
                <a:t>customs delays</a:t>
              </a:r>
              <a:endParaRPr lang="en-US" sz="900" dirty="0">
                <a:latin typeface="Arial" pitchFamily="34" charset="0"/>
                <a:cs typeface="Arial" pitchFamily="34" charset="0"/>
              </a:endParaRPr>
            </a:p>
          </p:txBody>
        </p:sp>
      </p:grpSp>
      <p:grpSp>
        <p:nvGrpSpPr>
          <p:cNvPr id="4" name="Gruppieren 3"/>
          <p:cNvGrpSpPr/>
          <p:nvPr/>
        </p:nvGrpSpPr>
        <p:grpSpPr>
          <a:xfrm>
            <a:off x="488950" y="5750170"/>
            <a:ext cx="8540750" cy="267838"/>
            <a:chOff x="369773" y="5855884"/>
            <a:chExt cx="8765734" cy="308279"/>
          </a:xfrm>
        </p:grpSpPr>
        <p:sp>
          <p:nvSpPr>
            <p:cNvPr id="167" name="Rectangle 6"/>
            <p:cNvSpPr>
              <a:spLocks noChangeArrowheads="1"/>
            </p:cNvSpPr>
            <p:nvPr/>
          </p:nvSpPr>
          <p:spPr bwMode="auto">
            <a:xfrm>
              <a:off x="369773" y="5855884"/>
              <a:ext cx="8765734" cy="308279"/>
            </a:xfrm>
            <a:prstGeom prst="rect">
              <a:avLst/>
            </a:prstGeom>
            <a:solidFill>
              <a:schemeClr val="accent4"/>
            </a:solidFill>
            <a:ln w="28575" algn="ctr">
              <a:noFill/>
              <a:miter lim="800000"/>
              <a:headEnd/>
              <a:tailEnd/>
            </a:ln>
          </p:spPr>
          <p:txBody>
            <a:bodyPr lIns="0" tIns="0" rIns="0" bIns="0" anchor="ctr"/>
            <a:lstStyle/>
            <a:p>
              <a:pPr algn="ctr"/>
              <a:r>
                <a:rPr lang="en-US" sz="900" b="1" dirty="0" smtClean="0">
                  <a:solidFill>
                    <a:schemeClr val="bg1"/>
                  </a:solidFill>
                  <a:latin typeface="Arial" pitchFamily="34" charset="0"/>
                  <a:cs typeface="Arial" pitchFamily="34" charset="0"/>
                </a:rPr>
                <a:t>Comprehensive WCM needs to encompass the whole process </a:t>
              </a:r>
              <a:endParaRPr lang="en-US" sz="900" b="1" dirty="0">
                <a:solidFill>
                  <a:schemeClr val="bg1"/>
                </a:solidFill>
                <a:latin typeface="Arial" pitchFamily="34" charset="0"/>
                <a:cs typeface="Arial" pitchFamily="34" charset="0"/>
              </a:endParaRPr>
            </a:p>
          </p:txBody>
        </p:sp>
        <p:sp>
          <p:nvSpPr>
            <p:cNvPr id="168" name="Line 33"/>
            <p:cNvSpPr>
              <a:spLocks noChangeShapeType="1"/>
            </p:cNvSpPr>
            <p:nvPr/>
          </p:nvSpPr>
          <p:spPr bwMode="auto">
            <a:xfrm flipH="1" flipV="1">
              <a:off x="611373" y="6010024"/>
              <a:ext cx="2340000" cy="1496"/>
            </a:xfrm>
            <a:prstGeom prst="line">
              <a:avLst/>
            </a:prstGeom>
            <a:noFill/>
            <a:ln w="28575">
              <a:solidFill>
                <a:schemeClr val="bg1"/>
              </a:solidFill>
              <a:round/>
              <a:headEnd type="none" w="sm" len="sm"/>
              <a:tailEnd type="triangle" w="med" len="med"/>
            </a:ln>
          </p:spPr>
          <p:txBody>
            <a:bodyPr/>
            <a:lstStyle/>
            <a:p>
              <a:endParaRPr lang="en-US" sz="900" dirty="0"/>
            </a:p>
          </p:txBody>
        </p:sp>
        <p:sp>
          <p:nvSpPr>
            <p:cNvPr id="169" name="Line 16"/>
            <p:cNvSpPr>
              <a:spLocks noChangeShapeType="1"/>
            </p:cNvSpPr>
            <p:nvPr/>
          </p:nvSpPr>
          <p:spPr bwMode="auto">
            <a:xfrm rot="10800000" flipH="1" flipV="1">
              <a:off x="6526029" y="6024989"/>
              <a:ext cx="2340000" cy="1496"/>
            </a:xfrm>
            <a:prstGeom prst="line">
              <a:avLst/>
            </a:prstGeom>
            <a:noFill/>
            <a:ln w="28575">
              <a:solidFill>
                <a:schemeClr val="bg1"/>
              </a:solidFill>
              <a:round/>
              <a:headEnd type="none" w="sm" len="sm"/>
              <a:tailEnd type="triangle" w="med" len="med"/>
            </a:ln>
          </p:spPr>
          <p:txBody>
            <a:bodyPr/>
            <a:lstStyle/>
            <a:p>
              <a:endParaRPr lang="en-US" sz="900" dirty="0"/>
            </a:p>
          </p:txBody>
        </p:sp>
      </p:grpSp>
      <p:sp>
        <p:nvSpPr>
          <p:cNvPr id="170" name="Rounded Rectangle 2"/>
          <p:cNvSpPr/>
          <p:nvPr>
            <p:custDataLst>
              <p:tags r:id="rId1"/>
            </p:custDataLst>
          </p:nvPr>
        </p:nvSpPr>
        <p:spPr>
          <a:xfrm rot="5400000">
            <a:off x="3197603" y="2171675"/>
            <a:ext cx="669937"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1" name="Rounded Rectangle 2"/>
          <p:cNvSpPr/>
          <p:nvPr>
            <p:custDataLst>
              <p:tags r:id="rId2"/>
            </p:custDataLst>
          </p:nvPr>
        </p:nvSpPr>
        <p:spPr>
          <a:xfrm rot="5400000">
            <a:off x="5668244" y="2171677"/>
            <a:ext cx="669937"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2" name="Rounded Rectangle 2"/>
          <p:cNvSpPr/>
          <p:nvPr>
            <p:custDataLst>
              <p:tags r:id="rId3"/>
            </p:custDataLst>
          </p:nvPr>
        </p:nvSpPr>
        <p:spPr>
          <a:xfrm rot="5400000">
            <a:off x="5577705" y="2987716"/>
            <a:ext cx="851014"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4" name="Rounded Rectangle 2"/>
          <p:cNvSpPr/>
          <p:nvPr>
            <p:custDataLst>
              <p:tags r:id="rId4"/>
            </p:custDataLst>
          </p:nvPr>
        </p:nvSpPr>
        <p:spPr>
          <a:xfrm rot="5400000">
            <a:off x="3126057" y="3866512"/>
            <a:ext cx="795450"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5" name="Rounded Rectangle 2"/>
          <p:cNvSpPr/>
          <p:nvPr>
            <p:custDataLst>
              <p:tags r:id="rId5"/>
            </p:custDataLst>
          </p:nvPr>
        </p:nvSpPr>
        <p:spPr>
          <a:xfrm rot="5400000">
            <a:off x="7999186" y="2985648"/>
            <a:ext cx="846878"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0" name="Rounded Rectangle 2"/>
          <p:cNvSpPr/>
          <p:nvPr>
            <p:custDataLst>
              <p:tags r:id="rId6"/>
            </p:custDataLst>
          </p:nvPr>
        </p:nvSpPr>
        <p:spPr>
          <a:xfrm rot="5400000">
            <a:off x="658138" y="2990650"/>
            <a:ext cx="846881" cy="1156976"/>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Tree>
    <p:extLst>
      <p:ext uri="{BB962C8B-B14F-4D97-AF65-F5344CB8AC3E}">
        <p14:creationId xmlns:p14="http://schemas.microsoft.com/office/powerpoint/2010/main" val="2462324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platzhalter 23"/>
          <p:cNvSpPr>
            <a:spLocks noGrp="1"/>
          </p:cNvSpPr>
          <p:nvPr>
            <p:ph type="body" sz="quarter" idx="10"/>
          </p:nvPr>
        </p:nvSpPr>
        <p:spPr/>
        <p:txBody>
          <a:bodyPr/>
          <a:lstStyle/>
          <a:p>
            <a:r>
              <a:rPr lang="en-US" dirty="0" smtClean="0">
                <a:solidFill>
                  <a:schemeClr val="accent1"/>
                </a:solidFill>
              </a:rPr>
              <a:t>Purchase-to-Pay - Typical problems are the best starting points for measures development</a:t>
            </a:r>
            <a:endParaRPr lang="en-US" dirty="0">
              <a:solidFill>
                <a:schemeClr val="accent1"/>
              </a:solidFill>
            </a:endParaRPr>
          </a:p>
        </p:txBody>
      </p:sp>
      <p:sp>
        <p:nvSpPr>
          <p:cNvPr id="2" name="Textplatzhalter 1"/>
          <p:cNvSpPr>
            <a:spLocks noGrp="1"/>
          </p:cNvSpPr>
          <p:nvPr>
            <p:ph type="body" sz="quarter" idx="11"/>
          </p:nvPr>
        </p:nvSpPr>
        <p:spPr/>
        <p:txBody>
          <a:bodyPr/>
          <a:lstStyle/>
          <a:p>
            <a:r>
              <a:rPr lang="en-US" dirty="0" smtClean="0"/>
              <a:t>Working Capital</a:t>
            </a:r>
            <a:endParaRPr lang="en-US" dirty="0"/>
          </a:p>
        </p:txBody>
      </p:sp>
      <p:sp>
        <p:nvSpPr>
          <p:cNvPr id="5" name="Titel 4"/>
          <p:cNvSpPr>
            <a:spLocks noGrp="1"/>
          </p:cNvSpPr>
          <p:nvPr>
            <p:ph type="title"/>
          </p:nvPr>
        </p:nvSpPr>
        <p:spPr/>
        <p:txBody>
          <a:bodyPr/>
          <a:lstStyle/>
          <a:p>
            <a:r>
              <a:rPr lang="en-US" dirty="0" smtClean="0"/>
              <a:t>6. What optimization measures have been identified and planned? </a:t>
            </a:r>
            <a:br>
              <a:rPr lang="en-US" dirty="0" smtClean="0"/>
            </a:br>
            <a:r>
              <a:rPr lang="en-US" dirty="0" smtClean="0"/>
              <a:t>[Purchase-to-pay]</a:t>
            </a:r>
            <a:endParaRPr lang="en-US" dirty="0"/>
          </a:p>
        </p:txBody>
      </p:sp>
      <p:grpSp>
        <p:nvGrpSpPr>
          <p:cNvPr id="3" name="Gruppieren 2"/>
          <p:cNvGrpSpPr/>
          <p:nvPr/>
        </p:nvGrpSpPr>
        <p:grpSpPr>
          <a:xfrm>
            <a:off x="490328" y="1626576"/>
            <a:ext cx="8867616" cy="4051694"/>
            <a:chOff x="369773" y="1475762"/>
            <a:chExt cx="9075477" cy="4146668"/>
          </a:xfrm>
          <a:effectLst/>
        </p:grpSpPr>
        <p:sp>
          <p:nvSpPr>
            <p:cNvPr id="66" name="AutoShape 3"/>
            <p:cNvSpPr>
              <a:spLocks noChangeArrowheads="1"/>
            </p:cNvSpPr>
            <p:nvPr/>
          </p:nvSpPr>
          <p:spPr bwMode="gray">
            <a:xfrm>
              <a:off x="369773" y="1475762"/>
              <a:ext cx="1530132" cy="754236"/>
            </a:xfrm>
            <a:prstGeom prst="chevron">
              <a:avLst>
                <a:gd name="adj" fmla="val 43018"/>
              </a:avLst>
            </a:prstGeom>
            <a:solidFill>
              <a:schemeClr val="accent1"/>
            </a:solidFill>
            <a:ln w="3175" algn="ctr">
              <a:solidFill>
                <a:schemeClr val="bg2"/>
              </a:solidFill>
              <a:miter lim="800000"/>
              <a:headEnd/>
              <a:tailEnd/>
            </a:ln>
            <a:effectLst/>
          </p:spPr>
          <p:txBody>
            <a:bodyPr wrap="none" lIns="36000" tIns="90000" rIns="36000" bIns="90000" anchor="ctr"/>
            <a:lstStyle/>
            <a:p>
              <a:pPr algn="ctr" defTabSz="728663"/>
              <a:r>
                <a:rPr lang="en-US" sz="900" b="1" dirty="0" smtClean="0">
                  <a:solidFill>
                    <a:schemeClr val="bg1"/>
                  </a:solidFill>
                  <a:latin typeface="Arial" pitchFamily="34" charset="0"/>
                </a:rPr>
                <a:t>Demand </a:t>
              </a:r>
            </a:p>
            <a:p>
              <a:pPr algn="ctr" defTabSz="728663"/>
              <a:r>
                <a:rPr lang="en-US" sz="900" b="1" dirty="0" smtClean="0">
                  <a:solidFill>
                    <a:schemeClr val="bg1"/>
                  </a:solidFill>
                  <a:latin typeface="Arial" pitchFamily="34" charset="0"/>
                </a:rPr>
                <a:t>forecast &amp; </a:t>
              </a:r>
              <a:br>
                <a:rPr lang="en-US" sz="900" b="1" dirty="0" smtClean="0">
                  <a:solidFill>
                    <a:schemeClr val="bg1"/>
                  </a:solidFill>
                  <a:latin typeface="Arial" pitchFamily="34" charset="0"/>
                </a:rPr>
              </a:br>
              <a:r>
                <a:rPr lang="en-US" sz="900" b="1" dirty="0" smtClean="0">
                  <a:solidFill>
                    <a:schemeClr val="bg1"/>
                  </a:solidFill>
                  <a:latin typeface="Arial" pitchFamily="34" charset="0"/>
                </a:rPr>
                <a:t>Procurement </a:t>
              </a:r>
            </a:p>
            <a:p>
              <a:pPr algn="ctr" defTabSz="728663"/>
              <a:r>
                <a:rPr lang="en-US" sz="900" b="1" dirty="0" smtClean="0">
                  <a:solidFill>
                    <a:schemeClr val="bg1"/>
                  </a:solidFill>
                  <a:latin typeface="Arial" pitchFamily="34" charset="0"/>
                </a:rPr>
                <a:t>planning</a:t>
              </a:r>
              <a:endParaRPr lang="en-US" sz="900" b="1" dirty="0">
                <a:solidFill>
                  <a:schemeClr val="bg1"/>
                </a:solidFill>
                <a:latin typeface="Arial" pitchFamily="34" charset="0"/>
              </a:endParaRPr>
            </a:p>
          </p:txBody>
        </p:sp>
        <p:sp>
          <p:nvSpPr>
            <p:cNvPr id="67" name="AutoShape 4"/>
            <p:cNvSpPr>
              <a:spLocks noChangeArrowheads="1"/>
            </p:cNvSpPr>
            <p:nvPr/>
          </p:nvSpPr>
          <p:spPr bwMode="gray">
            <a:xfrm>
              <a:off x="1635074" y="1475762"/>
              <a:ext cx="1530132" cy="754236"/>
            </a:xfrm>
            <a:prstGeom prst="chevron">
              <a:avLst>
                <a:gd name="adj" fmla="val 43018"/>
              </a:avLst>
            </a:prstGeom>
            <a:solidFill>
              <a:schemeClr val="accent1"/>
            </a:solidFill>
            <a:ln w="3175" algn="ctr">
              <a:solidFill>
                <a:schemeClr val="bg2"/>
              </a:solidFill>
              <a:miter lim="800000"/>
              <a:headEnd/>
              <a:tailEnd/>
            </a:ln>
            <a:effectLst/>
          </p:spPr>
          <p:txBody>
            <a:bodyPr wrap="none" lIns="36000" tIns="90000" rIns="36000" bIns="90000" anchor="ctr"/>
            <a:lstStyle/>
            <a:p>
              <a:pPr algn="ctr" defTabSz="728663"/>
              <a:r>
                <a:rPr lang="en-US" sz="900" b="1" dirty="0" smtClean="0">
                  <a:solidFill>
                    <a:schemeClr val="bg1"/>
                  </a:solidFill>
                  <a:latin typeface="Arial" pitchFamily="34" charset="0"/>
                </a:rPr>
                <a:t>Supplier </a:t>
              </a:r>
            </a:p>
            <a:p>
              <a:pPr algn="ctr" defTabSz="728663"/>
              <a:r>
                <a:rPr lang="en-US" sz="900" b="1" dirty="0" smtClean="0">
                  <a:solidFill>
                    <a:schemeClr val="bg1"/>
                  </a:solidFill>
                  <a:latin typeface="Arial" pitchFamily="34" charset="0"/>
                </a:rPr>
                <a:t>management </a:t>
              </a:r>
              <a:endParaRPr lang="en-US" sz="900" b="1" dirty="0">
                <a:solidFill>
                  <a:schemeClr val="bg1"/>
                </a:solidFill>
                <a:latin typeface="Arial" pitchFamily="34" charset="0"/>
              </a:endParaRPr>
            </a:p>
          </p:txBody>
        </p:sp>
        <p:sp>
          <p:nvSpPr>
            <p:cNvPr id="68" name="AutoShape 5"/>
            <p:cNvSpPr>
              <a:spLocks noChangeArrowheads="1"/>
            </p:cNvSpPr>
            <p:nvPr/>
          </p:nvSpPr>
          <p:spPr bwMode="gray">
            <a:xfrm>
              <a:off x="2900375" y="1475762"/>
              <a:ext cx="1530132" cy="754236"/>
            </a:xfrm>
            <a:prstGeom prst="chevron">
              <a:avLst>
                <a:gd name="adj" fmla="val 43018"/>
              </a:avLst>
            </a:prstGeom>
            <a:solidFill>
              <a:schemeClr val="accent1"/>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latin typeface="Arial" pitchFamily="34" charset="0"/>
                </a:rPr>
                <a:t>Procurement</a:t>
              </a:r>
              <a:endParaRPr lang="en-US" sz="900" b="1" dirty="0">
                <a:solidFill>
                  <a:schemeClr val="bg1"/>
                </a:solidFill>
                <a:latin typeface="Arial" charset="0"/>
                <a:cs typeface="Arial" charset="0"/>
              </a:endParaRPr>
            </a:p>
          </p:txBody>
        </p:sp>
        <p:sp>
          <p:nvSpPr>
            <p:cNvPr id="69" name="AutoShape 6"/>
            <p:cNvSpPr>
              <a:spLocks noChangeArrowheads="1"/>
            </p:cNvSpPr>
            <p:nvPr/>
          </p:nvSpPr>
          <p:spPr bwMode="gray">
            <a:xfrm>
              <a:off x="4165677" y="1475762"/>
              <a:ext cx="1530132" cy="754236"/>
            </a:xfrm>
            <a:prstGeom prst="chevron">
              <a:avLst>
                <a:gd name="adj" fmla="val 43018"/>
              </a:avLst>
            </a:prstGeom>
            <a:solidFill>
              <a:schemeClr val="accent1"/>
            </a:solidFill>
            <a:ln w="3175" algn="ctr">
              <a:solidFill>
                <a:schemeClr val="bg2"/>
              </a:solidFill>
              <a:miter lim="800000"/>
              <a:headEnd/>
              <a:tailEnd/>
            </a:ln>
            <a:effectLst/>
          </p:spPr>
          <p:txBody>
            <a:bodyPr wrap="none" lIns="36000" tIns="90000" rIns="36000" bIns="90000" anchor="ctr"/>
            <a:lstStyle/>
            <a:p>
              <a:pPr algn="ctr" defTabSz="728663"/>
              <a:r>
                <a:rPr lang="en-US" sz="900" b="1" dirty="0" smtClean="0">
                  <a:solidFill>
                    <a:schemeClr val="bg1"/>
                  </a:solidFill>
                  <a:latin typeface="Arial" pitchFamily="34" charset="0"/>
                </a:rPr>
                <a:t>Goods </a:t>
              </a:r>
            </a:p>
            <a:p>
              <a:pPr algn="ctr" defTabSz="728663"/>
              <a:r>
                <a:rPr lang="en-US" sz="900" b="1" dirty="0" smtClean="0">
                  <a:solidFill>
                    <a:schemeClr val="bg1"/>
                  </a:solidFill>
                  <a:latin typeface="Arial" pitchFamily="34" charset="0"/>
                </a:rPr>
                <a:t>receipt</a:t>
              </a:r>
            </a:p>
            <a:p>
              <a:pPr algn="ctr" defTabSz="728663"/>
              <a:r>
                <a:rPr lang="en-US" sz="900" b="1" dirty="0" smtClean="0">
                  <a:solidFill>
                    <a:schemeClr val="bg1"/>
                  </a:solidFill>
                  <a:latin typeface="Arial" pitchFamily="34" charset="0"/>
                </a:rPr>
                <a:t>service</a:t>
              </a:r>
              <a:endParaRPr lang="en-US" sz="900" b="1" dirty="0">
                <a:solidFill>
                  <a:schemeClr val="bg1"/>
                </a:solidFill>
                <a:latin typeface="Arial" pitchFamily="34" charset="0"/>
              </a:endParaRPr>
            </a:p>
          </p:txBody>
        </p:sp>
        <p:sp>
          <p:nvSpPr>
            <p:cNvPr id="70" name="AutoShape 7"/>
            <p:cNvSpPr>
              <a:spLocks noChangeArrowheads="1"/>
            </p:cNvSpPr>
            <p:nvPr/>
          </p:nvSpPr>
          <p:spPr bwMode="gray">
            <a:xfrm>
              <a:off x="5421685" y="1475762"/>
              <a:ext cx="1530132" cy="754236"/>
            </a:xfrm>
            <a:prstGeom prst="chevron">
              <a:avLst>
                <a:gd name="adj" fmla="val 43018"/>
              </a:avLst>
            </a:prstGeom>
            <a:solidFill>
              <a:schemeClr val="accent1"/>
            </a:solidFill>
            <a:ln w="3175" algn="ctr">
              <a:solidFill>
                <a:schemeClr val="bg2"/>
              </a:solidFill>
              <a:miter lim="800000"/>
              <a:headEnd/>
              <a:tailEnd/>
            </a:ln>
            <a:effectLst/>
          </p:spPr>
          <p:txBody>
            <a:bodyPr wrap="none" lIns="36000" tIns="90000" rIns="36000" bIns="90000" anchor="ctr"/>
            <a:lstStyle/>
            <a:p>
              <a:pPr algn="ctr" defTabSz="728663"/>
              <a:r>
                <a:rPr lang="en-US" sz="900" b="1" dirty="0" smtClean="0">
                  <a:solidFill>
                    <a:schemeClr val="bg1"/>
                  </a:solidFill>
                  <a:cs typeface="Arial" charset="0"/>
                </a:rPr>
                <a:t> </a:t>
              </a:r>
              <a:r>
                <a:rPr lang="en-US" sz="900" b="1" dirty="0" smtClean="0">
                  <a:solidFill>
                    <a:schemeClr val="bg1"/>
                  </a:solidFill>
                  <a:latin typeface="Arial" pitchFamily="34" charset="0"/>
                </a:rPr>
                <a:t>Invoice receipt </a:t>
              </a:r>
            </a:p>
            <a:p>
              <a:pPr algn="ctr" defTabSz="728663"/>
              <a:r>
                <a:rPr lang="en-US" sz="900" b="1" dirty="0" smtClean="0">
                  <a:solidFill>
                    <a:schemeClr val="bg1"/>
                  </a:solidFill>
                  <a:latin typeface="Arial" pitchFamily="34" charset="0"/>
                </a:rPr>
                <a:t>&amp; processing</a:t>
              </a:r>
              <a:endParaRPr lang="en-US" sz="900" b="1" dirty="0">
                <a:solidFill>
                  <a:schemeClr val="bg1"/>
                </a:solidFill>
                <a:latin typeface="Arial" pitchFamily="34" charset="0"/>
              </a:endParaRPr>
            </a:p>
          </p:txBody>
        </p:sp>
        <p:sp>
          <p:nvSpPr>
            <p:cNvPr id="71" name="AutoShape 8"/>
            <p:cNvSpPr>
              <a:spLocks noChangeArrowheads="1"/>
            </p:cNvSpPr>
            <p:nvPr/>
          </p:nvSpPr>
          <p:spPr bwMode="gray">
            <a:xfrm>
              <a:off x="6668402" y="1475762"/>
              <a:ext cx="1530132" cy="754236"/>
            </a:xfrm>
            <a:prstGeom prst="chevron">
              <a:avLst>
                <a:gd name="adj" fmla="val 43018"/>
              </a:avLst>
            </a:prstGeom>
            <a:solidFill>
              <a:schemeClr val="accent1"/>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latin typeface="Arial" pitchFamily="34" charset="0"/>
                </a:rPr>
                <a:t>Payment </a:t>
              </a:r>
            </a:p>
            <a:p>
              <a:pPr algn="ctr">
                <a:defRPr/>
              </a:pPr>
              <a:r>
                <a:rPr lang="en-US" sz="900" b="1" dirty="0" smtClean="0">
                  <a:solidFill>
                    <a:schemeClr val="bg1"/>
                  </a:solidFill>
                  <a:latin typeface="Arial" pitchFamily="34" charset="0"/>
                </a:rPr>
                <a:t>processing</a:t>
              </a:r>
              <a:endParaRPr lang="en-US" sz="900" b="1" dirty="0">
                <a:solidFill>
                  <a:schemeClr val="bg1"/>
                </a:solidFill>
                <a:latin typeface="Arial" pitchFamily="34" charset="0"/>
              </a:endParaRPr>
            </a:p>
          </p:txBody>
        </p:sp>
        <p:sp>
          <p:nvSpPr>
            <p:cNvPr id="72" name="AutoShape 9"/>
            <p:cNvSpPr>
              <a:spLocks noChangeArrowheads="1"/>
            </p:cNvSpPr>
            <p:nvPr/>
          </p:nvSpPr>
          <p:spPr bwMode="gray">
            <a:xfrm>
              <a:off x="7915118" y="1475762"/>
              <a:ext cx="1530132" cy="754236"/>
            </a:xfrm>
            <a:prstGeom prst="chevron">
              <a:avLst>
                <a:gd name="adj" fmla="val 43018"/>
              </a:avLst>
            </a:prstGeom>
            <a:solidFill>
              <a:schemeClr val="accent1"/>
            </a:solidFill>
            <a:ln w="3175" algn="ctr">
              <a:solidFill>
                <a:schemeClr val="bg2"/>
              </a:solidFill>
              <a:miter lim="800000"/>
              <a:headEnd/>
              <a:tailEnd/>
            </a:ln>
            <a:effectLst/>
          </p:spPr>
          <p:txBody>
            <a:bodyPr wrap="none" lIns="36000" tIns="90000" rIns="36000" bIns="90000" anchor="ctr"/>
            <a:lstStyle/>
            <a:p>
              <a:pPr algn="ctr">
                <a:defRPr/>
              </a:pPr>
              <a:r>
                <a:rPr lang="en-US" sz="900" b="1" dirty="0" smtClean="0">
                  <a:solidFill>
                    <a:schemeClr val="bg1"/>
                  </a:solidFill>
                  <a:latin typeface="Arial" pitchFamily="34" charset="0"/>
                </a:rPr>
                <a:t>Master data </a:t>
              </a:r>
              <a:endParaRPr lang="en-US" sz="900" b="1" dirty="0">
                <a:solidFill>
                  <a:schemeClr val="bg1"/>
                </a:solidFill>
                <a:latin typeface="Arial" pitchFamily="34" charset="0"/>
              </a:endParaRPr>
            </a:p>
          </p:txBody>
        </p:sp>
        <p:sp>
          <p:nvSpPr>
            <p:cNvPr id="73" name="Rectangle 11"/>
            <p:cNvSpPr>
              <a:spLocks noChangeArrowheads="1"/>
            </p:cNvSpPr>
            <p:nvPr/>
          </p:nvSpPr>
          <p:spPr bwMode="auto">
            <a:xfrm>
              <a:off x="5404650" y="2289725"/>
              <a:ext cx="1197157" cy="683900"/>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Longsome invoice verification </a:t>
              </a:r>
              <a:endParaRPr lang="en-US" sz="900" dirty="0">
                <a:latin typeface="Arial" pitchFamily="34" charset="0"/>
                <a:cs typeface="Arial" pitchFamily="34" charset="0"/>
              </a:endParaRPr>
            </a:p>
          </p:txBody>
        </p:sp>
        <p:sp>
          <p:nvSpPr>
            <p:cNvPr id="74" name="Rectangle 12"/>
            <p:cNvSpPr>
              <a:spLocks noChangeArrowheads="1"/>
            </p:cNvSpPr>
            <p:nvPr/>
          </p:nvSpPr>
          <p:spPr bwMode="auto">
            <a:xfrm>
              <a:off x="6651366" y="2289725"/>
              <a:ext cx="1197158" cy="683900"/>
            </a:xfrm>
            <a:prstGeom prst="rect">
              <a:avLst/>
            </a:prstGeom>
            <a:solidFill>
              <a:srgbClr val="FFFFFF"/>
            </a:solidFill>
            <a:ln w="9525" algn="ctr">
              <a:solidFill>
                <a:schemeClr val="accent1"/>
              </a:solidFill>
              <a:miter lim="800000"/>
              <a:headEnd/>
              <a:tailEnd/>
            </a:ln>
          </p:spPr>
          <p:txBody>
            <a:bodyPr lIns="0" tIns="0" rIns="0" bIns="0" anchor="ctr"/>
            <a:lstStyle/>
            <a:p>
              <a:pPr algn="ctr"/>
              <a:r>
                <a:rPr lang="en-US" sz="900" dirty="0" smtClean="0">
                  <a:latin typeface="Arial" pitchFamily="34" charset="0"/>
                  <a:cs typeface="Arial" pitchFamily="34" charset="0"/>
                </a:rPr>
                <a:t>Too high payment </a:t>
              </a:r>
              <a:br>
                <a:rPr lang="en-US" sz="900" dirty="0" smtClean="0">
                  <a:latin typeface="Arial" pitchFamily="34" charset="0"/>
                  <a:cs typeface="Arial" pitchFamily="34" charset="0"/>
                </a:rPr>
              </a:br>
              <a:r>
                <a:rPr lang="en-US" sz="900" dirty="0" smtClean="0">
                  <a:latin typeface="Arial" pitchFamily="34" charset="0"/>
                  <a:cs typeface="Arial" pitchFamily="34" charset="0"/>
                </a:rPr>
                <a:t>run frequency (daily)</a:t>
              </a:r>
              <a:endParaRPr lang="en-US" sz="900" dirty="0">
                <a:latin typeface="Arial" pitchFamily="34" charset="0"/>
                <a:cs typeface="Arial" pitchFamily="34" charset="0"/>
              </a:endParaRPr>
            </a:p>
          </p:txBody>
        </p:sp>
        <p:sp>
          <p:nvSpPr>
            <p:cNvPr id="75" name="Rectangle 13"/>
            <p:cNvSpPr>
              <a:spLocks noChangeArrowheads="1"/>
            </p:cNvSpPr>
            <p:nvPr/>
          </p:nvSpPr>
          <p:spPr bwMode="auto">
            <a:xfrm>
              <a:off x="7898083" y="2289725"/>
              <a:ext cx="1197157" cy="683900"/>
            </a:xfrm>
            <a:prstGeom prst="rect">
              <a:avLst/>
            </a:prstGeom>
            <a:solidFill>
              <a:srgbClr val="FFFFFF"/>
            </a:solidFill>
            <a:ln w="9525" algn="ctr">
              <a:solidFill>
                <a:schemeClr val="accent1"/>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No systematic controls of data quality</a:t>
              </a:r>
              <a:endParaRPr lang="en-US" sz="900" dirty="0">
                <a:latin typeface="Arial" pitchFamily="34" charset="0"/>
                <a:cs typeface="Arial" pitchFamily="34" charset="0"/>
              </a:endParaRPr>
            </a:p>
          </p:txBody>
        </p:sp>
        <p:sp>
          <p:nvSpPr>
            <p:cNvPr id="76" name="Rectangle 14"/>
            <p:cNvSpPr>
              <a:spLocks noChangeArrowheads="1"/>
            </p:cNvSpPr>
            <p:nvPr/>
          </p:nvSpPr>
          <p:spPr bwMode="auto">
            <a:xfrm>
              <a:off x="4148640" y="2289725"/>
              <a:ext cx="1197158" cy="683900"/>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Slow/ erroneous recording of goods receipt</a:t>
              </a:r>
              <a:endParaRPr lang="en-US" sz="900" dirty="0">
                <a:latin typeface="Arial" pitchFamily="34" charset="0"/>
                <a:cs typeface="Arial" pitchFamily="34" charset="0"/>
              </a:endParaRPr>
            </a:p>
          </p:txBody>
        </p:sp>
        <p:sp>
          <p:nvSpPr>
            <p:cNvPr id="77" name="Rectangle 15"/>
            <p:cNvSpPr>
              <a:spLocks noChangeArrowheads="1"/>
            </p:cNvSpPr>
            <p:nvPr/>
          </p:nvSpPr>
          <p:spPr bwMode="auto">
            <a:xfrm>
              <a:off x="2883340" y="2289725"/>
              <a:ext cx="1197157" cy="683900"/>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Decentral purchasing/</a:t>
              </a:r>
              <a:br>
                <a:rPr lang="en-US" sz="900" dirty="0" smtClean="0">
                  <a:latin typeface="Arial" pitchFamily="34" charset="0"/>
                  <a:cs typeface="Arial" pitchFamily="34" charset="0"/>
                </a:rPr>
              </a:br>
              <a:r>
                <a:rPr lang="en-US" sz="900" dirty="0" smtClean="0">
                  <a:latin typeface="Arial" pitchFamily="34" charset="0"/>
                  <a:cs typeface="Arial" pitchFamily="34" charset="0"/>
                </a:rPr>
                <a:t>no clear competencies</a:t>
              </a:r>
              <a:endParaRPr lang="en-US" sz="900" dirty="0">
                <a:latin typeface="Arial" pitchFamily="34" charset="0"/>
                <a:cs typeface="Arial" pitchFamily="34" charset="0"/>
              </a:endParaRPr>
            </a:p>
          </p:txBody>
        </p:sp>
        <p:sp>
          <p:nvSpPr>
            <p:cNvPr id="78" name="Rectangle 16"/>
            <p:cNvSpPr>
              <a:spLocks noChangeArrowheads="1"/>
            </p:cNvSpPr>
            <p:nvPr/>
          </p:nvSpPr>
          <p:spPr bwMode="auto">
            <a:xfrm>
              <a:off x="1618038" y="2289725"/>
              <a:ext cx="1197158" cy="683900"/>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No supplier categorization and consolidation</a:t>
              </a:r>
              <a:endParaRPr lang="en-US" sz="900" dirty="0">
                <a:latin typeface="Arial" pitchFamily="34" charset="0"/>
                <a:cs typeface="Arial" pitchFamily="34" charset="0"/>
              </a:endParaRPr>
            </a:p>
          </p:txBody>
        </p:sp>
        <p:sp>
          <p:nvSpPr>
            <p:cNvPr id="79" name="Rectangle 17"/>
            <p:cNvSpPr>
              <a:spLocks noChangeArrowheads="1"/>
            </p:cNvSpPr>
            <p:nvPr/>
          </p:nvSpPr>
          <p:spPr bwMode="auto">
            <a:xfrm>
              <a:off x="369773" y="2289725"/>
              <a:ext cx="1197158" cy="683900"/>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Purchasing volume is planned manually</a:t>
              </a:r>
              <a:endParaRPr lang="en-US" sz="900" dirty="0">
                <a:latin typeface="Arial" pitchFamily="34" charset="0"/>
                <a:cs typeface="Arial" pitchFamily="34" charset="0"/>
              </a:endParaRPr>
            </a:p>
          </p:txBody>
        </p:sp>
        <p:sp>
          <p:nvSpPr>
            <p:cNvPr id="80" name="Rectangle 18"/>
            <p:cNvSpPr>
              <a:spLocks noChangeArrowheads="1"/>
            </p:cNvSpPr>
            <p:nvPr/>
          </p:nvSpPr>
          <p:spPr bwMode="auto">
            <a:xfrm>
              <a:off x="5404650" y="3030492"/>
              <a:ext cx="1197157" cy="870963"/>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rPr>
                <a:t>Manual and paper based verification process</a:t>
              </a:r>
              <a:endParaRPr lang="en-US" sz="900" dirty="0">
                <a:latin typeface="Arial" pitchFamily="34" charset="0"/>
              </a:endParaRPr>
            </a:p>
          </p:txBody>
        </p:sp>
        <p:sp>
          <p:nvSpPr>
            <p:cNvPr id="81" name="Rectangle 19"/>
            <p:cNvSpPr>
              <a:spLocks noChangeArrowheads="1"/>
            </p:cNvSpPr>
            <p:nvPr/>
          </p:nvSpPr>
          <p:spPr bwMode="auto">
            <a:xfrm>
              <a:off x="6651366" y="3030492"/>
              <a:ext cx="1197158" cy="870963"/>
            </a:xfrm>
            <a:prstGeom prst="rect">
              <a:avLst/>
            </a:prstGeom>
            <a:solidFill>
              <a:schemeClr val="bg1"/>
            </a:solidFill>
            <a:ln w="9525" algn="ctr">
              <a:solidFill>
                <a:schemeClr val="accent1"/>
              </a:solidFill>
              <a:miter lim="800000"/>
              <a:headEnd/>
              <a:tailEnd/>
            </a:ln>
          </p:spPr>
          <p:txBody>
            <a:bodyPr lIns="0" tIns="0" rIns="0" bIns="0" anchor="ctr"/>
            <a:lstStyle/>
            <a:p>
              <a:pPr algn="ctr"/>
              <a:r>
                <a:rPr lang="en-US" sz="900" dirty="0" smtClean="0">
                  <a:latin typeface="Arial" pitchFamily="34" charset="0"/>
                  <a:cs typeface="Arial" pitchFamily="34" charset="0"/>
                </a:rPr>
                <a:t>High amount of payments </a:t>
              </a:r>
              <a:br>
                <a:rPr lang="en-US" sz="900" dirty="0" smtClean="0">
                  <a:latin typeface="Arial" pitchFamily="34" charset="0"/>
                  <a:cs typeface="Arial" pitchFamily="34" charset="0"/>
                </a:rPr>
              </a:br>
              <a:r>
                <a:rPr lang="en-US" sz="900" dirty="0" smtClean="0">
                  <a:latin typeface="Arial" pitchFamily="34" charset="0"/>
                  <a:cs typeface="Arial" pitchFamily="34" charset="0"/>
                </a:rPr>
                <a:t>before due date </a:t>
              </a:r>
              <a:endParaRPr lang="en-US" sz="900" dirty="0">
                <a:latin typeface="Arial" pitchFamily="34" charset="0"/>
                <a:cs typeface="Arial" pitchFamily="34" charset="0"/>
              </a:endParaRPr>
            </a:p>
          </p:txBody>
        </p:sp>
        <p:sp>
          <p:nvSpPr>
            <p:cNvPr id="82" name="Rectangle 20"/>
            <p:cNvSpPr>
              <a:spLocks noChangeArrowheads="1"/>
            </p:cNvSpPr>
            <p:nvPr/>
          </p:nvSpPr>
          <p:spPr bwMode="auto">
            <a:xfrm>
              <a:off x="7898083" y="3030492"/>
              <a:ext cx="1197157" cy="870963"/>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No systematic process to </a:t>
              </a:r>
              <a:br>
                <a:rPr lang="en-US" sz="900" dirty="0" smtClean="0">
                  <a:latin typeface="Arial" pitchFamily="34" charset="0"/>
                  <a:cs typeface="Arial" pitchFamily="34" charset="0"/>
                </a:rPr>
              </a:br>
              <a:r>
                <a:rPr lang="en-US" sz="900" dirty="0" smtClean="0">
                  <a:latin typeface="Arial" pitchFamily="34" charset="0"/>
                  <a:cs typeface="Arial" pitchFamily="34" charset="0"/>
                </a:rPr>
                <a:t>delete old data</a:t>
              </a:r>
              <a:endParaRPr lang="en-US" sz="900" dirty="0">
                <a:latin typeface="Arial" pitchFamily="34" charset="0"/>
                <a:cs typeface="Arial" pitchFamily="34" charset="0"/>
              </a:endParaRPr>
            </a:p>
          </p:txBody>
        </p:sp>
        <p:sp>
          <p:nvSpPr>
            <p:cNvPr id="83" name="Rectangle 21"/>
            <p:cNvSpPr>
              <a:spLocks noChangeArrowheads="1"/>
            </p:cNvSpPr>
            <p:nvPr/>
          </p:nvSpPr>
          <p:spPr bwMode="auto">
            <a:xfrm>
              <a:off x="4148640" y="3030492"/>
              <a:ext cx="1197158" cy="870963"/>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Longsome clarification of discrepancies</a:t>
              </a:r>
              <a:endParaRPr lang="en-US" sz="900" dirty="0">
                <a:latin typeface="Arial" pitchFamily="34" charset="0"/>
              </a:endParaRPr>
            </a:p>
          </p:txBody>
        </p:sp>
        <p:sp>
          <p:nvSpPr>
            <p:cNvPr id="84" name="Rectangle 22"/>
            <p:cNvSpPr>
              <a:spLocks noChangeArrowheads="1"/>
            </p:cNvSpPr>
            <p:nvPr/>
          </p:nvSpPr>
          <p:spPr bwMode="auto">
            <a:xfrm>
              <a:off x="2883340" y="3030492"/>
              <a:ext cx="1197157" cy="870963"/>
            </a:xfrm>
            <a:prstGeom prst="rect">
              <a:avLst/>
            </a:prstGeom>
            <a:solidFill>
              <a:schemeClr val="bg1"/>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Many purchases w/o reference</a:t>
              </a:r>
              <a:endParaRPr lang="en-US" sz="900" dirty="0">
                <a:latin typeface="Arial" pitchFamily="34" charset="0"/>
                <a:cs typeface="Arial" pitchFamily="34" charset="0"/>
              </a:endParaRPr>
            </a:p>
          </p:txBody>
        </p:sp>
        <p:sp>
          <p:nvSpPr>
            <p:cNvPr id="85" name="Rectangle 23"/>
            <p:cNvSpPr>
              <a:spLocks noChangeArrowheads="1"/>
            </p:cNvSpPr>
            <p:nvPr/>
          </p:nvSpPr>
          <p:spPr bwMode="auto">
            <a:xfrm>
              <a:off x="1618038" y="3030492"/>
              <a:ext cx="1197158" cy="870963"/>
            </a:xfrm>
            <a:prstGeom prst="rect">
              <a:avLst/>
            </a:prstGeom>
            <a:solidFill>
              <a:schemeClr val="bg1"/>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High volume with payment terms &lt;15 days</a:t>
              </a:r>
              <a:endParaRPr lang="en-US" sz="900" dirty="0">
                <a:latin typeface="Arial" pitchFamily="34" charset="0"/>
                <a:cs typeface="Arial" pitchFamily="34" charset="0"/>
              </a:endParaRPr>
            </a:p>
          </p:txBody>
        </p:sp>
        <p:sp>
          <p:nvSpPr>
            <p:cNvPr id="86" name="Rectangle 24"/>
            <p:cNvSpPr>
              <a:spLocks noChangeArrowheads="1"/>
            </p:cNvSpPr>
            <p:nvPr/>
          </p:nvSpPr>
          <p:spPr bwMode="auto">
            <a:xfrm>
              <a:off x="369773" y="3030492"/>
              <a:ext cx="1197158" cy="870963"/>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Order and batch sizes driven by discounts</a:t>
              </a:r>
              <a:endParaRPr lang="en-US" sz="900" dirty="0">
                <a:latin typeface="Arial" pitchFamily="34" charset="0"/>
                <a:cs typeface="Arial" pitchFamily="34" charset="0"/>
              </a:endParaRPr>
            </a:p>
          </p:txBody>
        </p:sp>
        <p:sp>
          <p:nvSpPr>
            <p:cNvPr id="87" name="Rectangle 25"/>
            <p:cNvSpPr>
              <a:spLocks noChangeArrowheads="1"/>
            </p:cNvSpPr>
            <p:nvPr/>
          </p:nvSpPr>
          <p:spPr bwMode="auto">
            <a:xfrm>
              <a:off x="5404650" y="3958322"/>
              <a:ext cx="1197157" cy="814096"/>
            </a:xfrm>
            <a:prstGeom prst="rect">
              <a:avLst/>
            </a:prstGeom>
            <a:solidFill>
              <a:schemeClr val="bg1"/>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rPr>
                <a:t>Invoice data is the basis date for due date calculation </a:t>
              </a:r>
              <a:endParaRPr lang="en-US" sz="900" dirty="0">
                <a:latin typeface="Arial" pitchFamily="34" charset="0"/>
                <a:cs typeface="Arial" pitchFamily="34" charset="0"/>
              </a:endParaRPr>
            </a:p>
          </p:txBody>
        </p:sp>
        <p:sp>
          <p:nvSpPr>
            <p:cNvPr id="88" name="Rectangle 26"/>
            <p:cNvSpPr>
              <a:spLocks noChangeArrowheads="1"/>
            </p:cNvSpPr>
            <p:nvPr/>
          </p:nvSpPr>
          <p:spPr bwMode="auto">
            <a:xfrm>
              <a:off x="6651366" y="3958322"/>
              <a:ext cx="1197158" cy="814096"/>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Suppliers with direct debit use it before agreed due dates </a:t>
              </a:r>
              <a:endParaRPr lang="en-US" sz="900" dirty="0">
                <a:latin typeface="Arial" pitchFamily="34" charset="0"/>
                <a:cs typeface="Arial" pitchFamily="34" charset="0"/>
              </a:endParaRPr>
            </a:p>
          </p:txBody>
        </p:sp>
        <p:sp>
          <p:nvSpPr>
            <p:cNvPr id="89" name="Rectangle 27"/>
            <p:cNvSpPr>
              <a:spLocks noChangeArrowheads="1"/>
            </p:cNvSpPr>
            <p:nvPr/>
          </p:nvSpPr>
          <p:spPr bwMode="auto">
            <a:xfrm>
              <a:off x="7898083" y="3958322"/>
              <a:ext cx="1197157" cy="814096"/>
            </a:xfrm>
            <a:prstGeom prst="rect">
              <a:avLst/>
            </a:prstGeom>
            <a:solidFill>
              <a:srgbClr val="FFFFFF"/>
            </a:solidFill>
            <a:ln w="9525" algn="ctr">
              <a:solidFill>
                <a:schemeClr val="accent1"/>
              </a:solidFill>
              <a:miter lim="800000"/>
              <a:headEnd/>
              <a:tailEnd/>
            </a:ln>
          </p:spPr>
          <p:txBody>
            <a:bodyPr lIns="36000" tIns="0" rIns="36000" bIns="0" anchor="ctr"/>
            <a:lstStyle/>
            <a:p>
              <a:pPr algn="ctr">
                <a:lnSpc>
                  <a:spcPct val="95000"/>
                </a:lnSpc>
              </a:pPr>
              <a:r>
                <a:rPr lang="en-US" sz="900" dirty="0" smtClean="0">
                  <a:latin typeface="Arial" pitchFamily="34" charset="0"/>
                  <a:cs typeface="Arial" pitchFamily="34" charset="0"/>
                </a:rPr>
                <a:t>Erroneous parametrization of payment terms</a:t>
              </a:r>
              <a:endParaRPr lang="en-US" sz="900" dirty="0">
                <a:latin typeface="Arial" pitchFamily="34" charset="0"/>
                <a:cs typeface="Arial" pitchFamily="34" charset="0"/>
              </a:endParaRPr>
            </a:p>
          </p:txBody>
        </p:sp>
        <p:sp>
          <p:nvSpPr>
            <p:cNvPr id="90" name="Rectangle 28"/>
            <p:cNvSpPr>
              <a:spLocks noChangeArrowheads="1"/>
            </p:cNvSpPr>
            <p:nvPr/>
          </p:nvSpPr>
          <p:spPr bwMode="auto">
            <a:xfrm>
              <a:off x="4148640" y="3958322"/>
              <a:ext cx="1197158" cy="814096"/>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Decentral goods receipt service</a:t>
              </a:r>
              <a:endParaRPr lang="en-US" sz="900" dirty="0">
                <a:latin typeface="Arial" pitchFamily="34" charset="0"/>
                <a:cs typeface="Arial" pitchFamily="34" charset="0"/>
              </a:endParaRPr>
            </a:p>
          </p:txBody>
        </p:sp>
        <p:sp>
          <p:nvSpPr>
            <p:cNvPr id="91" name="Rectangle 29"/>
            <p:cNvSpPr>
              <a:spLocks noChangeArrowheads="1"/>
            </p:cNvSpPr>
            <p:nvPr/>
          </p:nvSpPr>
          <p:spPr bwMode="auto">
            <a:xfrm>
              <a:off x="2883340" y="3958322"/>
              <a:ext cx="1197157" cy="814096"/>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Missing frame agreements for critical materials/ goods</a:t>
              </a:r>
              <a:endParaRPr lang="en-US" sz="900" dirty="0">
                <a:latin typeface="Arial" pitchFamily="34" charset="0"/>
                <a:cs typeface="Arial" pitchFamily="34" charset="0"/>
              </a:endParaRPr>
            </a:p>
          </p:txBody>
        </p:sp>
        <p:sp>
          <p:nvSpPr>
            <p:cNvPr id="92" name="Rectangle 30"/>
            <p:cNvSpPr>
              <a:spLocks noChangeArrowheads="1"/>
            </p:cNvSpPr>
            <p:nvPr/>
          </p:nvSpPr>
          <p:spPr bwMode="auto">
            <a:xfrm>
              <a:off x="1618038" y="3958322"/>
              <a:ext cx="1197158" cy="814096"/>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Low usage of vouchers and coupons</a:t>
              </a:r>
              <a:endParaRPr lang="en-US" sz="900" dirty="0">
                <a:latin typeface="Arial" pitchFamily="34" charset="0"/>
                <a:cs typeface="Arial" pitchFamily="34" charset="0"/>
              </a:endParaRPr>
            </a:p>
          </p:txBody>
        </p:sp>
        <p:sp>
          <p:nvSpPr>
            <p:cNvPr id="154" name="Rectangle 31"/>
            <p:cNvSpPr>
              <a:spLocks noChangeArrowheads="1"/>
            </p:cNvSpPr>
            <p:nvPr/>
          </p:nvSpPr>
          <p:spPr bwMode="auto">
            <a:xfrm>
              <a:off x="369773" y="3958322"/>
              <a:ext cx="1197158" cy="814096"/>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No deviation and route-cause analysis </a:t>
              </a:r>
              <a:endParaRPr lang="en-US" sz="900" dirty="0">
                <a:latin typeface="Arial" pitchFamily="34" charset="0"/>
                <a:cs typeface="Arial" pitchFamily="34" charset="0"/>
              </a:endParaRPr>
            </a:p>
          </p:txBody>
        </p:sp>
        <p:sp>
          <p:nvSpPr>
            <p:cNvPr id="155" name="Rectangle 32"/>
            <p:cNvSpPr>
              <a:spLocks noChangeArrowheads="1"/>
            </p:cNvSpPr>
            <p:nvPr/>
          </p:nvSpPr>
          <p:spPr bwMode="auto">
            <a:xfrm>
              <a:off x="5404650" y="4829285"/>
              <a:ext cx="1197157" cy="793145"/>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rPr>
                <a:t>Wrong payment conditions are recorded </a:t>
              </a:r>
              <a:endParaRPr lang="en-US" sz="900" dirty="0">
                <a:latin typeface="Arial" pitchFamily="34" charset="0"/>
                <a:cs typeface="Arial" pitchFamily="34" charset="0"/>
              </a:endParaRPr>
            </a:p>
          </p:txBody>
        </p:sp>
        <p:sp>
          <p:nvSpPr>
            <p:cNvPr id="156" name="Rectangle 34"/>
            <p:cNvSpPr>
              <a:spLocks noChangeArrowheads="1"/>
            </p:cNvSpPr>
            <p:nvPr/>
          </p:nvSpPr>
          <p:spPr bwMode="auto">
            <a:xfrm>
              <a:off x="7898083" y="4829285"/>
              <a:ext cx="1197157" cy="793145"/>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Master data recording and invoicing done by the same people</a:t>
              </a:r>
              <a:endParaRPr lang="en-US" sz="900" dirty="0">
                <a:latin typeface="Arial" pitchFamily="34" charset="0"/>
                <a:cs typeface="Arial" pitchFamily="34" charset="0"/>
              </a:endParaRPr>
            </a:p>
          </p:txBody>
        </p:sp>
        <p:sp>
          <p:nvSpPr>
            <p:cNvPr id="157" name="Rectangle 35"/>
            <p:cNvSpPr>
              <a:spLocks noChangeArrowheads="1"/>
            </p:cNvSpPr>
            <p:nvPr/>
          </p:nvSpPr>
          <p:spPr bwMode="auto">
            <a:xfrm>
              <a:off x="4148640" y="4829285"/>
              <a:ext cx="1197158" cy="793145"/>
            </a:xfrm>
            <a:prstGeom prst="rect">
              <a:avLst/>
            </a:prstGeom>
            <a:solidFill>
              <a:srgbClr val="FFFFFF"/>
            </a:solidFill>
            <a:ln w="9525" algn="ctr">
              <a:solidFill>
                <a:schemeClr val="accent1"/>
              </a:solidFill>
              <a:miter lim="800000"/>
              <a:headEnd/>
              <a:tailEnd/>
            </a:ln>
          </p:spPr>
          <p:txBody>
            <a:bodyPr lIns="0" tIns="0" rIns="0" bIns="0" anchor="ctr"/>
            <a:lstStyle/>
            <a:p>
              <a:pPr algn="ctr"/>
              <a:r>
                <a:rPr lang="en-US" sz="900" dirty="0" smtClean="0">
                  <a:latin typeface="Arial" pitchFamily="34" charset="0"/>
                  <a:cs typeface="Arial" pitchFamily="34" charset="0"/>
                </a:rPr>
                <a:t>High rate of </a:t>
              </a:r>
              <a:br>
                <a:rPr lang="en-US" sz="900" dirty="0" smtClean="0">
                  <a:latin typeface="Arial" pitchFamily="34" charset="0"/>
                  <a:cs typeface="Arial" pitchFamily="34" charset="0"/>
                </a:rPr>
              </a:br>
              <a:r>
                <a:rPr lang="en-US" sz="900" dirty="0" smtClean="0">
                  <a:latin typeface="Arial" pitchFamily="34" charset="0"/>
                  <a:cs typeface="Arial" pitchFamily="34" charset="0"/>
                </a:rPr>
                <a:t>erroneous deliveries </a:t>
              </a:r>
              <a:endParaRPr lang="en-US" sz="900" dirty="0">
                <a:latin typeface="Arial" pitchFamily="34" charset="0"/>
                <a:cs typeface="Arial" pitchFamily="34" charset="0"/>
              </a:endParaRPr>
            </a:p>
          </p:txBody>
        </p:sp>
        <p:sp>
          <p:nvSpPr>
            <p:cNvPr id="158" name="Rectangle 36"/>
            <p:cNvSpPr>
              <a:spLocks noChangeArrowheads="1"/>
            </p:cNvSpPr>
            <p:nvPr/>
          </p:nvSpPr>
          <p:spPr bwMode="auto">
            <a:xfrm>
              <a:off x="2883340" y="4829285"/>
              <a:ext cx="1197157" cy="793145"/>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No hedging of raw material risk </a:t>
              </a:r>
              <a:endParaRPr lang="en-US" sz="900" dirty="0">
                <a:latin typeface="Arial" pitchFamily="34" charset="0"/>
                <a:cs typeface="Arial" pitchFamily="34" charset="0"/>
              </a:endParaRPr>
            </a:p>
          </p:txBody>
        </p:sp>
        <p:sp>
          <p:nvSpPr>
            <p:cNvPr id="159" name="Rectangle 37"/>
            <p:cNvSpPr>
              <a:spLocks noChangeArrowheads="1"/>
            </p:cNvSpPr>
            <p:nvPr/>
          </p:nvSpPr>
          <p:spPr bwMode="auto">
            <a:xfrm>
              <a:off x="1618038" y="4829285"/>
              <a:ext cx="1197158" cy="793145"/>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Small volume with supplier discounts </a:t>
              </a:r>
              <a:endParaRPr lang="en-US" sz="900" dirty="0">
                <a:latin typeface="Arial" pitchFamily="34" charset="0"/>
                <a:cs typeface="Arial" pitchFamily="34" charset="0"/>
              </a:endParaRPr>
            </a:p>
          </p:txBody>
        </p:sp>
        <p:sp>
          <p:nvSpPr>
            <p:cNvPr id="160" name="Rectangle 38"/>
            <p:cNvSpPr>
              <a:spLocks noChangeArrowheads="1"/>
            </p:cNvSpPr>
            <p:nvPr/>
          </p:nvSpPr>
          <p:spPr bwMode="auto">
            <a:xfrm>
              <a:off x="6651366" y="4829285"/>
              <a:ext cx="1197158" cy="793145"/>
            </a:xfrm>
            <a:prstGeom prst="rect">
              <a:avLst/>
            </a:prstGeom>
            <a:solidFill>
              <a:srgbClr val="FFFFFF"/>
            </a:solidFill>
            <a:ln w="9525" algn="ctr">
              <a:solidFill>
                <a:schemeClr val="accent1"/>
              </a:solidFill>
              <a:miter lim="800000"/>
              <a:headEnd/>
              <a:tailEnd/>
            </a:ln>
          </p:spPr>
          <p:txBody>
            <a:bodyPr lIns="36000" tIns="0" rIns="36000" bIns="0" anchor="ctr"/>
            <a:lstStyle/>
            <a:p>
              <a:pPr algn="ctr"/>
              <a:r>
                <a:rPr lang="en-US" sz="900" dirty="0" smtClean="0">
                  <a:latin typeface="Arial" pitchFamily="34" charset="0"/>
                  <a:cs typeface="Arial" pitchFamily="34" charset="0"/>
                </a:rPr>
                <a:t>No 4-eyes-controlls before payments </a:t>
              </a:r>
              <a:br>
                <a:rPr lang="en-US" sz="900" dirty="0" smtClean="0">
                  <a:latin typeface="Arial" pitchFamily="34" charset="0"/>
                  <a:cs typeface="Arial" pitchFamily="34" charset="0"/>
                </a:rPr>
              </a:br>
              <a:r>
                <a:rPr lang="en-US" sz="900" dirty="0" smtClean="0">
                  <a:latin typeface="Arial" pitchFamily="34" charset="0"/>
                  <a:cs typeface="Arial" pitchFamily="34" charset="0"/>
                </a:rPr>
                <a:t>are made</a:t>
              </a:r>
              <a:endParaRPr lang="en-US" sz="900" dirty="0">
                <a:latin typeface="Arial" pitchFamily="34" charset="0"/>
                <a:cs typeface="Arial" pitchFamily="34" charset="0"/>
              </a:endParaRPr>
            </a:p>
          </p:txBody>
        </p:sp>
      </p:grpSp>
      <p:grpSp>
        <p:nvGrpSpPr>
          <p:cNvPr id="4" name="Gruppieren 3"/>
          <p:cNvGrpSpPr/>
          <p:nvPr/>
        </p:nvGrpSpPr>
        <p:grpSpPr>
          <a:xfrm>
            <a:off x="488950" y="5750170"/>
            <a:ext cx="8540750" cy="267838"/>
            <a:chOff x="369773" y="5855884"/>
            <a:chExt cx="8765734" cy="308279"/>
          </a:xfrm>
        </p:grpSpPr>
        <p:sp>
          <p:nvSpPr>
            <p:cNvPr id="167" name="Rectangle 6"/>
            <p:cNvSpPr>
              <a:spLocks noChangeArrowheads="1"/>
            </p:cNvSpPr>
            <p:nvPr/>
          </p:nvSpPr>
          <p:spPr bwMode="auto">
            <a:xfrm>
              <a:off x="369773" y="5855884"/>
              <a:ext cx="8765734" cy="308279"/>
            </a:xfrm>
            <a:prstGeom prst="rect">
              <a:avLst/>
            </a:prstGeom>
            <a:solidFill>
              <a:schemeClr val="accent4"/>
            </a:solidFill>
            <a:ln w="28575" algn="ctr">
              <a:noFill/>
              <a:miter lim="800000"/>
              <a:headEnd/>
              <a:tailEnd/>
            </a:ln>
          </p:spPr>
          <p:txBody>
            <a:bodyPr lIns="0" tIns="0" rIns="0" bIns="0" anchor="ctr"/>
            <a:lstStyle/>
            <a:p>
              <a:pPr algn="ctr"/>
              <a:r>
                <a:rPr lang="en-US" sz="900" b="1" dirty="0" smtClean="0">
                  <a:solidFill>
                    <a:schemeClr val="bg1"/>
                  </a:solidFill>
                  <a:latin typeface="Arial" pitchFamily="34" charset="0"/>
                  <a:cs typeface="Arial" pitchFamily="34" charset="0"/>
                </a:rPr>
                <a:t>Comprehensive WCM needs to encompass the whole process </a:t>
              </a:r>
              <a:endParaRPr lang="en-US" sz="900" b="1" dirty="0">
                <a:solidFill>
                  <a:schemeClr val="bg1"/>
                </a:solidFill>
                <a:latin typeface="Arial" pitchFamily="34" charset="0"/>
                <a:cs typeface="Arial" pitchFamily="34" charset="0"/>
              </a:endParaRPr>
            </a:p>
          </p:txBody>
        </p:sp>
        <p:sp>
          <p:nvSpPr>
            <p:cNvPr id="168" name="Line 33"/>
            <p:cNvSpPr>
              <a:spLocks noChangeShapeType="1"/>
            </p:cNvSpPr>
            <p:nvPr/>
          </p:nvSpPr>
          <p:spPr bwMode="auto">
            <a:xfrm flipH="1" flipV="1">
              <a:off x="611373" y="6010024"/>
              <a:ext cx="2340000" cy="1496"/>
            </a:xfrm>
            <a:prstGeom prst="line">
              <a:avLst/>
            </a:prstGeom>
            <a:noFill/>
            <a:ln w="28575">
              <a:solidFill>
                <a:schemeClr val="bg1"/>
              </a:solidFill>
              <a:round/>
              <a:headEnd type="none" w="sm" len="sm"/>
              <a:tailEnd type="triangle" w="med" len="med"/>
            </a:ln>
          </p:spPr>
          <p:txBody>
            <a:bodyPr/>
            <a:lstStyle/>
            <a:p>
              <a:endParaRPr lang="en-US" sz="900" dirty="0"/>
            </a:p>
          </p:txBody>
        </p:sp>
        <p:sp>
          <p:nvSpPr>
            <p:cNvPr id="169" name="Line 16"/>
            <p:cNvSpPr>
              <a:spLocks noChangeShapeType="1"/>
            </p:cNvSpPr>
            <p:nvPr/>
          </p:nvSpPr>
          <p:spPr bwMode="auto">
            <a:xfrm rot="10800000" flipH="1" flipV="1">
              <a:off x="6526029" y="6024989"/>
              <a:ext cx="2340000" cy="1496"/>
            </a:xfrm>
            <a:prstGeom prst="line">
              <a:avLst/>
            </a:prstGeom>
            <a:noFill/>
            <a:ln w="28575">
              <a:solidFill>
                <a:schemeClr val="bg1"/>
              </a:solidFill>
              <a:round/>
              <a:headEnd type="none" w="sm" len="sm"/>
              <a:tailEnd type="triangle" w="med" len="med"/>
            </a:ln>
          </p:spPr>
          <p:txBody>
            <a:bodyPr/>
            <a:lstStyle/>
            <a:p>
              <a:endParaRPr lang="en-US" sz="900" dirty="0"/>
            </a:p>
          </p:txBody>
        </p:sp>
      </p:grpSp>
      <p:sp>
        <p:nvSpPr>
          <p:cNvPr id="172" name="Rounded Rectangle 2"/>
          <p:cNvSpPr/>
          <p:nvPr>
            <p:custDataLst>
              <p:tags r:id="rId1"/>
            </p:custDataLst>
          </p:nvPr>
        </p:nvSpPr>
        <p:spPr>
          <a:xfrm rot="5400000">
            <a:off x="3115862" y="2987716"/>
            <a:ext cx="851014"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4" name="Rounded Rectangle 2"/>
          <p:cNvSpPr/>
          <p:nvPr>
            <p:custDataLst>
              <p:tags r:id="rId2"/>
            </p:custDataLst>
          </p:nvPr>
        </p:nvSpPr>
        <p:spPr>
          <a:xfrm rot="5400000">
            <a:off x="5596693" y="3866514"/>
            <a:ext cx="795450"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175" name="Rounded Rectangle 2"/>
          <p:cNvSpPr/>
          <p:nvPr>
            <p:custDataLst>
              <p:tags r:id="rId3"/>
            </p:custDataLst>
          </p:nvPr>
        </p:nvSpPr>
        <p:spPr>
          <a:xfrm rot="5400000">
            <a:off x="6792571" y="2987717"/>
            <a:ext cx="851015"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0" name="Rounded Rectangle 2"/>
          <p:cNvSpPr/>
          <p:nvPr>
            <p:custDataLst>
              <p:tags r:id="rId4"/>
            </p:custDataLst>
          </p:nvPr>
        </p:nvSpPr>
        <p:spPr>
          <a:xfrm rot="5400000">
            <a:off x="1874406" y="2987717"/>
            <a:ext cx="851015" cy="1166977"/>
          </a:xfrm>
          <a:prstGeom prst="roundRect">
            <a:avLst>
              <a:gd name="adj" fmla="val 21081"/>
            </a:avLst>
          </a:prstGeom>
          <a:noFill/>
          <a:ln w="1905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Tree>
    <p:extLst>
      <p:ext uri="{BB962C8B-B14F-4D97-AF65-F5344CB8AC3E}">
        <p14:creationId xmlns:p14="http://schemas.microsoft.com/office/powerpoint/2010/main" val="2670439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ctangle 3"/>
          <p:cNvSpPr>
            <a:spLocks noChangeArrowheads="1"/>
          </p:cNvSpPr>
          <p:nvPr/>
        </p:nvSpPr>
        <p:spPr bwMode="gray">
          <a:xfrm>
            <a:off x="5148943" y="1705975"/>
            <a:ext cx="627016" cy="1975998"/>
          </a:xfrm>
          <a:prstGeom prst="rect">
            <a:avLst/>
          </a:prstGeom>
          <a:solidFill>
            <a:schemeClr val="accent5"/>
          </a:solidFill>
          <a:ln w="6350">
            <a:solidFill>
              <a:srgbClr val="FFFFFF"/>
            </a:solidFill>
            <a:miter lim="800000"/>
            <a:headEnd type="none" w="sm" len="sm"/>
            <a:tailEnd type="none" w="sm" len="sm"/>
          </a:ln>
        </p:spPr>
        <p:txBody>
          <a:bodyPr wrap="none" lIns="54000" tIns="54000" rIns="54000" bIns="54000"/>
          <a:lstStyle/>
          <a:p>
            <a:pPr algn="ctr" defTabSz="762000" eaLnBrk="0" hangingPunct="0">
              <a:defRPr/>
            </a:pPr>
            <a:endParaRPr lang="en-US" sz="800" kern="0" dirty="0" smtClean="0">
              <a:solidFill>
                <a:srgbClr val="0C2D83"/>
              </a:solidFill>
            </a:endParaRPr>
          </a:p>
        </p:txBody>
      </p:sp>
      <p:sp>
        <p:nvSpPr>
          <p:cNvPr id="7" name="Textplatzhalter 6"/>
          <p:cNvSpPr>
            <a:spLocks noGrp="1"/>
          </p:cNvSpPr>
          <p:nvPr>
            <p:ph type="body" sz="quarter" idx="10"/>
          </p:nvPr>
        </p:nvSpPr>
        <p:spPr/>
        <p:txBody>
          <a:bodyPr/>
          <a:lstStyle/>
          <a:p>
            <a:endParaRPr lang="en-US" dirty="0" smtClean="0"/>
          </a:p>
          <a:p>
            <a:r>
              <a:rPr lang="en-US" dirty="0" smtClean="0"/>
              <a:t>The cash conversion cycle declines to 171 days, which is based primarily on the reduction of the DIH from 204 days to 182 days. </a:t>
            </a:r>
            <a:endParaRPr lang="en-US" dirty="0"/>
          </a:p>
        </p:txBody>
      </p:sp>
      <p:sp>
        <p:nvSpPr>
          <p:cNvPr id="3" name="Textplatzhalter 2"/>
          <p:cNvSpPr>
            <a:spLocks noGrp="1"/>
          </p:cNvSpPr>
          <p:nvPr>
            <p:ph type="body" sz="quarter" idx="12"/>
          </p:nvPr>
        </p:nvSpPr>
        <p:spPr/>
        <p:txBody>
          <a:bodyPr/>
          <a:lstStyle/>
          <a:p>
            <a:r>
              <a:rPr lang="en-US" dirty="0" smtClean="0"/>
              <a:t/>
            </a:r>
            <a:br>
              <a:rPr lang="en-US" dirty="0" smtClean="0"/>
            </a:br>
            <a:endParaRPr lang="en-US" dirty="0" smtClean="0"/>
          </a:p>
          <a:p>
            <a:pPr lvl="2"/>
            <a:r>
              <a:rPr lang="en-US" dirty="0" smtClean="0"/>
              <a:t>The average Working Capital Days (CCC) of the 13 operating peer companies amount to 197 days and are therefore considerably above the comparative values of the internal (184 days) and external benchmarking (171 days).</a:t>
            </a:r>
          </a:p>
          <a:p>
            <a:pPr lvl="2"/>
            <a:r>
              <a:rPr lang="en-US" dirty="0" smtClean="0"/>
              <a:t>This is above all due to lower DIH. The resulting optimization potential is 22 days. Experience shows that such reduction – due to its complexity - is only realizable in the medium term.</a:t>
            </a:r>
          </a:p>
          <a:p>
            <a:pPr lvl="2"/>
            <a:r>
              <a:rPr lang="en-US" dirty="0" smtClean="0"/>
              <a:t>A DSO improvement is realizable in the short term. Taking into account the on-going supplier negotiations and the central cash pool already implemented, DPO improvement is also realizable in the short term.</a:t>
            </a:r>
          </a:p>
          <a:p>
            <a:pPr lvl="2"/>
            <a:r>
              <a:rPr lang="en-US" dirty="0" smtClean="0"/>
              <a:t>This results in the following potentials</a:t>
            </a:r>
            <a:endParaRPr lang="en-US" dirty="0"/>
          </a:p>
        </p:txBody>
      </p:sp>
      <p:sp>
        <p:nvSpPr>
          <p:cNvPr id="5" name="Titel 4"/>
          <p:cNvSpPr>
            <a:spLocks noGrp="1"/>
          </p:cNvSpPr>
          <p:nvPr>
            <p:ph type="title"/>
          </p:nvPr>
        </p:nvSpPr>
        <p:spPr/>
        <p:txBody>
          <a:bodyPr/>
          <a:lstStyle/>
          <a:p>
            <a:r>
              <a:rPr lang="en-US" dirty="0" smtClean="0"/>
              <a:t>6. What optimization measures have been identified and planned?</a:t>
            </a:r>
            <a:br>
              <a:rPr lang="en-US" dirty="0" smtClean="0"/>
            </a:br>
            <a:endParaRPr lang="en-US" dirty="0"/>
          </a:p>
        </p:txBody>
      </p:sp>
      <p:sp>
        <p:nvSpPr>
          <p:cNvPr id="4" name="Textplatzhalter 3"/>
          <p:cNvSpPr>
            <a:spLocks noGrp="1"/>
          </p:cNvSpPr>
          <p:nvPr>
            <p:ph type="body" sz="quarter" idx="13"/>
          </p:nvPr>
        </p:nvSpPr>
        <p:spPr/>
        <p:txBody>
          <a:bodyPr/>
          <a:lstStyle/>
          <a:p>
            <a:r>
              <a:rPr lang="en-US" dirty="0" smtClean="0"/>
              <a:t>Working Capital</a:t>
            </a:r>
            <a:endParaRPr lang="en-US" dirty="0"/>
          </a:p>
        </p:txBody>
      </p:sp>
      <p:graphicFrame>
        <p:nvGraphicFramePr>
          <p:cNvPr id="34" name="Group 90"/>
          <p:cNvGraphicFramePr>
            <a:graphicFrameLocks noGrp="1"/>
          </p:cNvGraphicFramePr>
          <p:nvPr>
            <p:custDataLst>
              <p:tags r:id="rId2"/>
            </p:custDataLst>
            <p:extLst>
              <p:ext uri="{D42A27DB-BD31-4B8C-83A1-F6EECF244321}">
                <p14:modId xmlns:p14="http://schemas.microsoft.com/office/powerpoint/2010/main" val="3984522812"/>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35" name="Rectangle 2"/>
          <p:cNvSpPr>
            <a:spLocks noChangeArrowheads="1"/>
          </p:cNvSpPr>
          <p:nvPr/>
        </p:nvSpPr>
        <p:spPr bwMode="auto">
          <a:xfrm>
            <a:off x="557456" y="4197532"/>
            <a:ext cx="1620000" cy="1364456"/>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Historical average NWC</a:t>
            </a:r>
          </a:p>
          <a:p>
            <a:pPr marL="216000" lvl="0" indent="-216000" defTabSz="762000" eaLnBrk="0" hangingPunct="0">
              <a:lnSpc>
                <a:spcPct val="90000"/>
              </a:lnSpc>
              <a:buFont typeface="+mj-lt"/>
              <a:buAutoNum type="arabicPeriod"/>
              <a:defRPr/>
            </a:pPr>
            <a:r>
              <a:rPr lang="en-US" sz="700" kern="0" dirty="0" smtClean="0">
                <a:solidFill>
                  <a:schemeClr val="bg1"/>
                </a:solidFill>
              </a:rPr>
              <a:t>External benchmark</a:t>
            </a:r>
          </a:p>
          <a:p>
            <a:pPr marL="216000" lvl="0" indent="-216000" defTabSz="762000" eaLnBrk="0" hangingPunct="0">
              <a:lnSpc>
                <a:spcPct val="90000"/>
              </a:lnSpc>
              <a:buFont typeface="+mj-lt"/>
              <a:buAutoNum type="arabicPeriod"/>
              <a:defRPr/>
            </a:pPr>
            <a:r>
              <a:rPr lang="en-US" sz="700" kern="0" dirty="0" smtClean="0">
                <a:solidFill>
                  <a:schemeClr val="bg1"/>
                </a:solidFill>
              </a:rPr>
              <a:t>Calculation of financial effects</a:t>
            </a:r>
          </a:p>
          <a:p>
            <a:pPr marL="216000" lvl="0" indent="-216000" defTabSz="762000" eaLnBrk="0" hangingPunct="0">
              <a:lnSpc>
                <a:spcPct val="90000"/>
              </a:lnSpc>
              <a:buFont typeface="+mj-lt"/>
              <a:buAutoNum type="arabicPeriod"/>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Further content: </a:t>
            </a:r>
          </a:p>
          <a:p>
            <a:pPr marL="216000" lvl="0" indent="-216000" defTabSz="762000" eaLnBrk="0" hangingPunct="0">
              <a:lnSpc>
                <a:spcPct val="90000"/>
              </a:lnSpc>
              <a:buFont typeface="+mj-lt"/>
              <a:buAutoNum type="arabicPeriod"/>
              <a:defRPr/>
            </a:pPr>
            <a:r>
              <a:rPr lang="en-US" sz="700" kern="0" dirty="0" smtClean="0">
                <a:solidFill>
                  <a:schemeClr val="bg1"/>
                </a:solidFill>
              </a:rPr>
              <a:t>Internal benchmark (for group companies)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36"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Target deduction (in days</a:t>
            </a:r>
            <a:r>
              <a:rPr lang="en-US" sz="900" kern="0" dirty="0" smtClean="0">
                <a:solidFill>
                  <a:schemeClr val="tx2"/>
                </a:solidFill>
                <a:latin typeface="Arial" panose="020B0604020202020204" pitchFamily="34" charset="0"/>
                <a:cs typeface="Arial" panose="020B0604020202020204" pitchFamily="34" charset="0"/>
              </a:rPr>
              <a:t>) - CCC</a:t>
            </a:r>
          </a:p>
          <a:p>
            <a:pPr defTabSz="914400"/>
            <a:endParaRPr lang="en-US" sz="900" kern="0" dirty="0">
              <a:latin typeface="Arial" panose="020B0604020202020204" pitchFamily="34" charset="0"/>
              <a:cs typeface="Arial" panose="020B0604020202020204" pitchFamily="34" charset="0"/>
            </a:endParaRPr>
          </a:p>
        </p:txBody>
      </p:sp>
      <p:sp>
        <p:nvSpPr>
          <p:cNvPr id="37" name="Text Placeholder 12"/>
          <p:cNvSpPr txBox="1">
            <a:spLocks/>
          </p:cNvSpPr>
          <p:nvPr>
            <p:custDataLst>
              <p:tags r:id="rId4"/>
            </p:custDataLst>
          </p:nvPr>
        </p:nvSpPr>
        <p:spPr>
          <a:xfrm>
            <a:off x="2447922" y="3823427"/>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Possible potential allocation</a:t>
            </a:r>
            <a:endParaRPr lang="en-US" sz="900" kern="0" dirty="0">
              <a:latin typeface="Arial" panose="020B0604020202020204" pitchFamily="34" charset="0"/>
              <a:cs typeface="Arial" panose="020B0604020202020204" pitchFamily="34" charset="0"/>
            </a:endParaRPr>
          </a:p>
        </p:txBody>
      </p:sp>
      <p:cxnSp>
        <p:nvCxnSpPr>
          <p:cNvPr id="38" name="AutoShape 199"/>
          <p:cNvCxnSpPr>
            <a:cxnSpLocks noChangeShapeType="1"/>
          </p:cNvCxnSpPr>
          <p:nvPr/>
        </p:nvCxnSpPr>
        <p:spPr bwMode="auto">
          <a:xfrm rot="16200000">
            <a:off x="4121102" y="3091681"/>
            <a:ext cx="36000" cy="2700000"/>
          </a:xfrm>
          <a:prstGeom prst="bentConnector3">
            <a:avLst>
              <a:gd name="adj1" fmla="val 451218"/>
            </a:avLst>
          </a:prstGeom>
          <a:noFill/>
          <a:ln w="6350">
            <a:solidFill>
              <a:schemeClr val="accent4"/>
            </a:solidFill>
            <a:miter lim="800000"/>
            <a:headEnd/>
            <a:tailEnd type="triangle" w="med" len="med"/>
          </a:ln>
        </p:spPr>
      </p:cxnSp>
      <p:sp>
        <p:nvSpPr>
          <p:cNvPr id="39" name="Oval 201"/>
          <p:cNvSpPr>
            <a:spLocks noChangeArrowheads="1"/>
          </p:cNvSpPr>
          <p:nvPr/>
        </p:nvSpPr>
        <p:spPr bwMode="auto">
          <a:xfrm>
            <a:off x="3763078" y="4127863"/>
            <a:ext cx="726077" cy="325467"/>
          </a:xfrm>
          <a:prstGeom prst="ellipse">
            <a:avLst/>
          </a:prstGeom>
          <a:solidFill>
            <a:schemeClr val="accent4"/>
          </a:solidFill>
          <a:ln w="6350">
            <a:solidFill>
              <a:schemeClr val="accent4"/>
            </a:solidFill>
            <a:round/>
            <a:headEnd/>
            <a:tailEnd/>
          </a:ln>
        </p:spPr>
        <p:txBody>
          <a:bodyPr wrap="none" lIns="0" tIns="0" rIns="0" bIns="0" anchor="ctr"/>
          <a:lstStyle/>
          <a:p>
            <a:pPr algn="ctr" fontAlgn="base">
              <a:spcBef>
                <a:spcPct val="0"/>
              </a:spcBef>
              <a:spcAft>
                <a:spcPct val="0"/>
              </a:spcAft>
            </a:pPr>
            <a:r>
              <a:rPr lang="en-US" sz="800" b="1" dirty="0" smtClean="0">
                <a:solidFill>
                  <a:schemeClr val="bg1"/>
                </a:solidFill>
              </a:rPr>
              <a:t>(26) days </a:t>
            </a:r>
          </a:p>
          <a:p>
            <a:pPr algn="ctr" fontAlgn="base">
              <a:spcBef>
                <a:spcPct val="0"/>
              </a:spcBef>
              <a:spcAft>
                <a:spcPct val="0"/>
              </a:spcAft>
            </a:pPr>
            <a:r>
              <a:rPr lang="en-US" sz="800" b="1" dirty="0" smtClean="0">
                <a:solidFill>
                  <a:schemeClr val="bg1"/>
                </a:solidFill>
              </a:rPr>
              <a:t>= 13%</a:t>
            </a:r>
          </a:p>
        </p:txBody>
      </p:sp>
      <p:sp>
        <p:nvSpPr>
          <p:cNvPr id="44" name="Text Box 32"/>
          <p:cNvSpPr txBox="1">
            <a:spLocks noChangeArrowheads="1"/>
          </p:cNvSpPr>
          <p:nvPr>
            <p:custDataLst>
              <p:tags r:id="rId5"/>
            </p:custDataLst>
          </p:nvPr>
        </p:nvSpPr>
        <p:spPr bwMode="gray">
          <a:xfrm>
            <a:off x="2447922" y="6029554"/>
            <a:ext cx="3404238" cy="71980"/>
          </a:xfrm>
          <a:prstGeom prst="rect">
            <a:avLst/>
          </a:prstGeom>
          <a:noFill/>
          <a:ln w="6350">
            <a:noFill/>
            <a:miter lim="800000"/>
            <a:headEnd type="none" w="sm" len="sm"/>
            <a:tailEnd type="none" w="sm" len="sm"/>
          </a:ln>
          <a:effectLst/>
        </p:spPr>
        <p:txBody>
          <a:bodyPr lIns="0" tIns="0" rIns="0" bIns="0" anchor="b"/>
          <a:lstStyle/>
          <a:p>
            <a:pPr marL="357188" indent="-357188" defTabSz="762000" eaLnBrk="0" fontAlgn="base" hangingPunct="0">
              <a:spcBef>
                <a:spcPct val="15000"/>
              </a:spcBef>
              <a:spcAft>
                <a:spcPct val="0"/>
              </a:spcAft>
              <a:tabLst>
                <a:tab pos="722313" algn="l"/>
              </a:tabLst>
            </a:pPr>
            <a:r>
              <a:rPr lang="en-US" sz="600" dirty="0" smtClean="0">
                <a:ea typeface="SimSun" pitchFamily="2" charset="-122"/>
                <a:cs typeface="Arial" pitchFamily="34" charset="0"/>
              </a:rPr>
              <a:t>Source:	Company information, KPMG analysis</a:t>
            </a:r>
          </a:p>
        </p:txBody>
      </p:sp>
      <p:sp>
        <p:nvSpPr>
          <p:cNvPr id="119" name="Oval 40"/>
          <p:cNvSpPr>
            <a:spLocks noChangeArrowheads="1"/>
          </p:cNvSpPr>
          <p:nvPr/>
        </p:nvSpPr>
        <p:spPr bwMode="gray">
          <a:xfrm>
            <a:off x="3253241" y="1807119"/>
            <a:ext cx="429829" cy="194417"/>
          </a:xfrm>
          <a:prstGeom prst="ellipse">
            <a:avLst/>
          </a:prstGeom>
          <a:solidFill>
            <a:schemeClr val="accent4"/>
          </a:solidFill>
          <a:ln w="9525">
            <a:solidFill>
              <a:schemeClr val="accent4"/>
            </a:solidFill>
            <a:round/>
            <a:headEnd/>
            <a:tailEnd/>
          </a:ln>
        </p:spPr>
        <p:txBody>
          <a:bodyPr wrap="none" lIns="0" tIns="0" rIns="0" bIns="0" anchor="ctr" anchorCtr="1"/>
          <a:lstStyle/>
          <a:p>
            <a:pPr fontAlgn="base">
              <a:spcBef>
                <a:spcPct val="0"/>
              </a:spcBef>
              <a:spcAft>
                <a:spcPct val="0"/>
              </a:spcAft>
            </a:pPr>
            <a:r>
              <a:rPr lang="en-US" sz="900" dirty="0" smtClean="0">
                <a:solidFill>
                  <a:schemeClr val="bg1"/>
                </a:solidFill>
              </a:rPr>
              <a:t>184</a:t>
            </a:r>
          </a:p>
        </p:txBody>
      </p:sp>
      <p:sp>
        <p:nvSpPr>
          <p:cNvPr id="120" name="Oval 41"/>
          <p:cNvSpPr>
            <a:spLocks noChangeArrowheads="1"/>
          </p:cNvSpPr>
          <p:nvPr/>
        </p:nvSpPr>
        <p:spPr bwMode="gray">
          <a:xfrm>
            <a:off x="2580867" y="1807119"/>
            <a:ext cx="428442" cy="194417"/>
          </a:xfrm>
          <a:prstGeom prst="ellipse">
            <a:avLst/>
          </a:prstGeom>
          <a:solidFill>
            <a:schemeClr val="accent4"/>
          </a:solidFill>
          <a:ln w="9525">
            <a:solidFill>
              <a:schemeClr val="accent4"/>
            </a:solidFill>
            <a:round/>
            <a:headEnd/>
            <a:tailEnd/>
          </a:ln>
        </p:spPr>
        <p:txBody>
          <a:bodyPr wrap="none" lIns="0" tIns="0" rIns="0" bIns="0" anchor="ctr" anchorCtr="1"/>
          <a:lstStyle/>
          <a:p>
            <a:pPr fontAlgn="base">
              <a:spcBef>
                <a:spcPct val="0"/>
              </a:spcBef>
              <a:spcAft>
                <a:spcPct val="0"/>
              </a:spcAft>
            </a:pPr>
            <a:r>
              <a:rPr lang="en-US" sz="900" dirty="0" smtClean="0">
                <a:solidFill>
                  <a:schemeClr val="bg1"/>
                </a:solidFill>
              </a:rPr>
              <a:t>197</a:t>
            </a:r>
          </a:p>
        </p:txBody>
      </p:sp>
      <p:sp>
        <p:nvSpPr>
          <p:cNvPr id="121" name="Oval 42"/>
          <p:cNvSpPr>
            <a:spLocks noChangeArrowheads="1"/>
          </p:cNvSpPr>
          <p:nvPr/>
        </p:nvSpPr>
        <p:spPr bwMode="gray">
          <a:xfrm>
            <a:off x="5256869" y="1807119"/>
            <a:ext cx="429829" cy="194417"/>
          </a:xfrm>
          <a:prstGeom prst="ellipse">
            <a:avLst/>
          </a:prstGeom>
          <a:solidFill>
            <a:schemeClr val="accent4"/>
          </a:solidFill>
          <a:ln w="9525">
            <a:solidFill>
              <a:schemeClr val="accent4"/>
            </a:solidFill>
            <a:round/>
            <a:headEnd/>
            <a:tailEnd/>
          </a:ln>
        </p:spPr>
        <p:txBody>
          <a:bodyPr wrap="none" lIns="0" tIns="0" rIns="0" bIns="0" anchor="ctr" anchorCtr="1"/>
          <a:lstStyle/>
          <a:p>
            <a:pPr fontAlgn="base">
              <a:spcBef>
                <a:spcPct val="0"/>
              </a:spcBef>
              <a:spcAft>
                <a:spcPct val="0"/>
              </a:spcAft>
            </a:pPr>
            <a:r>
              <a:rPr lang="en-US" sz="900" dirty="0" smtClean="0">
                <a:solidFill>
                  <a:schemeClr val="bg1"/>
                </a:solidFill>
              </a:rPr>
              <a:t>171</a:t>
            </a:r>
          </a:p>
        </p:txBody>
      </p:sp>
      <p:sp>
        <p:nvSpPr>
          <p:cNvPr id="122" name="Oval 43"/>
          <p:cNvSpPr>
            <a:spLocks noChangeArrowheads="1"/>
          </p:cNvSpPr>
          <p:nvPr/>
        </p:nvSpPr>
        <p:spPr bwMode="gray">
          <a:xfrm>
            <a:off x="3919310" y="1807119"/>
            <a:ext cx="429829" cy="194417"/>
          </a:xfrm>
          <a:prstGeom prst="ellipse">
            <a:avLst/>
          </a:prstGeom>
          <a:solidFill>
            <a:schemeClr val="accent4"/>
          </a:solidFill>
          <a:ln w="9525">
            <a:solidFill>
              <a:schemeClr val="accent4"/>
            </a:solidFill>
            <a:round/>
            <a:headEnd/>
            <a:tailEnd/>
          </a:ln>
        </p:spPr>
        <p:txBody>
          <a:bodyPr wrap="none" lIns="0" tIns="0" rIns="0" bIns="0" anchor="ctr" anchorCtr="1"/>
          <a:lstStyle/>
          <a:p>
            <a:pPr fontAlgn="base">
              <a:spcBef>
                <a:spcPct val="0"/>
              </a:spcBef>
              <a:spcAft>
                <a:spcPct val="0"/>
              </a:spcAft>
            </a:pPr>
            <a:r>
              <a:rPr lang="en-US" sz="900" dirty="0" smtClean="0">
                <a:solidFill>
                  <a:schemeClr val="bg1"/>
                </a:solidFill>
              </a:rPr>
              <a:t>171</a:t>
            </a:r>
          </a:p>
        </p:txBody>
      </p:sp>
      <p:sp>
        <p:nvSpPr>
          <p:cNvPr id="127" name="AutoShape 76"/>
          <p:cNvSpPr>
            <a:spLocks noChangeArrowheads="1"/>
          </p:cNvSpPr>
          <p:nvPr/>
        </p:nvSpPr>
        <p:spPr bwMode="gray">
          <a:xfrm rot="5400000">
            <a:off x="4242054" y="2573663"/>
            <a:ext cx="1245906" cy="155575"/>
          </a:xfrm>
          <a:prstGeom prst="triangle">
            <a:avLst>
              <a:gd name="adj" fmla="val 50000"/>
            </a:avLst>
          </a:prstGeom>
          <a:solidFill>
            <a:srgbClr val="D9D9D9"/>
          </a:solidFill>
          <a:ln w="6350">
            <a:noFill/>
            <a:miter lim="800000"/>
            <a:headEnd/>
            <a:tailEn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29" name="Textfeld 128"/>
          <p:cNvSpPr txBox="1">
            <a:spLocks/>
          </p:cNvSpPr>
          <p:nvPr/>
        </p:nvSpPr>
        <p:spPr>
          <a:xfrm>
            <a:off x="7586984" y="944563"/>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defPPr>
              <a:defRPr lang="en-US"/>
            </a:defPPr>
            <a:lvl1pPr algn="ctr">
              <a:defRPr sz="900" b="1">
                <a:latin typeface="Arial" pitchFamily="34" charset="0"/>
                <a:cs typeface="Arial" pitchFamily="34" charset="0"/>
              </a:defRPr>
            </a:lvl1pPr>
          </a:lstStyle>
          <a:p>
            <a:r>
              <a:rPr lang="en-US" dirty="0" smtClean="0"/>
              <a:t>Alternative 1</a:t>
            </a:r>
            <a:endParaRPr lang="en-US" dirty="0"/>
          </a:p>
        </p:txBody>
      </p:sp>
      <p:sp>
        <p:nvSpPr>
          <p:cNvPr id="27" name="Rechteck 26"/>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28" name="Rechteck 27"/>
          <p:cNvSpPr/>
          <p:nvPr/>
        </p:nvSpPr>
        <p:spPr>
          <a:xfrm>
            <a:off x="6012814" y="1422398"/>
            <a:ext cx="34020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Commentary</a:t>
            </a:r>
            <a:endParaRPr lang="en-US" sz="900" b="1" dirty="0">
              <a:solidFill>
                <a:schemeClr val="bg1"/>
              </a:solidFill>
            </a:endParaRPr>
          </a:p>
        </p:txBody>
      </p:sp>
      <p:pic>
        <p:nvPicPr>
          <p:cNvPr id="8" name="Grafik 7"/>
          <p:cNvPicPr>
            <a:picLocks noChangeAspect="1"/>
          </p:cNvPicPr>
          <p:nvPr>
            <p:custDataLst>
              <p:tags r:id="rId6"/>
            </p:custDataLst>
          </p:nvPr>
        </p:nvPicPr>
        <p:blipFill>
          <a:blip r:embed="rId13"/>
          <a:stretch>
            <a:fillRect/>
          </a:stretch>
        </p:blipFill>
        <p:spPr>
          <a:xfrm>
            <a:off x="-2618568" y="1422398"/>
            <a:ext cx="1956986" cy="2225233"/>
          </a:xfrm>
          <a:prstGeom prst="rect">
            <a:avLst/>
          </a:prstGeom>
        </p:spPr>
      </p:pic>
      <p:pic>
        <p:nvPicPr>
          <p:cNvPr id="41" name="Grafik 40"/>
          <p:cNvPicPr>
            <a:picLocks noChangeAspect="1"/>
          </p:cNvPicPr>
          <p:nvPr>
            <p:custDataLst>
              <p:tags r:id="rId7"/>
            </p:custDataLst>
          </p:nvPr>
        </p:nvPicPr>
        <p:blipFill rotWithShape="1">
          <a:blip r:embed="rId14"/>
          <a:srcRect l="7582" t="7522" r="12219" b="30143"/>
          <a:stretch/>
        </p:blipFill>
        <p:spPr>
          <a:xfrm>
            <a:off x="2447109" y="2039960"/>
            <a:ext cx="3475807" cy="1743157"/>
          </a:xfrm>
          <a:prstGeom prst="rect">
            <a:avLst/>
          </a:prstGeom>
        </p:spPr>
      </p:pic>
      <p:pic>
        <p:nvPicPr>
          <p:cNvPr id="14" name="Grafik 13"/>
          <p:cNvPicPr>
            <a:picLocks noChangeAspect="1"/>
          </p:cNvPicPr>
          <p:nvPr>
            <p:custDataLst>
              <p:tags r:id="rId8"/>
            </p:custDataLst>
          </p:nvPr>
        </p:nvPicPr>
        <p:blipFill>
          <a:blip r:embed="rId15"/>
          <a:stretch>
            <a:fillRect/>
          </a:stretch>
        </p:blipFill>
        <p:spPr>
          <a:xfrm>
            <a:off x="10593416" y="3801567"/>
            <a:ext cx="1950889" cy="2225233"/>
          </a:xfrm>
          <a:prstGeom prst="rect">
            <a:avLst/>
          </a:prstGeom>
        </p:spPr>
      </p:pic>
      <p:pic>
        <p:nvPicPr>
          <p:cNvPr id="42" name="Grafik 41"/>
          <p:cNvPicPr>
            <a:picLocks noChangeAspect="1"/>
          </p:cNvPicPr>
          <p:nvPr>
            <p:custDataLst>
              <p:tags r:id="rId9"/>
            </p:custDataLst>
          </p:nvPr>
        </p:nvPicPr>
        <p:blipFill>
          <a:blip r:embed="rId16"/>
          <a:stretch>
            <a:fillRect/>
          </a:stretch>
        </p:blipFill>
        <p:spPr>
          <a:xfrm>
            <a:off x="6040500" y="3888501"/>
            <a:ext cx="3384552" cy="836646"/>
          </a:xfrm>
          <a:prstGeom prst="rect">
            <a:avLst/>
          </a:prstGeom>
        </p:spPr>
      </p:pic>
      <p:pic>
        <p:nvPicPr>
          <p:cNvPr id="19" name="Grafik 18"/>
          <p:cNvPicPr>
            <a:picLocks noChangeAspect="1"/>
          </p:cNvPicPr>
          <p:nvPr>
            <p:custDataLst>
              <p:tags r:id="rId10"/>
            </p:custDataLst>
          </p:nvPr>
        </p:nvPicPr>
        <p:blipFill>
          <a:blip r:embed="rId17"/>
          <a:stretch>
            <a:fillRect/>
          </a:stretch>
        </p:blipFill>
        <p:spPr>
          <a:xfrm>
            <a:off x="-2630762" y="3801567"/>
            <a:ext cx="1956986" cy="2225233"/>
          </a:xfrm>
          <a:prstGeom prst="rect">
            <a:avLst/>
          </a:prstGeom>
        </p:spPr>
      </p:pic>
      <p:pic>
        <p:nvPicPr>
          <p:cNvPr id="43" name="Grafik 42"/>
          <p:cNvPicPr>
            <a:picLocks noChangeAspect="1"/>
          </p:cNvPicPr>
          <p:nvPr>
            <p:custDataLst>
              <p:tags r:id="rId11"/>
            </p:custDataLst>
          </p:nvPr>
        </p:nvPicPr>
        <p:blipFill rotWithShape="1">
          <a:blip r:embed="rId18"/>
          <a:srcRect l="12564" t="24900" r="7247" b="25692"/>
          <a:stretch/>
        </p:blipFill>
        <p:spPr>
          <a:xfrm>
            <a:off x="2447109" y="4546758"/>
            <a:ext cx="3565705" cy="1381652"/>
          </a:xfrm>
          <a:prstGeom prst="rect">
            <a:avLst/>
          </a:prstGeom>
        </p:spPr>
      </p:pic>
    </p:spTree>
    <p:extLst>
      <p:ext uri="{BB962C8B-B14F-4D97-AF65-F5344CB8AC3E}">
        <p14:creationId xmlns:p14="http://schemas.microsoft.com/office/powerpoint/2010/main" val="11247869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p:cNvSpPr>
            <a:spLocks noChangeArrowheads="1"/>
          </p:cNvSpPr>
          <p:nvPr/>
        </p:nvSpPr>
        <p:spPr bwMode="gray">
          <a:xfrm>
            <a:off x="3204754" y="1715213"/>
            <a:ext cx="687977" cy="1794341"/>
          </a:xfrm>
          <a:prstGeom prst="rect">
            <a:avLst/>
          </a:prstGeom>
          <a:solidFill>
            <a:srgbClr val="EAAA00"/>
          </a:solidFill>
          <a:ln w="6350">
            <a:solidFill>
              <a:srgbClr val="FFFFFF"/>
            </a:solidFill>
            <a:miter lim="800000"/>
            <a:headEnd type="none" w="sm" len="sm"/>
            <a:tailEnd type="none" w="sm" len="sm"/>
          </a:ln>
        </p:spPr>
        <p:txBody>
          <a:bodyPr wrap="none" lIns="54000" tIns="54000" rIns="54000" bIns="54000"/>
          <a:lstStyle/>
          <a:p>
            <a:pPr algn="ctr" defTabSz="762000" eaLnBrk="0" hangingPunct="0">
              <a:defRPr/>
            </a:pPr>
            <a:endParaRPr lang="en-US" sz="800" kern="0" dirty="0" smtClean="0">
              <a:solidFill>
                <a:srgbClr val="0C2D83"/>
              </a:solidFill>
            </a:endParaRPr>
          </a:p>
        </p:txBody>
      </p:sp>
      <p:sp>
        <p:nvSpPr>
          <p:cNvPr id="7" name="Textplatzhalter 6"/>
          <p:cNvSpPr>
            <a:spLocks noGrp="1"/>
          </p:cNvSpPr>
          <p:nvPr>
            <p:ph type="body" sz="quarter" idx="10"/>
          </p:nvPr>
        </p:nvSpPr>
        <p:spPr/>
        <p:txBody>
          <a:bodyPr/>
          <a:lstStyle/>
          <a:p>
            <a:pPr defTabSz="762000" fontAlgn="base">
              <a:lnSpc>
                <a:spcPct val="130000"/>
              </a:lnSpc>
              <a:spcBef>
                <a:spcPct val="50000"/>
              </a:spcBef>
              <a:spcAft>
                <a:spcPct val="0"/>
              </a:spcAft>
            </a:pPr>
            <a:endParaRPr lang="en-US" dirty="0" smtClean="0">
              <a:ea typeface="Batang" pitchFamily="18" charset="-127"/>
            </a:endParaRPr>
          </a:p>
          <a:p>
            <a:pPr defTabSz="762000" fontAlgn="base">
              <a:lnSpc>
                <a:spcPct val="130000"/>
              </a:lnSpc>
              <a:spcBef>
                <a:spcPct val="50000"/>
              </a:spcBef>
              <a:spcAft>
                <a:spcPct val="0"/>
              </a:spcAft>
            </a:pPr>
            <a:r>
              <a:rPr lang="en-US" dirty="0" smtClean="0">
                <a:ea typeface="Batang" pitchFamily="18" charset="-127"/>
              </a:rPr>
              <a:t>The target for the reduction of inventory is €300,000 by</a:t>
            </a:r>
            <a:br>
              <a:rPr lang="en-US" dirty="0" smtClean="0">
                <a:ea typeface="Batang" pitchFamily="18" charset="-127"/>
              </a:rPr>
            </a:br>
            <a:r>
              <a:rPr lang="en-US" dirty="0" smtClean="0">
                <a:ea typeface="Batang" pitchFamily="18" charset="-127"/>
              </a:rPr>
              <a:t>31 October 2013 – about 1/3 thereof is already included in the budget planning of the ABC group.</a:t>
            </a:r>
          </a:p>
          <a:p>
            <a:pPr defTabSz="762000" fontAlgn="base">
              <a:lnSpc>
                <a:spcPct val="130000"/>
              </a:lnSpc>
              <a:spcBef>
                <a:spcPct val="50000"/>
              </a:spcBef>
              <a:spcAft>
                <a:spcPct val="0"/>
              </a:spcAft>
            </a:pPr>
            <a:r>
              <a:rPr lang="en-US" dirty="0" smtClean="0">
                <a:ea typeface="Batang" pitchFamily="18" charset="-127"/>
              </a:rPr>
              <a:t>This value is broken down by the individual sub-groups in accordance with the previously determined savings potential.</a:t>
            </a:r>
          </a:p>
          <a:p>
            <a:pPr defTabSz="762000" fontAlgn="base">
              <a:lnSpc>
                <a:spcPct val="130000"/>
              </a:lnSpc>
              <a:spcBef>
                <a:spcPct val="50000"/>
              </a:spcBef>
              <a:spcAft>
                <a:spcPct val="0"/>
              </a:spcAft>
            </a:pPr>
            <a:r>
              <a:rPr lang="en-US" dirty="0" smtClean="0">
                <a:ea typeface="Batang" pitchFamily="18" charset="-127"/>
              </a:rPr>
              <a:t>The restructuring case contains additional measures for the reduction of inventory by further €178,000.</a:t>
            </a:r>
            <a:endParaRPr lang="en-US" dirty="0">
              <a:ea typeface="Batang" pitchFamily="18" charset="-127"/>
            </a:endParaRPr>
          </a:p>
        </p:txBody>
      </p:sp>
      <p:sp>
        <p:nvSpPr>
          <p:cNvPr id="3" name="Textplatzhalter 2"/>
          <p:cNvSpPr>
            <a:spLocks noGrp="1"/>
          </p:cNvSpPr>
          <p:nvPr>
            <p:ph type="body" sz="quarter" idx="12"/>
          </p:nvPr>
        </p:nvSpPr>
        <p:spPr>
          <a:xfrm>
            <a:off x="2450160" y="3821423"/>
            <a:ext cx="2337059" cy="2205377"/>
          </a:xfrm>
        </p:spPr>
        <p:txBody>
          <a:bodyPr/>
          <a:lstStyle/>
          <a:p>
            <a:r>
              <a:rPr lang="en-US" dirty="0" smtClean="0"/>
              <a:t>Commentary </a:t>
            </a:r>
          </a:p>
          <a:p>
            <a:pPr lvl="2">
              <a:spcAft>
                <a:spcPts val="400"/>
              </a:spcAft>
            </a:pPr>
            <a:r>
              <a:rPr lang="en-US" dirty="0" smtClean="0"/>
              <a:t>The top down target for the reduction of the inventory by €300,000 by 31 October 2013 was approved bottom up with the involvement of the local management and their estimates. </a:t>
            </a:r>
          </a:p>
          <a:p>
            <a:pPr lvl="2">
              <a:spcAft>
                <a:spcPts val="400"/>
              </a:spcAft>
            </a:pPr>
            <a:r>
              <a:rPr lang="en-US" dirty="0" smtClean="0"/>
              <a:t>Of the €300,000 , €122,000 are already contained in the budget. Important contributions are from Germany €49,000; </a:t>
            </a:r>
            <a:br>
              <a:rPr lang="en-US" dirty="0" smtClean="0"/>
            </a:br>
            <a:r>
              <a:rPr lang="en-US" dirty="0" smtClean="0"/>
              <a:t>UK €14,000 and the Czech Republic €10,000.</a:t>
            </a:r>
          </a:p>
          <a:p>
            <a:pPr lvl="2">
              <a:spcAft>
                <a:spcPts val="400"/>
              </a:spcAft>
            </a:pPr>
            <a:r>
              <a:rPr lang="en-US" dirty="0" smtClean="0"/>
              <a:t>Additional measures for the reduction of the inventory by €178,000 are contained in the restructuring case. </a:t>
            </a:r>
            <a:endParaRPr lang="en-US" dirty="0"/>
          </a:p>
        </p:txBody>
      </p:sp>
      <p:sp>
        <p:nvSpPr>
          <p:cNvPr id="5" name="Titel 4"/>
          <p:cNvSpPr>
            <a:spLocks noGrp="1"/>
          </p:cNvSpPr>
          <p:nvPr>
            <p:ph type="title"/>
          </p:nvPr>
        </p:nvSpPr>
        <p:spPr/>
        <p:txBody>
          <a:bodyPr/>
          <a:lstStyle/>
          <a:p>
            <a:r>
              <a:rPr lang="en-US" dirty="0" smtClean="0"/>
              <a:t>6. What optimization measures have been identified and planned? (1/2)</a:t>
            </a:r>
            <a:br>
              <a:rPr lang="en-US" dirty="0" smtClean="0"/>
            </a:br>
            <a:endParaRPr lang="en-US" dirty="0"/>
          </a:p>
        </p:txBody>
      </p:sp>
      <p:sp>
        <p:nvSpPr>
          <p:cNvPr id="4" name="Textplatzhalter 3"/>
          <p:cNvSpPr>
            <a:spLocks noGrp="1"/>
          </p:cNvSpPr>
          <p:nvPr>
            <p:ph type="body" sz="quarter" idx="13"/>
          </p:nvPr>
        </p:nvSpPr>
        <p:spPr/>
        <p:txBody>
          <a:bodyPr/>
          <a:lstStyle/>
          <a:p>
            <a:r>
              <a:rPr lang="en-US" dirty="0" smtClean="0"/>
              <a:t>Working Capital</a:t>
            </a:r>
            <a:endParaRPr lang="en-US" dirty="0"/>
          </a:p>
        </p:txBody>
      </p:sp>
      <p:graphicFrame>
        <p:nvGraphicFramePr>
          <p:cNvPr id="34" name="Group 90"/>
          <p:cNvGraphicFramePr>
            <a:graphicFrameLocks noGrp="1"/>
          </p:cNvGraphicFramePr>
          <p:nvPr>
            <p:custDataLst>
              <p:tags r:id="rId1"/>
            </p:custDataLst>
            <p:extLst>
              <p:ext uri="{D42A27DB-BD31-4B8C-83A1-F6EECF244321}">
                <p14:modId xmlns:p14="http://schemas.microsoft.com/office/powerpoint/2010/main" val="2619523997"/>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3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Inventory development (in €000)</a:t>
            </a:r>
          </a:p>
          <a:p>
            <a:pPr defTabSz="914400"/>
            <a:endParaRPr lang="en-US" sz="900" kern="0" dirty="0">
              <a:latin typeface="Arial" panose="020B0604020202020204" pitchFamily="34" charset="0"/>
              <a:cs typeface="Arial" panose="020B0604020202020204" pitchFamily="34" charset="0"/>
            </a:endParaRPr>
          </a:p>
        </p:txBody>
      </p:sp>
      <p:sp>
        <p:nvSpPr>
          <p:cNvPr id="128" name="Text Box 32"/>
          <p:cNvSpPr txBox="1">
            <a:spLocks noChangeArrowheads="1"/>
          </p:cNvSpPr>
          <p:nvPr>
            <p:custDataLst>
              <p:tags r:id="rId3"/>
            </p:custDataLst>
          </p:nvPr>
        </p:nvSpPr>
        <p:spPr bwMode="gray">
          <a:xfrm>
            <a:off x="2449900" y="3634931"/>
            <a:ext cx="1764000" cy="108000"/>
          </a:xfrm>
          <a:prstGeom prst="rect">
            <a:avLst/>
          </a:prstGeom>
          <a:noFill/>
          <a:ln w="6350">
            <a:noFill/>
            <a:miter lim="800000"/>
            <a:headEnd type="none" w="sm" len="sm"/>
            <a:tailEnd type="none" w="sm" len="sm"/>
          </a:ln>
          <a:effectLst/>
        </p:spPr>
        <p:txBody>
          <a:bodyPr lIns="0" tIns="0" rIns="0" bIns="0" anchor="b"/>
          <a:lstStyle/>
          <a:p>
            <a:pPr marL="357188" indent="-357188" defTabSz="762000" eaLnBrk="0" fontAlgn="base" hangingPunct="0">
              <a:spcBef>
                <a:spcPct val="15000"/>
              </a:spcBef>
              <a:spcAft>
                <a:spcPct val="0"/>
              </a:spcAft>
              <a:tabLst>
                <a:tab pos="722313" algn="l"/>
              </a:tabLst>
            </a:pPr>
            <a:r>
              <a:rPr lang="en-US" sz="600" dirty="0" smtClean="0">
                <a:ea typeface="SimSun" pitchFamily="2" charset="-122"/>
                <a:cs typeface="Arial" pitchFamily="34" charset="0"/>
              </a:rPr>
              <a:t>Source:	Company information, KPMG analysis</a:t>
            </a:r>
          </a:p>
        </p:txBody>
      </p:sp>
      <p:graphicFrame>
        <p:nvGraphicFramePr>
          <p:cNvPr id="30" name="Group 185"/>
          <p:cNvGraphicFramePr>
            <a:graphicFrameLocks noGrp="1"/>
          </p:cNvGraphicFramePr>
          <p:nvPr>
            <p:extLst>
              <p:ext uri="{D42A27DB-BD31-4B8C-83A1-F6EECF244321}">
                <p14:modId xmlns:p14="http://schemas.microsoft.com/office/powerpoint/2010/main" val="1337767199"/>
              </p:ext>
            </p:extLst>
          </p:nvPr>
        </p:nvGraphicFramePr>
        <p:xfrm>
          <a:off x="4860697" y="1422401"/>
          <a:ext cx="4556354" cy="4595269"/>
        </p:xfrm>
        <a:graphic>
          <a:graphicData uri="http://schemas.openxmlformats.org/drawingml/2006/table">
            <a:tbl>
              <a:tblPr/>
              <a:tblGrid>
                <a:gridCol w="983629"/>
                <a:gridCol w="1331537"/>
                <a:gridCol w="375682"/>
                <a:gridCol w="576610"/>
                <a:gridCol w="700978"/>
                <a:gridCol w="587918"/>
              </a:tblGrid>
              <a:tr h="2520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1" i="0" u="none" strike="noStrike" cap="none" normalizeH="0" baseline="0" noProof="0" dirty="0" smtClean="0">
                          <a:ln>
                            <a:noFill/>
                          </a:ln>
                          <a:solidFill>
                            <a:srgbClr val="FFFFFF"/>
                          </a:solidFill>
                          <a:effectLst/>
                          <a:latin typeface="+mn-lt"/>
                          <a:cs typeface="Arial" pitchFamily="34" charset="0"/>
                        </a:rPr>
                        <a:t>Stock reduction</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3175" cap="flat" cmpd="sng" algn="ctr">
                      <a:solidFill>
                        <a:srgbClr val="007C9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1" i="0" u="none" strike="noStrike" cap="none" normalizeH="0" baseline="0" noProof="0" dirty="0" smtClean="0">
                          <a:ln>
                            <a:noFill/>
                          </a:ln>
                          <a:solidFill>
                            <a:srgbClr val="FFFFFF"/>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noFill/>
                    </a:lnR>
                    <a:lnT w="9525" cap="flat" cmpd="sng" algn="ctr">
                      <a:solidFill>
                        <a:schemeClr val="tx2"/>
                      </a:solidFill>
                      <a:prstDash val="solid"/>
                      <a:round/>
                      <a:headEnd type="none" w="med" len="med"/>
                      <a:tailEnd type="none" w="med" len="med"/>
                    </a:lnT>
                    <a:lnB w="3175" cap="flat" cmpd="sng" algn="ctr">
                      <a:solidFill>
                        <a:srgbClr val="007C9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1" i="0" u="none" strike="noStrike" cap="none" normalizeH="0" baseline="0" noProof="0" dirty="0" smtClean="0">
                          <a:ln>
                            <a:noFill/>
                          </a:ln>
                          <a:solidFill>
                            <a:srgbClr val="FFFFFF"/>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noFill/>
                    </a:lnR>
                    <a:lnT w="9525" cap="flat" cmpd="sng" algn="ctr">
                      <a:solidFill>
                        <a:schemeClr val="tx2"/>
                      </a:solidFill>
                      <a:prstDash val="solid"/>
                      <a:round/>
                      <a:headEnd type="none" w="med" len="med"/>
                      <a:tailEnd type="none" w="med" len="med"/>
                    </a:lnT>
                    <a:lnB w="3175" cap="flat" cmpd="sng" algn="ctr">
                      <a:solidFill>
                        <a:srgbClr val="F68D2E"/>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1" i="0" u="none" strike="noStrike" cap="none" normalizeH="0" baseline="0" noProof="0" dirty="0" smtClean="0">
                          <a:ln>
                            <a:noFill/>
                          </a:ln>
                          <a:solidFill>
                            <a:srgbClr val="FFFFFF"/>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noFill/>
                    </a:lnR>
                    <a:lnT w="9525" cap="flat" cmpd="sng" algn="ctr">
                      <a:solidFill>
                        <a:schemeClr val="tx2"/>
                      </a:solidFill>
                      <a:prstDash val="solid"/>
                      <a:round/>
                      <a:headEnd type="none" w="med" len="med"/>
                      <a:tailEnd type="none" w="med" len="med"/>
                    </a:lnT>
                    <a:lnB w="3175" cap="flat" cmpd="sng" algn="ctr">
                      <a:solidFill>
                        <a:srgbClr val="F68D2E"/>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1" i="0" u="none" strike="noStrike" cap="none" normalizeH="0" baseline="0" noProof="0" dirty="0" smtClean="0">
                          <a:ln>
                            <a:noFill/>
                          </a:ln>
                          <a:solidFill>
                            <a:srgbClr val="FFFFFF"/>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noFill/>
                    </a:lnR>
                    <a:lnT w="9525" cap="flat" cmpd="sng" algn="ctr">
                      <a:solidFill>
                        <a:schemeClr val="tx2"/>
                      </a:solidFill>
                      <a:prstDash val="solid"/>
                      <a:round/>
                      <a:headEnd type="none" w="med" len="med"/>
                      <a:tailEnd type="none" w="med" len="med"/>
                    </a:lnT>
                    <a:lnB w="3175" cap="flat" cmpd="sng" algn="ctr">
                      <a:solidFill>
                        <a:srgbClr val="007C92"/>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900" b="1" i="0" u="none" strike="noStrike" cap="none" normalizeH="0" baseline="0" noProof="0" dirty="0" smtClean="0">
                          <a:ln>
                            <a:noFill/>
                          </a:ln>
                          <a:solidFill>
                            <a:srgbClr val="FFFFFF"/>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3175" cap="flat" cmpd="sng" algn="ctr">
                      <a:solidFill>
                        <a:srgbClr val="007C92"/>
                      </a:solidFill>
                      <a:prstDash val="solid"/>
                      <a:round/>
                      <a:headEnd type="none" w="med" len="med"/>
                      <a:tailEnd type="none" w="med" len="med"/>
                    </a:lnB>
                    <a:lnTlToBr>
                      <a:noFill/>
                    </a:lnTlToBr>
                    <a:lnBlToTr>
                      <a:noFill/>
                    </a:lnBlToTr>
                    <a:solidFill>
                      <a:schemeClr val="tx2"/>
                    </a:solidFill>
                  </a:tcPr>
                </a:tc>
              </a:tr>
              <a:tr h="39845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GB" sz="800" b="1" i="0" u="none" strike="noStrike" cap="none" normalizeH="0" baseline="0" noProof="0" dirty="0" smtClean="0">
                          <a:ln>
                            <a:noFill/>
                          </a:ln>
                          <a:solidFill>
                            <a:schemeClr val="tx1"/>
                          </a:solidFill>
                          <a:effectLst/>
                          <a:latin typeface="+mn-lt"/>
                          <a:cs typeface="Arial" pitchFamily="34" charset="0"/>
                        </a:rPr>
                        <a:t>€000</a:t>
                      </a:r>
                      <a:endParaRPr kumimoji="0" lang="en-GB" sz="1800" b="1" i="0" u="none" strike="noStrike" cap="none" normalizeH="0" baseline="0" noProof="0" dirty="0" smtClean="0">
                        <a:ln>
                          <a:noFill/>
                        </a:ln>
                        <a:solidFill>
                          <a:schemeClr val="tx1"/>
                        </a:solidFill>
                        <a:effectLst/>
                        <a:latin typeface="+mn-lt"/>
                      </a:endParaRPr>
                    </a:p>
                  </a:txBody>
                  <a:tcPr marL="36000" marR="36000" marT="18000" marB="18000" anchor="b" horzOverflow="overflow">
                    <a:lnL w="9525" cap="flat" cmpd="sng" algn="ctr">
                      <a:solidFill>
                        <a:schemeClr val="tx2"/>
                      </a:solidFill>
                      <a:prstDash val="solid"/>
                      <a:round/>
                      <a:headEnd type="none" w="med" len="med"/>
                      <a:tailEnd type="none" w="med" len="med"/>
                    </a:lnL>
                    <a:lnR>
                      <a:noFill/>
                    </a:lnR>
                    <a:lnT w="3175" cap="flat" cmpd="sng" algn="ctr">
                      <a:solidFill>
                        <a:srgbClr val="007C9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800" b="1" i="0" u="none" strike="noStrike" cap="none" normalizeH="0" baseline="0" noProof="0" dirty="0" smtClean="0">
                          <a:ln>
                            <a:noFill/>
                          </a:ln>
                          <a:solidFill>
                            <a:schemeClr val="tx1"/>
                          </a:solidFill>
                          <a:effectLst/>
                          <a:latin typeface="+mn-lt"/>
                          <a:cs typeface="Arial"/>
                        </a:rPr>
                        <a:t>Ø Stock</a:t>
                      </a:r>
                      <a:br>
                        <a:rPr kumimoji="0" lang="en-GB" sz="800" b="1" i="0" u="none" strike="noStrike" cap="none" normalizeH="0" baseline="0" noProof="0" dirty="0" smtClean="0">
                          <a:ln>
                            <a:noFill/>
                          </a:ln>
                          <a:solidFill>
                            <a:schemeClr val="tx1"/>
                          </a:solidFill>
                          <a:effectLst/>
                          <a:latin typeface="+mn-lt"/>
                          <a:cs typeface="Arial"/>
                        </a:rPr>
                      </a:br>
                      <a:r>
                        <a:rPr kumimoji="0" lang="en-GB" sz="800" b="1" i="0" u="none" strike="noStrike" cap="none" normalizeH="0" baseline="0" noProof="0" dirty="0" smtClean="0">
                          <a:ln>
                            <a:noFill/>
                          </a:ln>
                          <a:solidFill>
                            <a:schemeClr val="tx1"/>
                          </a:solidFill>
                          <a:effectLst/>
                          <a:latin typeface="+mn-lt"/>
                          <a:cs typeface="Arial"/>
                        </a:rPr>
                        <a:t>Oct-Dec 15</a:t>
                      </a:r>
                      <a:endParaRPr kumimoji="0" lang="en-GB" sz="1800" b="1" i="0" u="none" strike="noStrike" cap="none" normalizeH="0" baseline="0" noProof="0" dirty="0" smtClean="0">
                        <a:ln>
                          <a:noFill/>
                        </a:ln>
                        <a:solidFill>
                          <a:schemeClr val="tx1"/>
                        </a:solidFill>
                        <a:effectLst/>
                        <a:latin typeface="+mn-lt"/>
                      </a:endParaRPr>
                    </a:p>
                  </a:txBody>
                  <a:tcPr marL="36000" marR="36000" marT="18000" marB="18000" anchor="b" horzOverflow="overflow">
                    <a:lnL>
                      <a:noFill/>
                    </a:lnL>
                    <a:lnR w="12700" cap="flat" cmpd="sng" algn="ctr">
                      <a:noFill/>
                      <a:prstDash val="solid"/>
                      <a:round/>
                      <a:headEnd type="none" w="med" len="med"/>
                      <a:tailEnd type="none" w="med" len="med"/>
                    </a:lnR>
                    <a:lnT w="3175" cap="flat" cmpd="sng" algn="ctr">
                      <a:solidFill>
                        <a:srgbClr val="007C9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GB" sz="800" b="1" i="0" u="none" strike="noStrike" cap="none" normalizeH="0" baseline="0" noProof="0" dirty="0" smtClean="0">
                          <a:ln>
                            <a:noFill/>
                          </a:ln>
                          <a:solidFill>
                            <a:schemeClr val="tx1"/>
                          </a:solidFill>
                          <a:effectLst/>
                          <a:latin typeface="+mn-lt"/>
                          <a:cs typeface="Arial" pitchFamily="34" charset="0"/>
                        </a:rPr>
                        <a:t>Stock </a:t>
                      </a:r>
                      <a:br>
                        <a:rPr kumimoji="0" lang="en-GB" sz="800" b="1" i="0" u="none" strike="noStrike" cap="none" normalizeH="0" baseline="0" noProof="0" dirty="0" smtClean="0">
                          <a:ln>
                            <a:noFill/>
                          </a:ln>
                          <a:solidFill>
                            <a:schemeClr val="tx1"/>
                          </a:solidFill>
                          <a:effectLst/>
                          <a:latin typeface="+mn-lt"/>
                          <a:cs typeface="Arial" pitchFamily="34" charset="0"/>
                        </a:rPr>
                      </a:br>
                      <a:r>
                        <a:rPr kumimoji="0" lang="en-GB" sz="800" b="1" i="0" u="none" strike="noStrike" cap="none" normalizeH="0" baseline="0" noProof="0" dirty="0" smtClean="0">
                          <a:ln>
                            <a:noFill/>
                          </a:ln>
                          <a:solidFill>
                            <a:schemeClr val="tx1"/>
                          </a:solidFill>
                          <a:effectLst/>
                          <a:latin typeface="+mn-lt"/>
                          <a:cs typeface="Arial" pitchFamily="34" charset="0"/>
                        </a:rPr>
                        <a:t>reduction</a:t>
                      </a:r>
                      <a:endParaRPr kumimoji="0" lang="en-GB" sz="1800" b="1" i="0" u="none" strike="noStrike" cap="none" normalizeH="0" baseline="0" noProof="0" dirty="0" smtClean="0">
                        <a:ln>
                          <a:noFill/>
                        </a:ln>
                        <a:solidFill>
                          <a:schemeClr val="tx1"/>
                        </a:solidFill>
                        <a:effectLst/>
                        <a:latin typeface="+mn-lt"/>
                      </a:endParaRPr>
                    </a:p>
                  </a:txBody>
                  <a:tcPr marL="36000" marR="36000" marT="18000" marB="18000"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68D2E"/>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hMerge="1">
                  <a:txBody>
                    <a:bodyPr/>
                    <a:lstStyle/>
                    <a:p>
                      <a:endParaRPr lang="de-DE"/>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800" b="1" i="0" u="none" strike="noStrike" kern="1200" cap="none" normalizeH="0" baseline="0" noProof="0" dirty="0" smtClean="0">
                          <a:ln>
                            <a:noFill/>
                          </a:ln>
                          <a:solidFill>
                            <a:schemeClr val="tx1"/>
                          </a:solidFill>
                          <a:effectLst/>
                          <a:latin typeface="+mn-lt"/>
                          <a:ea typeface="+mn-ea"/>
                          <a:cs typeface="Arial" pitchFamily="34" charset="0"/>
                        </a:rPr>
                        <a:t>Stock reduction budget</a:t>
                      </a:r>
                    </a:p>
                  </a:txBody>
                  <a:tcPr marL="36000" marR="36000" marT="18000" marB="18000" anchor="b" horzOverflow="overflow">
                    <a:lnL w="12700" cap="flat" cmpd="sng" algn="ctr">
                      <a:noFill/>
                      <a:prstDash val="solid"/>
                      <a:round/>
                      <a:headEnd type="none" w="med" len="med"/>
                      <a:tailEnd type="none" w="med" len="med"/>
                    </a:lnL>
                    <a:lnR>
                      <a:noFill/>
                    </a:lnR>
                    <a:lnT w="3175" cap="flat" cmpd="sng" algn="ctr">
                      <a:solidFill>
                        <a:srgbClr val="007C9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GB" sz="800" b="1" i="0" u="none" strike="noStrike" kern="1200" cap="none" normalizeH="0" baseline="0" noProof="0" dirty="0" smtClean="0">
                          <a:ln>
                            <a:noFill/>
                          </a:ln>
                          <a:solidFill>
                            <a:schemeClr val="tx1"/>
                          </a:solidFill>
                          <a:effectLst/>
                          <a:latin typeface="+mn-lt"/>
                          <a:ea typeface="+mn-ea"/>
                          <a:cs typeface="Arial" pitchFamily="34" charset="0"/>
                        </a:rPr>
                        <a:t>Stock reduction </a:t>
                      </a:r>
                      <a:br>
                        <a:rPr kumimoji="0" lang="en-GB" sz="800" b="1" i="0" u="none" strike="noStrike" kern="1200" cap="none" normalizeH="0" baseline="0" noProof="0" dirty="0" smtClean="0">
                          <a:ln>
                            <a:noFill/>
                          </a:ln>
                          <a:solidFill>
                            <a:schemeClr val="tx1"/>
                          </a:solidFill>
                          <a:effectLst/>
                          <a:latin typeface="+mn-lt"/>
                          <a:ea typeface="+mn-ea"/>
                          <a:cs typeface="Arial" pitchFamily="34" charset="0"/>
                        </a:rPr>
                      </a:br>
                      <a:r>
                        <a:rPr kumimoji="0" lang="en-GB" sz="800" b="1" i="0" u="none" strike="noStrike" kern="1200" cap="none" normalizeH="0" baseline="0" noProof="0" dirty="0" smtClean="0">
                          <a:ln>
                            <a:noFill/>
                          </a:ln>
                          <a:solidFill>
                            <a:schemeClr val="tx1"/>
                          </a:solidFill>
                          <a:effectLst/>
                          <a:latin typeface="+mn-lt"/>
                          <a:ea typeface="+mn-ea"/>
                          <a:cs typeface="Arial" pitchFamily="34" charset="0"/>
                        </a:rPr>
                        <a:t>Res. Case</a:t>
                      </a:r>
                    </a:p>
                  </a:txBody>
                  <a:tcPr marL="36000" marR="36000" marT="18000" marB="18000" anchor="b" horzOverflow="overflow">
                    <a:lnL>
                      <a:noFill/>
                    </a:lnL>
                    <a:lnR w="9525" cap="flat" cmpd="sng" algn="ctr">
                      <a:solidFill>
                        <a:schemeClr val="tx2"/>
                      </a:solidFill>
                      <a:prstDash val="solid"/>
                      <a:round/>
                      <a:headEnd type="none" w="med" len="med"/>
                      <a:tailEnd type="none" w="med" len="med"/>
                    </a:lnR>
                    <a:lnT w="3175" cap="flat" cmpd="sng" algn="ctr">
                      <a:solidFill>
                        <a:srgbClr val="007C9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Germany</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(94)</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18.3%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(49)</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(45)</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Italy</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(45)</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16.1%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(7)</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(38)</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UK</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(37)</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26.2%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(14)</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Czech Republic</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(26)</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25.0%</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(10)</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(16)</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Denmark</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10.8%</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(8)</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France</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kern="1200" cap="none" normalizeH="0" baseline="0" noProof="0" dirty="0" smtClean="0">
                          <a:ln>
                            <a:noFill/>
                          </a:ln>
                          <a:solidFill>
                            <a:srgbClr val="000000"/>
                          </a:solidFill>
                          <a:effectLst/>
                          <a:latin typeface="+mn-lt"/>
                          <a:ea typeface="+mn-ea"/>
                          <a:cs typeface="Arial" pitchFamily="34" charset="0"/>
                        </a:rPr>
                        <a:t>(1)</a:t>
                      </a: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kern="1200" cap="none" normalizeH="0" baseline="0" noProof="0" dirty="0" smtClean="0">
                          <a:ln>
                            <a:noFill/>
                          </a:ln>
                          <a:solidFill>
                            <a:srgbClr val="000000"/>
                          </a:solidFill>
                          <a:effectLst/>
                          <a:latin typeface="+mn-lt"/>
                          <a:ea typeface="+mn-ea"/>
                          <a:cs typeface="Arial" pitchFamily="34" charset="0"/>
                        </a:rPr>
                        <a:t>1.1%</a:t>
                      </a: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(0)</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Netherlands</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13.2%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(8)</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(4)</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Finland</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(15)</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16.7%</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(14)</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Sweden</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1.4%</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(0)</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Norway</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(15)</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21.1%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Switzerland</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18.3%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(8)</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Hungary</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4.0%</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Poland</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28.9%</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(10)</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Slovakia</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4.7%</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Croatia</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(4)</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17.4%</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Austria</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4.5%</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(0)</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Bulgaria</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12.5%</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kern="1200" cap="none" normalizeH="0" baseline="0" noProof="0" dirty="0" smtClean="0">
                          <a:ln>
                            <a:noFill/>
                          </a:ln>
                          <a:solidFill>
                            <a:srgbClr val="000000"/>
                          </a:solidFill>
                          <a:effectLst/>
                          <a:latin typeface="+mn-lt"/>
                          <a:ea typeface="+mn-ea"/>
                          <a:cs typeface="Arial" pitchFamily="34" charset="0"/>
                        </a:rPr>
                        <a:t>(2)</a:t>
                      </a: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kern="1200" cap="none" normalizeH="0" baseline="0" noProof="0" dirty="0" smtClean="0">
                          <a:ln>
                            <a:noFill/>
                          </a:ln>
                          <a:solidFill>
                            <a:srgbClr val="000000"/>
                          </a:solidFill>
                          <a:effectLst/>
                          <a:latin typeface="+mn-lt"/>
                          <a:ea typeface="+mn-ea"/>
                          <a:cs typeface="Arial" pitchFamily="34" charset="0"/>
                        </a:rPr>
                        <a:t>(0)</a:t>
                      </a: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Lithuania</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21.4%</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Serbia</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15.4%</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(0)</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Estonia</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 </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8.3%</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(0)</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8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chemeClr val="tx1"/>
                          </a:solidFill>
                          <a:effectLst/>
                          <a:latin typeface="+mn-lt"/>
                          <a:cs typeface="Arial" pitchFamily="34" charset="0"/>
                        </a:rPr>
                        <a:t>Latvia</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endParaRPr kumimoji="0" lang="en-GB" sz="800" b="1"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1" u="none" strike="noStrike" cap="none" normalizeH="0" baseline="0" noProof="0" dirty="0" smtClean="0">
                          <a:ln>
                            <a:noFill/>
                          </a:ln>
                          <a:solidFill>
                            <a:srgbClr val="000000"/>
                          </a:solidFill>
                          <a:effectLst/>
                          <a:latin typeface="+mn-lt"/>
                          <a:cs typeface="Arial" pitchFamily="34" charset="0"/>
                        </a:rPr>
                        <a:t>18.2%</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0" i="0" u="none" strike="noStrike" cap="none" normalizeH="0" baseline="0" noProof="0" dirty="0" smtClean="0">
                          <a:ln>
                            <a:noFill/>
                          </a:ln>
                          <a:solidFill>
                            <a:srgbClr val="000000"/>
                          </a:solidFill>
                          <a:effectLst/>
                          <a:latin typeface="+mn-lt"/>
                          <a:cs typeface="Arial" pitchFamily="34" charset="0"/>
                        </a:rPr>
                        <a:t>(1)</a:t>
                      </a:r>
                      <a:endParaRPr kumimoji="0" lang="en-GB" sz="1800" b="0" i="0" u="none" strike="noStrike" cap="none" normalizeH="0" baseline="0" noProof="0" dirty="0" smtClean="0">
                        <a:ln>
                          <a:noFill/>
                        </a:ln>
                        <a:solidFill>
                          <a:schemeClr val="tx1"/>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17987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GB" sz="800" b="1" i="0" u="none" strike="noStrike" cap="none" normalizeH="0" baseline="0" noProof="0" dirty="0" smtClean="0">
                          <a:ln>
                            <a:noFill/>
                          </a:ln>
                          <a:solidFill>
                            <a:schemeClr val="tx2"/>
                          </a:solidFill>
                          <a:effectLst/>
                          <a:latin typeface="+mn-lt"/>
                          <a:cs typeface="Arial" pitchFamily="34" charset="0"/>
                        </a:rPr>
                        <a:t>Group</a:t>
                      </a:r>
                      <a:endParaRPr kumimoji="0" lang="en-GB" sz="1800" b="0" i="0" u="none" strike="noStrike" cap="none" normalizeH="0" baseline="0" noProof="0" dirty="0" smtClean="0">
                        <a:ln>
                          <a:noFill/>
                        </a:ln>
                        <a:solidFill>
                          <a:schemeClr val="tx2"/>
                        </a:solidFill>
                        <a:effectLst/>
                        <a:latin typeface="+mn-lt"/>
                      </a:endParaRPr>
                    </a:p>
                  </a:txBody>
                  <a:tcPr marL="36000" marR="36000" marT="18000" marB="18000" anchor="ctr" horzOverflow="overflow">
                    <a:lnL w="9525" cap="flat" cmpd="sng" algn="ctr">
                      <a:solidFill>
                        <a:schemeClr val="tx2"/>
                      </a:solidFill>
                      <a:prstDash val="solid"/>
                      <a:round/>
                      <a:headEnd type="none" w="med" len="med"/>
                      <a:tailEnd type="none" w="med" len="med"/>
                    </a:lnL>
                    <a:lnR>
                      <a:noFill/>
                    </a:lnR>
                    <a:lnT w="952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1" i="0" u="none" strike="noStrike" cap="none" normalizeH="0" baseline="0" noProof="0" dirty="0" smtClean="0">
                          <a:ln>
                            <a:noFill/>
                          </a:ln>
                          <a:solidFill>
                            <a:schemeClr val="tx2"/>
                          </a:solidFill>
                          <a:effectLst/>
                          <a:latin typeface="+mn-lt"/>
                          <a:cs typeface="Arial" pitchFamily="34" charset="0"/>
                        </a:rPr>
                        <a:t> </a:t>
                      </a:r>
                      <a:endParaRPr kumimoji="0" lang="en-GB" sz="1800" b="0"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a:solidFill>
                        <a:prstClr val="black"/>
                      </a:solidFill>
                    </a:lnR>
                    <a:lnT w="952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1" i="0" u="none" strike="noStrike" cap="none" normalizeH="0" baseline="0" noProof="0" dirty="0" smtClean="0">
                          <a:ln>
                            <a:noFill/>
                          </a:ln>
                          <a:solidFill>
                            <a:schemeClr val="tx2"/>
                          </a:solidFill>
                          <a:effectLst/>
                          <a:latin typeface="+mn-lt"/>
                          <a:cs typeface="Arial" pitchFamily="34" charset="0"/>
                        </a:rPr>
                        <a:t>(300)</a:t>
                      </a:r>
                      <a:endParaRPr kumimoji="0" lang="en-GB" sz="1800" b="0" i="0" u="none" strike="noStrike" cap="none" normalizeH="0" baseline="0" noProof="0" dirty="0" smtClean="0">
                        <a:ln>
                          <a:noFill/>
                        </a:ln>
                        <a:solidFill>
                          <a:schemeClr val="tx2"/>
                        </a:solidFill>
                        <a:effectLst/>
                        <a:latin typeface="+mn-lt"/>
                      </a:endParaRPr>
                    </a:p>
                  </a:txBody>
                  <a:tcPr marL="36000" marR="36000" marT="18000" marB="18000" anchor="ctr" horzOverflow="overflow">
                    <a:lnL>
                      <a:solidFill>
                        <a:prstClr val="black"/>
                      </a:solidFill>
                    </a:lnL>
                    <a:lnR w="1270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1" i="1" u="none" strike="noStrike" cap="none" normalizeH="0" baseline="0" noProof="0" dirty="0" smtClean="0">
                          <a:ln>
                            <a:noFill/>
                          </a:ln>
                          <a:solidFill>
                            <a:schemeClr val="tx2"/>
                          </a:solidFill>
                          <a:effectLst/>
                          <a:latin typeface="+mn-lt"/>
                          <a:cs typeface="Arial" pitchFamily="34" charset="0"/>
                        </a:rPr>
                        <a:t>16.1%</a:t>
                      </a:r>
                      <a:endParaRPr kumimoji="0" lang="en-GB" sz="1800" b="0" i="0" u="none" strike="noStrike" cap="none" normalizeH="0" baseline="0" noProof="0" dirty="0" smtClean="0">
                        <a:ln>
                          <a:noFill/>
                        </a:ln>
                        <a:solidFill>
                          <a:schemeClr val="tx2"/>
                        </a:solidFill>
                        <a:effectLst/>
                        <a:latin typeface="+mn-lt"/>
                      </a:endParaRPr>
                    </a:p>
                  </a:txBody>
                  <a:tcPr marL="36000" marR="36000" marT="18000" marB="18000" anchor="ctr" horzOverflow="overflow">
                    <a:lnL w="12700" cap="flat" cmpd="sng" algn="ctr">
                      <a:solidFill>
                        <a:schemeClr val="bg1"/>
                      </a:solidFill>
                      <a:prstDash val="solid"/>
                      <a:round/>
                      <a:headEnd type="none" w="med" len="med"/>
                      <a:tailEnd type="none" w="med" len="med"/>
                    </a:lnL>
                    <a:lnR>
                      <a:solidFill>
                        <a:prstClr val="black"/>
                      </a:solidFill>
                    </a:lnR>
                    <a:lnT w="9525"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EAAA00"/>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1" i="0" u="none" strike="noStrike" cap="none" normalizeH="0" baseline="0" noProof="0" dirty="0" smtClean="0">
                          <a:ln>
                            <a:noFill/>
                          </a:ln>
                          <a:solidFill>
                            <a:schemeClr val="tx2"/>
                          </a:solidFill>
                          <a:effectLst/>
                          <a:latin typeface="+mn-lt"/>
                          <a:cs typeface="Arial" pitchFamily="34" charset="0"/>
                        </a:rPr>
                        <a:t>(122)</a:t>
                      </a:r>
                      <a:endParaRPr kumimoji="0" lang="en-GB" sz="1800" b="0" i="0" u="none" strike="noStrike" cap="none" normalizeH="0" baseline="0" noProof="0" dirty="0" smtClean="0">
                        <a:ln>
                          <a:noFill/>
                        </a:ln>
                        <a:solidFill>
                          <a:schemeClr val="tx2"/>
                        </a:solidFill>
                        <a:effectLst/>
                        <a:latin typeface="+mn-lt"/>
                      </a:endParaRPr>
                    </a:p>
                  </a:txBody>
                  <a:tcPr marL="36000" marR="36000" marT="18000" marB="18000" anchor="ctr" horzOverflow="overflow">
                    <a:lnL>
                      <a:solidFill>
                        <a:prstClr val="black"/>
                      </a:solidFill>
                    </a:lnL>
                    <a:lnR>
                      <a:noFill/>
                    </a:lnR>
                    <a:lnT w="952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GB" sz="800" b="1" i="0" u="none" strike="noStrike" cap="none" normalizeH="0" baseline="0" noProof="0" dirty="0" smtClean="0">
                          <a:ln>
                            <a:noFill/>
                          </a:ln>
                          <a:solidFill>
                            <a:schemeClr val="tx2"/>
                          </a:solidFill>
                          <a:effectLst/>
                          <a:latin typeface="+mn-lt"/>
                          <a:cs typeface="Arial" pitchFamily="34" charset="0"/>
                        </a:rPr>
                        <a:t>(178)</a:t>
                      </a:r>
                      <a:endParaRPr kumimoji="0" lang="en-GB" sz="1800" b="0" i="0" u="none" strike="noStrike" cap="none" normalizeH="0" baseline="0" noProof="0" dirty="0" smtClean="0">
                        <a:ln>
                          <a:noFill/>
                        </a:ln>
                        <a:solidFill>
                          <a:schemeClr val="tx2"/>
                        </a:solidFill>
                        <a:effectLst/>
                        <a:latin typeface="+mn-lt"/>
                      </a:endParaRPr>
                    </a:p>
                  </a:txBody>
                  <a:tcPr marL="36000" marR="36000" marT="18000" marB="18000" anchor="ctr" horzOverflow="overflow">
                    <a:lnL>
                      <a:noFill/>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r>
            </a:tbl>
          </a:graphicData>
        </a:graphic>
      </p:graphicFrame>
      <p:cxnSp>
        <p:nvCxnSpPr>
          <p:cNvPr id="46" name="AutoShape 199"/>
          <p:cNvCxnSpPr>
            <a:cxnSpLocks noChangeShapeType="1"/>
          </p:cNvCxnSpPr>
          <p:nvPr/>
        </p:nvCxnSpPr>
        <p:spPr bwMode="auto">
          <a:xfrm rot="16200000">
            <a:off x="5594362" y="-263189"/>
            <a:ext cx="36000" cy="4068000"/>
          </a:xfrm>
          <a:prstGeom prst="bentConnector3">
            <a:avLst>
              <a:gd name="adj1" fmla="val 451218"/>
            </a:avLst>
          </a:prstGeom>
          <a:noFill/>
          <a:ln w="6350">
            <a:solidFill>
              <a:srgbClr val="EAAA00"/>
            </a:solidFill>
            <a:miter lim="800000"/>
            <a:headEnd/>
            <a:tailEnd type="triangle" w="med" len="med"/>
          </a:ln>
        </p:spPr>
      </p:cxnSp>
      <p:sp>
        <p:nvSpPr>
          <p:cNvPr id="47" name="Text Box 32"/>
          <p:cNvSpPr txBox="1">
            <a:spLocks noChangeArrowheads="1"/>
          </p:cNvSpPr>
          <p:nvPr>
            <p:custDataLst>
              <p:tags r:id="rId4"/>
            </p:custDataLst>
          </p:nvPr>
        </p:nvSpPr>
        <p:spPr bwMode="gray">
          <a:xfrm>
            <a:off x="4859338" y="6013282"/>
            <a:ext cx="3404238" cy="145665"/>
          </a:xfrm>
          <a:prstGeom prst="rect">
            <a:avLst/>
          </a:prstGeom>
          <a:noFill/>
          <a:ln w="6350">
            <a:noFill/>
            <a:miter lim="800000"/>
            <a:headEnd type="none" w="sm" len="sm"/>
            <a:tailEnd type="none" w="sm" len="sm"/>
          </a:ln>
          <a:effectLst/>
        </p:spPr>
        <p:txBody>
          <a:bodyPr lIns="0" tIns="0" rIns="0" bIns="0" anchor="b"/>
          <a:lstStyle/>
          <a:p>
            <a:pPr marL="357188" indent="-357188" defTabSz="762000" eaLnBrk="0" fontAlgn="base" hangingPunct="0">
              <a:spcBef>
                <a:spcPct val="15000"/>
              </a:spcBef>
              <a:spcAft>
                <a:spcPct val="0"/>
              </a:spcAft>
              <a:tabLst>
                <a:tab pos="722313" algn="l"/>
              </a:tabLst>
            </a:pPr>
            <a:r>
              <a:rPr lang="en-US" sz="600" dirty="0" smtClean="0">
                <a:ea typeface="SimSun" pitchFamily="2" charset="-122"/>
                <a:cs typeface="Arial" pitchFamily="34" charset="0"/>
              </a:rPr>
              <a:t>Source:	Company information, KPMG analysis</a:t>
            </a:r>
          </a:p>
        </p:txBody>
      </p:sp>
      <p:sp>
        <p:nvSpPr>
          <p:cNvPr id="48" name="Textfeld 47"/>
          <p:cNvSpPr txBox="1">
            <a:spLocks/>
          </p:cNvSpPr>
          <p:nvPr/>
        </p:nvSpPr>
        <p:spPr>
          <a:xfrm>
            <a:off x="7591797" y="941967"/>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defPPr>
              <a:defRPr lang="en-US"/>
            </a:defPPr>
            <a:lvl1pPr algn="ctr">
              <a:defRPr sz="900" b="1">
                <a:latin typeface="Arial" pitchFamily="34" charset="0"/>
                <a:cs typeface="Arial" pitchFamily="34" charset="0"/>
              </a:defRPr>
            </a:lvl1pPr>
          </a:lstStyle>
          <a:p>
            <a:r>
              <a:rPr lang="en-US" dirty="0" smtClean="0"/>
              <a:t>Alternative 2</a:t>
            </a:r>
            <a:endParaRPr lang="en-US" dirty="0"/>
          </a:p>
        </p:txBody>
      </p:sp>
      <p:sp>
        <p:nvSpPr>
          <p:cNvPr id="18" name="Rechteck 17"/>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pic>
        <p:nvPicPr>
          <p:cNvPr id="9" name="Grafik 8"/>
          <p:cNvPicPr>
            <a:picLocks noChangeAspect="1"/>
          </p:cNvPicPr>
          <p:nvPr>
            <p:custDataLst>
              <p:tags r:id="rId5"/>
            </p:custDataLst>
          </p:nvPr>
        </p:nvPicPr>
        <p:blipFill>
          <a:blip r:embed="rId10"/>
          <a:stretch>
            <a:fillRect/>
          </a:stretch>
        </p:blipFill>
        <p:spPr>
          <a:xfrm>
            <a:off x="-2576154" y="1447703"/>
            <a:ext cx="1956986" cy="2225233"/>
          </a:xfrm>
          <a:prstGeom prst="rect">
            <a:avLst/>
          </a:prstGeom>
        </p:spPr>
      </p:pic>
      <p:pic>
        <p:nvPicPr>
          <p:cNvPr id="22" name="Grafik 21"/>
          <p:cNvPicPr>
            <a:picLocks noChangeAspect="1"/>
          </p:cNvPicPr>
          <p:nvPr>
            <p:custDataLst>
              <p:tags r:id="rId6"/>
            </p:custDataLst>
          </p:nvPr>
        </p:nvPicPr>
        <p:blipFill>
          <a:blip r:embed="rId11"/>
          <a:stretch>
            <a:fillRect/>
          </a:stretch>
        </p:blipFill>
        <p:spPr>
          <a:xfrm>
            <a:off x="2272388" y="1348022"/>
            <a:ext cx="2782617" cy="2424597"/>
          </a:xfrm>
          <a:prstGeom prst="rect">
            <a:avLst/>
          </a:prstGeom>
        </p:spPr>
      </p:pic>
      <p:pic>
        <p:nvPicPr>
          <p:cNvPr id="12" name="Grafik 11"/>
          <p:cNvPicPr>
            <a:picLocks noChangeAspect="1"/>
          </p:cNvPicPr>
          <p:nvPr>
            <p:custDataLst>
              <p:tags r:id="rId7"/>
            </p:custDataLst>
          </p:nvPr>
        </p:nvPicPr>
        <p:blipFill>
          <a:blip r:embed="rId12"/>
          <a:stretch>
            <a:fillRect/>
          </a:stretch>
        </p:blipFill>
        <p:spPr>
          <a:xfrm>
            <a:off x="10549296" y="1422400"/>
            <a:ext cx="1956986" cy="2219136"/>
          </a:xfrm>
          <a:prstGeom prst="rect">
            <a:avLst/>
          </a:prstGeom>
        </p:spPr>
      </p:pic>
      <p:pic>
        <p:nvPicPr>
          <p:cNvPr id="26" name="Grafik 25"/>
          <p:cNvPicPr>
            <a:picLocks noChangeAspect="1"/>
          </p:cNvPicPr>
          <p:nvPr>
            <p:custDataLst>
              <p:tags r:id="rId8"/>
            </p:custDataLst>
          </p:nvPr>
        </p:nvPicPr>
        <p:blipFill rotWithShape="1">
          <a:blip r:embed="rId13"/>
          <a:srcRect l="2154" t="2783" r="28743" b="4785"/>
          <a:stretch/>
        </p:blipFill>
        <p:spPr>
          <a:xfrm>
            <a:off x="5755185" y="2047875"/>
            <a:ext cx="1444809" cy="4007392"/>
          </a:xfrm>
          <a:prstGeom prst="rect">
            <a:avLst/>
          </a:prstGeom>
        </p:spPr>
      </p:pic>
    </p:spTree>
    <p:extLst>
      <p:ext uri="{BB962C8B-B14F-4D97-AF65-F5344CB8AC3E}">
        <p14:creationId xmlns:p14="http://schemas.microsoft.com/office/powerpoint/2010/main" val="1770359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ihandform 15"/>
          <p:cNvSpPr/>
          <p:nvPr/>
        </p:nvSpPr>
        <p:spPr>
          <a:xfrm>
            <a:off x="2812869" y="2299063"/>
            <a:ext cx="6609805" cy="3727268"/>
          </a:xfrm>
          <a:custGeom>
            <a:avLst/>
            <a:gdLst>
              <a:gd name="connsiteX0" fmla="*/ 1175657 w 6601097"/>
              <a:gd name="connsiteY0" fmla="*/ 931817 h 3727268"/>
              <a:gd name="connsiteX1" fmla="*/ 8709 w 6601097"/>
              <a:gd name="connsiteY1" fmla="*/ 1123406 h 3727268"/>
              <a:gd name="connsiteX2" fmla="*/ 0 w 6601097"/>
              <a:gd name="connsiteY2" fmla="*/ 3727268 h 3727268"/>
              <a:gd name="connsiteX3" fmla="*/ 6601097 w 6601097"/>
              <a:gd name="connsiteY3" fmla="*/ 3718560 h 3727268"/>
              <a:gd name="connsiteX4" fmla="*/ 6601097 w 6601097"/>
              <a:gd name="connsiteY4" fmla="*/ 1105988 h 3727268"/>
              <a:gd name="connsiteX5" fmla="*/ 3004457 w 6601097"/>
              <a:gd name="connsiteY5" fmla="*/ 905691 h 3727268"/>
              <a:gd name="connsiteX6" fmla="*/ 3030583 w 6601097"/>
              <a:gd name="connsiteY6" fmla="*/ 0 h 3727268"/>
              <a:gd name="connsiteX7" fmla="*/ 1201783 w 6601097"/>
              <a:gd name="connsiteY7" fmla="*/ 0 h 3727268"/>
              <a:gd name="connsiteX8" fmla="*/ 1175657 w 6601097"/>
              <a:gd name="connsiteY8" fmla="*/ 931817 h 3727268"/>
              <a:gd name="connsiteX0" fmla="*/ 1184365 w 6609805"/>
              <a:gd name="connsiteY0" fmla="*/ 931817 h 3727268"/>
              <a:gd name="connsiteX1" fmla="*/ 0 w 6609805"/>
              <a:gd name="connsiteY1" fmla="*/ 1114697 h 3727268"/>
              <a:gd name="connsiteX2" fmla="*/ 8708 w 6609805"/>
              <a:gd name="connsiteY2" fmla="*/ 3727268 h 3727268"/>
              <a:gd name="connsiteX3" fmla="*/ 6609805 w 6609805"/>
              <a:gd name="connsiteY3" fmla="*/ 3718560 h 3727268"/>
              <a:gd name="connsiteX4" fmla="*/ 6609805 w 6609805"/>
              <a:gd name="connsiteY4" fmla="*/ 1105988 h 3727268"/>
              <a:gd name="connsiteX5" fmla="*/ 3013165 w 6609805"/>
              <a:gd name="connsiteY5" fmla="*/ 905691 h 3727268"/>
              <a:gd name="connsiteX6" fmla="*/ 3039291 w 6609805"/>
              <a:gd name="connsiteY6" fmla="*/ 0 h 3727268"/>
              <a:gd name="connsiteX7" fmla="*/ 1210491 w 6609805"/>
              <a:gd name="connsiteY7" fmla="*/ 0 h 3727268"/>
              <a:gd name="connsiteX8" fmla="*/ 1184365 w 6609805"/>
              <a:gd name="connsiteY8" fmla="*/ 931817 h 3727268"/>
              <a:gd name="connsiteX0" fmla="*/ 1184365 w 6609805"/>
              <a:gd name="connsiteY0" fmla="*/ 931817 h 3727268"/>
              <a:gd name="connsiteX1" fmla="*/ 0 w 6609805"/>
              <a:gd name="connsiteY1" fmla="*/ 1114697 h 3727268"/>
              <a:gd name="connsiteX2" fmla="*/ 8708 w 6609805"/>
              <a:gd name="connsiteY2" fmla="*/ 3727268 h 3727268"/>
              <a:gd name="connsiteX3" fmla="*/ 6609805 w 6609805"/>
              <a:gd name="connsiteY3" fmla="*/ 3718560 h 3727268"/>
              <a:gd name="connsiteX4" fmla="*/ 6609805 w 6609805"/>
              <a:gd name="connsiteY4" fmla="*/ 1105988 h 3727268"/>
              <a:gd name="connsiteX5" fmla="*/ 3013165 w 6609805"/>
              <a:gd name="connsiteY5" fmla="*/ 905691 h 3727268"/>
              <a:gd name="connsiteX6" fmla="*/ 3039291 w 6609805"/>
              <a:gd name="connsiteY6" fmla="*/ 0 h 3727268"/>
              <a:gd name="connsiteX7" fmla="*/ 1184365 w 6609805"/>
              <a:gd name="connsiteY7" fmla="*/ 0 h 3727268"/>
              <a:gd name="connsiteX8" fmla="*/ 1184365 w 6609805"/>
              <a:gd name="connsiteY8" fmla="*/ 931817 h 3727268"/>
              <a:gd name="connsiteX0" fmla="*/ 1184365 w 6609805"/>
              <a:gd name="connsiteY0" fmla="*/ 931817 h 3727268"/>
              <a:gd name="connsiteX1" fmla="*/ 0 w 6609805"/>
              <a:gd name="connsiteY1" fmla="*/ 1114697 h 3727268"/>
              <a:gd name="connsiteX2" fmla="*/ 8708 w 6609805"/>
              <a:gd name="connsiteY2" fmla="*/ 3727268 h 3727268"/>
              <a:gd name="connsiteX3" fmla="*/ 6609805 w 6609805"/>
              <a:gd name="connsiteY3" fmla="*/ 3718560 h 3727268"/>
              <a:gd name="connsiteX4" fmla="*/ 6609805 w 6609805"/>
              <a:gd name="connsiteY4" fmla="*/ 1105988 h 3727268"/>
              <a:gd name="connsiteX5" fmla="*/ 3013165 w 6609805"/>
              <a:gd name="connsiteY5" fmla="*/ 905691 h 3727268"/>
              <a:gd name="connsiteX6" fmla="*/ 3021873 w 6609805"/>
              <a:gd name="connsiteY6" fmla="*/ 0 h 3727268"/>
              <a:gd name="connsiteX7" fmla="*/ 1184365 w 6609805"/>
              <a:gd name="connsiteY7" fmla="*/ 0 h 3727268"/>
              <a:gd name="connsiteX8" fmla="*/ 1184365 w 6609805"/>
              <a:gd name="connsiteY8" fmla="*/ 931817 h 372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9805" h="3727268">
                <a:moveTo>
                  <a:pt x="1184365" y="931817"/>
                </a:moveTo>
                <a:lnTo>
                  <a:pt x="0" y="1114697"/>
                </a:lnTo>
                <a:cubicBezTo>
                  <a:pt x="2903" y="1985554"/>
                  <a:pt x="5805" y="2856411"/>
                  <a:pt x="8708" y="3727268"/>
                </a:cubicBezTo>
                <a:lnTo>
                  <a:pt x="6609805" y="3718560"/>
                </a:lnTo>
                <a:lnTo>
                  <a:pt x="6609805" y="1105988"/>
                </a:lnTo>
                <a:lnTo>
                  <a:pt x="3013165" y="905691"/>
                </a:lnTo>
                <a:cubicBezTo>
                  <a:pt x="3016068" y="603794"/>
                  <a:pt x="3018970" y="301897"/>
                  <a:pt x="3021873" y="0"/>
                </a:cubicBezTo>
                <a:lnTo>
                  <a:pt x="1184365" y="0"/>
                </a:lnTo>
                <a:lnTo>
                  <a:pt x="1184365" y="931817"/>
                </a:lnTo>
                <a:close/>
              </a:path>
            </a:pathLst>
          </a:cu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23" name="Rectangle 57"/>
          <p:cNvSpPr>
            <a:spLocks noChangeArrowheads="1"/>
          </p:cNvSpPr>
          <p:nvPr>
            <p:custDataLst>
              <p:tags r:id="rId1"/>
            </p:custDataLst>
          </p:nvPr>
        </p:nvSpPr>
        <p:spPr bwMode="auto">
          <a:xfrm>
            <a:off x="5623600" y="1649944"/>
            <a:ext cx="686200" cy="1597376"/>
          </a:xfrm>
          <a:prstGeom prst="rect">
            <a:avLst/>
          </a:prstGeom>
          <a:solidFill>
            <a:schemeClr val="accent5"/>
          </a:solidFill>
          <a:ln w="6350">
            <a:noFill/>
            <a:prstDash val="dash"/>
            <a:miter lim="800000"/>
            <a:headEnd type="none" w="sm" len="sm"/>
            <a:tailEnd type="none" w="sm" len="sm"/>
          </a:ln>
          <a:effectLst/>
        </p:spPr>
        <p:txBody>
          <a:bodyPr wrap="none" lIns="54000" tIns="54000" rIns="54000" bIns="54000"/>
          <a:lstStyle/>
          <a:p>
            <a:pPr algn="ctr" defTabSz="762000" eaLnBrk="0" fontAlgn="base" hangingPunct="0">
              <a:spcBef>
                <a:spcPct val="0"/>
              </a:spcBef>
              <a:spcAft>
                <a:spcPct val="0"/>
              </a:spcAft>
            </a:pPr>
            <a:endParaRPr lang="en-US" sz="800" dirty="0">
              <a:solidFill>
                <a:srgbClr val="0C2D83"/>
              </a:solidFill>
            </a:endParaRPr>
          </a:p>
        </p:txBody>
      </p:sp>
      <p:sp>
        <p:nvSpPr>
          <p:cNvPr id="22" name="Rectangle 56"/>
          <p:cNvSpPr>
            <a:spLocks noChangeArrowheads="1"/>
          </p:cNvSpPr>
          <p:nvPr>
            <p:custDataLst>
              <p:tags r:id="rId2"/>
            </p:custDataLst>
          </p:nvPr>
        </p:nvSpPr>
        <p:spPr bwMode="auto">
          <a:xfrm>
            <a:off x="2822938" y="1649944"/>
            <a:ext cx="687580" cy="1597376"/>
          </a:xfrm>
          <a:prstGeom prst="rect">
            <a:avLst/>
          </a:prstGeom>
          <a:solidFill>
            <a:schemeClr val="accent5"/>
          </a:solidFill>
          <a:ln w="6350">
            <a:noFill/>
            <a:prstDash val="dash"/>
            <a:miter lim="800000"/>
            <a:headEnd type="none" w="sm" len="sm"/>
            <a:tailEnd type="none" w="sm" len="sm"/>
          </a:ln>
          <a:effectLst/>
        </p:spPr>
        <p:txBody>
          <a:bodyPr wrap="none" lIns="54000" tIns="54000" rIns="54000" bIns="54000"/>
          <a:lstStyle/>
          <a:p>
            <a:pPr algn="ctr" defTabSz="762000" eaLnBrk="0" fontAlgn="base" hangingPunct="0">
              <a:spcBef>
                <a:spcPct val="0"/>
              </a:spcBef>
              <a:spcAft>
                <a:spcPct val="0"/>
              </a:spcAft>
            </a:pPr>
            <a:endParaRPr lang="en-US" sz="800" dirty="0">
              <a:solidFill>
                <a:srgbClr val="0C2D83"/>
              </a:solidFill>
            </a:endParaRPr>
          </a:p>
        </p:txBody>
      </p:sp>
      <p:sp>
        <p:nvSpPr>
          <p:cNvPr id="24" name="Rectangle 58"/>
          <p:cNvSpPr>
            <a:spLocks noChangeArrowheads="1"/>
          </p:cNvSpPr>
          <p:nvPr>
            <p:custDataLst>
              <p:tags r:id="rId3"/>
            </p:custDataLst>
          </p:nvPr>
        </p:nvSpPr>
        <p:spPr bwMode="auto">
          <a:xfrm>
            <a:off x="8418595" y="1649944"/>
            <a:ext cx="687580" cy="1597376"/>
          </a:xfrm>
          <a:prstGeom prst="rect">
            <a:avLst/>
          </a:prstGeom>
          <a:solidFill>
            <a:schemeClr val="accent5"/>
          </a:solidFill>
          <a:ln w="6350">
            <a:noFill/>
            <a:prstDash val="dash"/>
            <a:miter lim="800000"/>
            <a:headEnd type="none" w="sm" len="sm"/>
            <a:tailEnd type="none" w="sm" len="sm"/>
          </a:ln>
          <a:effectLst/>
        </p:spPr>
        <p:txBody>
          <a:bodyPr wrap="none" lIns="54000" tIns="54000" rIns="54000" bIns="54000"/>
          <a:lstStyle/>
          <a:p>
            <a:pPr algn="ctr" defTabSz="762000" eaLnBrk="0" fontAlgn="base" hangingPunct="0">
              <a:spcBef>
                <a:spcPct val="0"/>
              </a:spcBef>
              <a:spcAft>
                <a:spcPct val="0"/>
              </a:spcAft>
            </a:pPr>
            <a:endParaRPr lang="en-US" sz="800" dirty="0">
              <a:solidFill>
                <a:srgbClr val="0C2D83"/>
              </a:solidFill>
            </a:endParaRPr>
          </a:p>
        </p:txBody>
      </p:sp>
      <p:sp>
        <p:nvSpPr>
          <p:cNvPr id="25" name="AutoShape 13"/>
          <p:cNvSpPr>
            <a:spLocks noChangeArrowheads="1"/>
          </p:cNvSpPr>
          <p:nvPr/>
        </p:nvSpPr>
        <p:spPr bwMode="auto">
          <a:xfrm>
            <a:off x="2448746" y="1676590"/>
            <a:ext cx="375545" cy="173193"/>
          </a:xfrm>
          <a:prstGeom prst="homePlate">
            <a:avLst>
              <a:gd name="adj" fmla="val 58846"/>
            </a:avLst>
          </a:prstGeom>
          <a:solidFill>
            <a:schemeClr val="accent2"/>
          </a:solidFill>
          <a:ln w="3175" algn="ctr">
            <a:noFill/>
            <a:miter lim="800000"/>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latin typeface="Arial"/>
                <a:cs typeface="Arial"/>
              </a:rPr>
              <a:t>Ø</a:t>
            </a:r>
            <a:endParaRPr lang="en-US" sz="700" b="1" dirty="0">
              <a:solidFill>
                <a:schemeClr val="bg1"/>
              </a:solidFill>
            </a:endParaRPr>
          </a:p>
        </p:txBody>
      </p:sp>
      <p:sp>
        <p:nvSpPr>
          <p:cNvPr id="26" name="AutoShape 13"/>
          <p:cNvSpPr>
            <a:spLocks noChangeArrowheads="1"/>
          </p:cNvSpPr>
          <p:nvPr/>
        </p:nvSpPr>
        <p:spPr bwMode="gray">
          <a:xfrm>
            <a:off x="2448746" y="1947038"/>
            <a:ext cx="375545" cy="173193"/>
          </a:xfrm>
          <a:prstGeom prst="homePlate">
            <a:avLst>
              <a:gd name="adj" fmla="val 58846"/>
            </a:avLst>
          </a:prstGeom>
          <a:solidFill>
            <a:schemeClr val="accent4"/>
          </a:solidFill>
          <a:ln w="3175" algn="ctr">
            <a:noFill/>
            <a:miter lim="800000"/>
            <a:headEnd/>
            <a:tailEnd/>
          </a:ln>
        </p:spPr>
        <p:txBody>
          <a:bodyPr lIns="0" tIns="0" rIns="0" bIns="0" anchor="ctr"/>
          <a:lstStyle/>
          <a:p>
            <a:pPr algn="ctr" eaLnBrk="0" fontAlgn="base" hangingPunct="0">
              <a:spcBef>
                <a:spcPct val="0"/>
              </a:spcBef>
              <a:spcAft>
                <a:spcPct val="0"/>
              </a:spcAft>
            </a:pPr>
            <a:r>
              <a:rPr lang="en-US" sz="700" b="1" dirty="0" smtClean="0">
                <a:solidFill>
                  <a:schemeClr val="bg1"/>
                </a:solidFill>
                <a:latin typeface="Arial"/>
                <a:cs typeface="Arial"/>
              </a:rPr>
              <a:t>Ø </a:t>
            </a:r>
            <a:r>
              <a:rPr lang="en-US" sz="700" b="1" dirty="0" smtClean="0">
                <a:solidFill>
                  <a:schemeClr val="bg1"/>
                </a:solidFill>
              </a:rPr>
              <a:t>days</a:t>
            </a:r>
            <a:endParaRPr lang="en-US" sz="700" b="1" dirty="0">
              <a:solidFill>
                <a:schemeClr val="bg1"/>
              </a:solidFill>
            </a:endParaRPr>
          </a:p>
        </p:txBody>
      </p:sp>
      <p:cxnSp>
        <p:nvCxnSpPr>
          <p:cNvPr id="27" name="AutoShape 68"/>
          <p:cNvCxnSpPr>
            <a:cxnSpLocks noChangeShapeType="1"/>
            <a:stCxn id="45" idx="3"/>
            <a:endCxn id="51" idx="1"/>
          </p:cNvCxnSpPr>
          <p:nvPr/>
        </p:nvCxnSpPr>
        <p:spPr bwMode="auto">
          <a:xfrm>
            <a:off x="3479478" y="1768516"/>
            <a:ext cx="2189713" cy="0"/>
          </a:xfrm>
          <a:prstGeom prst="straightConnector1">
            <a:avLst/>
          </a:prstGeom>
          <a:noFill/>
          <a:ln w="6350">
            <a:solidFill>
              <a:schemeClr val="accent2"/>
            </a:solidFill>
            <a:round/>
            <a:headEnd/>
            <a:tailEnd type="triangle" w="sm" len="sm"/>
          </a:ln>
          <a:effectLst/>
        </p:spPr>
      </p:cxnSp>
      <p:cxnSp>
        <p:nvCxnSpPr>
          <p:cNvPr id="28" name="AutoShape 69"/>
          <p:cNvCxnSpPr>
            <a:cxnSpLocks noChangeShapeType="1"/>
            <a:stCxn id="51" idx="3"/>
            <a:endCxn id="55" idx="1"/>
          </p:cNvCxnSpPr>
          <p:nvPr/>
        </p:nvCxnSpPr>
        <p:spPr bwMode="auto">
          <a:xfrm>
            <a:off x="6279452" y="1768516"/>
            <a:ext cx="2178988" cy="0"/>
          </a:xfrm>
          <a:prstGeom prst="straightConnector1">
            <a:avLst/>
          </a:prstGeom>
          <a:noFill/>
          <a:ln w="6350">
            <a:solidFill>
              <a:schemeClr val="accent2"/>
            </a:solidFill>
            <a:round/>
            <a:headEnd/>
            <a:tailEnd type="triangle" w="sm" len="sm"/>
          </a:ln>
          <a:effectLst/>
        </p:spPr>
      </p:cxnSp>
      <p:sp>
        <p:nvSpPr>
          <p:cNvPr id="29" name="Oval 71"/>
          <p:cNvSpPr>
            <a:spLocks noChangeArrowheads="1"/>
          </p:cNvSpPr>
          <p:nvPr/>
        </p:nvSpPr>
        <p:spPr bwMode="auto">
          <a:xfrm>
            <a:off x="6802039" y="1650364"/>
            <a:ext cx="532944" cy="215826"/>
          </a:xfrm>
          <a:prstGeom prst="ellipse">
            <a:avLst/>
          </a:prstGeom>
          <a:solidFill>
            <a:schemeClr val="accent2"/>
          </a:solidFill>
          <a:ln w="6350">
            <a:noFill/>
            <a:round/>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rPr>
              <a:t>€-1m</a:t>
            </a:r>
            <a:br>
              <a:rPr lang="en-US" sz="700" b="1" dirty="0" smtClean="0">
                <a:solidFill>
                  <a:schemeClr val="bg1"/>
                </a:solidFill>
              </a:rPr>
            </a:br>
            <a:r>
              <a:rPr lang="en-US" sz="700" b="1" i="1" dirty="0" smtClean="0">
                <a:solidFill>
                  <a:schemeClr val="bg1"/>
                </a:solidFill>
              </a:rPr>
              <a:t>-0.0%</a:t>
            </a:r>
            <a:endParaRPr lang="en-US" sz="700" b="1" i="1" dirty="0">
              <a:solidFill>
                <a:schemeClr val="bg1"/>
              </a:solidFill>
            </a:endParaRPr>
          </a:p>
        </p:txBody>
      </p:sp>
      <p:cxnSp>
        <p:nvCxnSpPr>
          <p:cNvPr id="31" name="AutoShape 72"/>
          <p:cNvCxnSpPr>
            <a:cxnSpLocks noChangeShapeType="1"/>
            <a:stCxn id="44" idx="3"/>
            <a:endCxn id="50" idx="1"/>
          </p:cNvCxnSpPr>
          <p:nvPr/>
        </p:nvCxnSpPr>
        <p:spPr bwMode="auto">
          <a:xfrm>
            <a:off x="3479478" y="2046957"/>
            <a:ext cx="2189713" cy="0"/>
          </a:xfrm>
          <a:prstGeom prst="straightConnector1">
            <a:avLst/>
          </a:prstGeom>
          <a:noFill/>
          <a:ln w="6350">
            <a:solidFill>
              <a:schemeClr val="accent4"/>
            </a:solidFill>
            <a:round/>
            <a:headEnd/>
            <a:tailEnd type="triangle" w="sm" len="sm"/>
          </a:ln>
          <a:effectLst/>
        </p:spPr>
      </p:cxnSp>
      <p:cxnSp>
        <p:nvCxnSpPr>
          <p:cNvPr id="32" name="AutoShape 73"/>
          <p:cNvCxnSpPr>
            <a:cxnSpLocks noChangeShapeType="1"/>
            <a:stCxn id="50" idx="3"/>
            <a:endCxn id="54" idx="1"/>
          </p:cNvCxnSpPr>
          <p:nvPr/>
        </p:nvCxnSpPr>
        <p:spPr bwMode="auto">
          <a:xfrm>
            <a:off x="6279452" y="2046957"/>
            <a:ext cx="2178988" cy="0"/>
          </a:xfrm>
          <a:prstGeom prst="straightConnector1">
            <a:avLst/>
          </a:prstGeom>
          <a:noFill/>
          <a:ln w="6350">
            <a:solidFill>
              <a:schemeClr val="accent4"/>
            </a:solidFill>
            <a:round/>
            <a:headEnd/>
            <a:tailEnd type="triangle" w="sm" len="sm"/>
          </a:ln>
          <a:effectLst/>
        </p:spPr>
      </p:cxnSp>
      <p:sp>
        <p:nvSpPr>
          <p:cNvPr id="33" name="Oval 74"/>
          <p:cNvSpPr>
            <a:spLocks noChangeArrowheads="1"/>
          </p:cNvSpPr>
          <p:nvPr/>
        </p:nvSpPr>
        <p:spPr bwMode="auto">
          <a:xfrm>
            <a:off x="4556268" y="1952415"/>
            <a:ext cx="491524" cy="189181"/>
          </a:xfrm>
          <a:prstGeom prst="ellipse">
            <a:avLst/>
          </a:prstGeom>
          <a:solidFill>
            <a:schemeClr val="accent4"/>
          </a:solidFill>
          <a:ln w="3175">
            <a:noFill/>
            <a:round/>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ea typeface="Arial Unicode MS" pitchFamily="34" charset="-128"/>
                <a:cs typeface="Arial Unicode MS" pitchFamily="34" charset="-128"/>
              </a:rPr>
              <a:t>-17.9%</a:t>
            </a:r>
            <a:endParaRPr lang="en-US" sz="700" b="1" dirty="0">
              <a:solidFill>
                <a:schemeClr val="bg1"/>
              </a:solidFill>
            </a:endParaRPr>
          </a:p>
        </p:txBody>
      </p:sp>
      <p:sp>
        <p:nvSpPr>
          <p:cNvPr id="35" name="Oval 75"/>
          <p:cNvSpPr>
            <a:spLocks noChangeArrowheads="1"/>
          </p:cNvSpPr>
          <p:nvPr/>
        </p:nvSpPr>
        <p:spPr bwMode="auto">
          <a:xfrm>
            <a:off x="7183108" y="1936379"/>
            <a:ext cx="491524" cy="189181"/>
          </a:xfrm>
          <a:prstGeom prst="ellipse">
            <a:avLst/>
          </a:prstGeom>
          <a:solidFill>
            <a:schemeClr val="accent4"/>
          </a:solidFill>
          <a:ln w="3175">
            <a:noFill/>
            <a:round/>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ea typeface="Arial Unicode MS" pitchFamily="34" charset="-128"/>
                <a:cs typeface="Arial Unicode MS" pitchFamily="34" charset="-128"/>
              </a:rPr>
              <a:t>-3.1%</a:t>
            </a:r>
            <a:endParaRPr lang="en-US" sz="700" b="1" dirty="0">
              <a:solidFill>
                <a:schemeClr val="bg1"/>
              </a:solidFill>
            </a:endParaRPr>
          </a:p>
        </p:txBody>
      </p:sp>
      <p:sp>
        <p:nvSpPr>
          <p:cNvPr id="37" name="Rectangle 79"/>
          <p:cNvSpPr>
            <a:spLocks noChangeArrowheads="1"/>
          </p:cNvSpPr>
          <p:nvPr/>
        </p:nvSpPr>
        <p:spPr bwMode="auto">
          <a:xfrm>
            <a:off x="7536563" y="2407953"/>
            <a:ext cx="209864" cy="50098"/>
          </a:xfrm>
          <a:prstGeom prst="rect">
            <a:avLst/>
          </a:prstGeom>
          <a:noFill/>
          <a:ln w="12700">
            <a:noFill/>
            <a:miter lim="800000"/>
            <a:headEnd/>
            <a:tailEnd/>
          </a:ln>
          <a:effectLst/>
        </p:spPr>
        <p:txBody>
          <a:bodyPr wrap="none" lIns="0" tIns="0" rIns="0" bIns="0" anchor="ctr"/>
          <a:lstStyle/>
          <a:p>
            <a:pPr algn="ctr" fontAlgn="base">
              <a:spcBef>
                <a:spcPct val="0"/>
              </a:spcBef>
              <a:spcAft>
                <a:spcPct val="0"/>
              </a:spcAft>
            </a:pPr>
            <a:endParaRPr lang="en-US" sz="1000" dirty="0">
              <a:solidFill>
                <a:srgbClr val="000000"/>
              </a:solidFill>
            </a:endParaRPr>
          </a:p>
        </p:txBody>
      </p:sp>
      <p:sp>
        <p:nvSpPr>
          <p:cNvPr id="38" name="Rectangle 80"/>
          <p:cNvSpPr>
            <a:spLocks noChangeArrowheads="1"/>
          </p:cNvSpPr>
          <p:nvPr/>
        </p:nvSpPr>
        <p:spPr bwMode="auto">
          <a:xfrm>
            <a:off x="6699869" y="2407953"/>
            <a:ext cx="208483" cy="50098"/>
          </a:xfrm>
          <a:prstGeom prst="rect">
            <a:avLst/>
          </a:prstGeom>
          <a:noFill/>
          <a:ln w="12700">
            <a:noFill/>
            <a:miter lim="800000"/>
            <a:headEnd/>
            <a:tailEnd/>
          </a:ln>
          <a:effectLst/>
        </p:spPr>
        <p:txBody>
          <a:bodyPr wrap="none" lIns="0" tIns="0" rIns="0" bIns="0" anchor="ctr"/>
          <a:lstStyle/>
          <a:p>
            <a:pPr algn="ctr" fontAlgn="base">
              <a:spcBef>
                <a:spcPct val="0"/>
              </a:spcBef>
              <a:spcAft>
                <a:spcPct val="0"/>
              </a:spcAft>
            </a:pPr>
            <a:endParaRPr lang="en-US" sz="1000" dirty="0">
              <a:solidFill>
                <a:srgbClr val="000000"/>
              </a:solidFill>
            </a:endParaRPr>
          </a:p>
        </p:txBody>
      </p:sp>
      <p:sp>
        <p:nvSpPr>
          <p:cNvPr id="39" name="Rectangle 81"/>
          <p:cNvSpPr>
            <a:spLocks noChangeArrowheads="1"/>
          </p:cNvSpPr>
          <p:nvPr/>
        </p:nvSpPr>
        <p:spPr bwMode="auto">
          <a:xfrm>
            <a:off x="8373257" y="2407953"/>
            <a:ext cx="209864" cy="50098"/>
          </a:xfrm>
          <a:prstGeom prst="rect">
            <a:avLst/>
          </a:prstGeom>
          <a:noFill/>
          <a:ln w="12700">
            <a:noFill/>
            <a:miter lim="800000"/>
            <a:headEnd/>
            <a:tailEnd/>
          </a:ln>
          <a:effectLst/>
        </p:spPr>
        <p:txBody>
          <a:bodyPr wrap="none" lIns="0" tIns="0" rIns="0" bIns="0" anchor="ctr"/>
          <a:lstStyle/>
          <a:p>
            <a:pPr algn="ctr" fontAlgn="base">
              <a:spcBef>
                <a:spcPct val="0"/>
              </a:spcBef>
              <a:spcAft>
                <a:spcPct val="0"/>
              </a:spcAft>
            </a:pPr>
            <a:endParaRPr lang="en-US" sz="1000" dirty="0">
              <a:solidFill>
                <a:srgbClr val="000000"/>
              </a:solidFill>
            </a:endParaRPr>
          </a:p>
        </p:txBody>
      </p:sp>
      <p:grpSp>
        <p:nvGrpSpPr>
          <p:cNvPr id="41" name="Gruppieren 40"/>
          <p:cNvGrpSpPr/>
          <p:nvPr/>
        </p:nvGrpSpPr>
        <p:grpSpPr>
          <a:xfrm>
            <a:off x="2869217" y="1677922"/>
            <a:ext cx="610261" cy="541269"/>
            <a:chOff x="2780280" y="1400374"/>
            <a:chExt cx="634891" cy="563114"/>
          </a:xfrm>
        </p:grpSpPr>
        <p:grpSp>
          <p:nvGrpSpPr>
            <p:cNvPr id="42" name="Gruppieren 41"/>
            <p:cNvGrpSpPr/>
            <p:nvPr/>
          </p:nvGrpSpPr>
          <p:grpSpPr>
            <a:xfrm>
              <a:off x="2780280" y="1400374"/>
              <a:ext cx="634891" cy="478178"/>
              <a:chOff x="2780279" y="1400374"/>
              <a:chExt cx="634891" cy="478178"/>
            </a:xfrm>
          </p:grpSpPr>
          <p:sp>
            <p:nvSpPr>
              <p:cNvPr id="44" name="Rectangle 60"/>
              <p:cNvSpPr>
                <a:spLocks noChangeArrowheads="1"/>
              </p:cNvSpPr>
              <p:nvPr/>
            </p:nvSpPr>
            <p:spPr bwMode="auto">
              <a:xfrm>
                <a:off x="2780279" y="1690053"/>
                <a:ext cx="634891" cy="188499"/>
              </a:xfrm>
              <a:prstGeom prst="rect">
                <a:avLst/>
              </a:prstGeom>
              <a:solidFill>
                <a:schemeClr val="accent4"/>
              </a:solidFill>
              <a:ln w="3175" algn="ctr">
                <a:noFill/>
                <a:miter lim="800000"/>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ea typeface="Arial Unicode MS" pitchFamily="34" charset="-128"/>
                    <a:cs typeface="Arial Unicode MS" pitchFamily="34" charset="-128"/>
                  </a:rPr>
                  <a:t>28.4 days</a:t>
                </a:r>
                <a:endParaRPr lang="en-US" sz="700" b="1" dirty="0">
                  <a:solidFill>
                    <a:schemeClr val="bg1"/>
                  </a:solidFill>
                  <a:ea typeface="Arial Unicode MS" pitchFamily="34" charset="-128"/>
                  <a:cs typeface="Arial Unicode MS" pitchFamily="34" charset="-128"/>
                </a:endParaRPr>
              </a:p>
            </p:txBody>
          </p:sp>
          <p:sp>
            <p:nvSpPr>
              <p:cNvPr id="45" name="Rectangle 65"/>
              <p:cNvSpPr>
                <a:spLocks noChangeArrowheads="1"/>
              </p:cNvSpPr>
              <p:nvPr/>
            </p:nvSpPr>
            <p:spPr bwMode="auto">
              <a:xfrm>
                <a:off x="2780279" y="1400374"/>
                <a:ext cx="634891" cy="188499"/>
              </a:xfrm>
              <a:prstGeom prst="rect">
                <a:avLst/>
              </a:prstGeom>
              <a:solidFill>
                <a:schemeClr val="accent2"/>
              </a:solidFill>
              <a:ln w="3175" algn="ctr">
                <a:noFill/>
                <a:miter lim="800000"/>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rPr>
                  <a:t>€1.87m</a:t>
                </a:r>
                <a:endParaRPr lang="en-US" sz="700" b="1" dirty="0">
                  <a:solidFill>
                    <a:schemeClr val="bg1"/>
                  </a:solidFill>
                </a:endParaRPr>
              </a:p>
            </p:txBody>
          </p:sp>
        </p:grpSp>
        <p:sp>
          <p:nvSpPr>
            <p:cNvPr id="43" name="AutoShape 82"/>
            <p:cNvSpPr>
              <a:spLocks noChangeAspect="1"/>
            </p:cNvSpPr>
            <p:nvPr/>
          </p:nvSpPr>
          <p:spPr bwMode="auto">
            <a:xfrm rot="5400000">
              <a:off x="3063754" y="1618535"/>
              <a:ext cx="67942" cy="621964"/>
            </a:xfrm>
            <a:prstGeom prst="leftBrace">
              <a:avLst>
                <a:gd name="adj1" fmla="val 49429"/>
                <a:gd name="adj2" fmla="val 50069"/>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chemeClr val="bg1"/>
                </a:solidFill>
              </a:endParaRPr>
            </a:p>
          </p:txBody>
        </p:sp>
      </p:grpSp>
      <p:grpSp>
        <p:nvGrpSpPr>
          <p:cNvPr id="49" name="Gruppieren 48"/>
          <p:cNvGrpSpPr/>
          <p:nvPr/>
        </p:nvGrpSpPr>
        <p:grpSpPr>
          <a:xfrm>
            <a:off x="5649860" y="1677922"/>
            <a:ext cx="648921" cy="541717"/>
            <a:chOff x="5614667" y="1400374"/>
            <a:chExt cx="675111" cy="563580"/>
          </a:xfrm>
        </p:grpSpPr>
        <p:sp>
          <p:nvSpPr>
            <p:cNvPr id="50" name="Rectangle 61"/>
            <p:cNvSpPr>
              <a:spLocks noChangeArrowheads="1"/>
            </p:cNvSpPr>
            <p:nvPr/>
          </p:nvSpPr>
          <p:spPr bwMode="auto">
            <a:xfrm>
              <a:off x="5634778" y="1690053"/>
              <a:ext cx="634891" cy="188499"/>
            </a:xfrm>
            <a:prstGeom prst="rect">
              <a:avLst/>
            </a:prstGeom>
            <a:solidFill>
              <a:schemeClr val="accent4"/>
            </a:solidFill>
            <a:ln w="3175" algn="ctr">
              <a:noFill/>
              <a:miter lim="800000"/>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ea typeface="Arial Unicode MS" pitchFamily="34" charset="-128"/>
                  <a:cs typeface="Arial Unicode MS" pitchFamily="34" charset="-128"/>
                </a:rPr>
                <a:t>23.3 days</a:t>
              </a:r>
              <a:endParaRPr lang="en-US" sz="700" b="1" dirty="0">
                <a:solidFill>
                  <a:schemeClr val="bg1"/>
                </a:solidFill>
                <a:ea typeface="Arial Unicode MS" pitchFamily="34" charset="-128"/>
                <a:cs typeface="Arial Unicode MS" pitchFamily="34" charset="-128"/>
              </a:endParaRPr>
            </a:p>
          </p:txBody>
        </p:sp>
        <p:sp>
          <p:nvSpPr>
            <p:cNvPr id="51" name="Rectangle 66"/>
            <p:cNvSpPr>
              <a:spLocks noChangeArrowheads="1"/>
            </p:cNvSpPr>
            <p:nvPr/>
          </p:nvSpPr>
          <p:spPr bwMode="auto">
            <a:xfrm>
              <a:off x="5634778" y="1400374"/>
              <a:ext cx="634891" cy="188499"/>
            </a:xfrm>
            <a:prstGeom prst="rect">
              <a:avLst/>
            </a:prstGeom>
            <a:solidFill>
              <a:schemeClr val="accent2"/>
            </a:solidFill>
            <a:ln w="3175" algn="ctr">
              <a:noFill/>
              <a:miter lim="800000"/>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rPr>
                <a:t>€1.57m</a:t>
              </a:r>
              <a:endParaRPr lang="en-US" sz="700" b="1" dirty="0">
                <a:solidFill>
                  <a:schemeClr val="bg1"/>
                </a:solidFill>
              </a:endParaRPr>
            </a:p>
          </p:txBody>
        </p:sp>
        <p:sp>
          <p:nvSpPr>
            <p:cNvPr id="52" name="AutoShape 83"/>
            <p:cNvSpPr>
              <a:spLocks noChangeAspect="1"/>
            </p:cNvSpPr>
            <p:nvPr/>
          </p:nvSpPr>
          <p:spPr bwMode="auto">
            <a:xfrm rot="5400000">
              <a:off x="5918252" y="1592427"/>
              <a:ext cx="67942" cy="675111"/>
            </a:xfrm>
            <a:prstGeom prst="leftBrace">
              <a:avLst>
                <a:gd name="adj1" fmla="val 53653"/>
                <a:gd name="adj2" fmla="val 50069"/>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chemeClr val="bg1"/>
                </a:solidFill>
              </a:endParaRPr>
            </a:p>
          </p:txBody>
        </p:sp>
      </p:grpSp>
      <p:grpSp>
        <p:nvGrpSpPr>
          <p:cNvPr id="53" name="Gruppieren 52"/>
          <p:cNvGrpSpPr/>
          <p:nvPr/>
        </p:nvGrpSpPr>
        <p:grpSpPr>
          <a:xfrm>
            <a:off x="8451536" y="1677922"/>
            <a:ext cx="624069" cy="541717"/>
            <a:chOff x="8451928" y="1400374"/>
            <a:chExt cx="649256" cy="563580"/>
          </a:xfrm>
        </p:grpSpPr>
        <p:sp>
          <p:nvSpPr>
            <p:cNvPr id="54" name="Rectangle 62"/>
            <p:cNvSpPr>
              <a:spLocks noChangeArrowheads="1"/>
            </p:cNvSpPr>
            <p:nvPr/>
          </p:nvSpPr>
          <p:spPr bwMode="auto">
            <a:xfrm>
              <a:off x="8459111" y="1690053"/>
              <a:ext cx="634891" cy="188499"/>
            </a:xfrm>
            <a:prstGeom prst="rect">
              <a:avLst/>
            </a:prstGeom>
            <a:solidFill>
              <a:schemeClr val="accent4"/>
            </a:solidFill>
            <a:ln w="3175" algn="ctr">
              <a:noFill/>
              <a:miter lim="800000"/>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ea typeface="Arial Unicode MS" pitchFamily="34" charset="-128"/>
                  <a:cs typeface="Arial Unicode MS" pitchFamily="34" charset="-128"/>
                </a:rPr>
                <a:t>22.6 days</a:t>
              </a:r>
              <a:endParaRPr lang="en-US" sz="700" b="1" dirty="0">
                <a:solidFill>
                  <a:schemeClr val="bg1"/>
                </a:solidFill>
                <a:ea typeface="Arial Unicode MS" pitchFamily="34" charset="-128"/>
                <a:cs typeface="Arial Unicode MS" pitchFamily="34" charset="-128"/>
              </a:endParaRPr>
            </a:p>
          </p:txBody>
        </p:sp>
        <p:sp>
          <p:nvSpPr>
            <p:cNvPr id="55" name="Rectangle 67"/>
            <p:cNvSpPr>
              <a:spLocks noChangeArrowheads="1"/>
            </p:cNvSpPr>
            <p:nvPr/>
          </p:nvSpPr>
          <p:spPr bwMode="auto">
            <a:xfrm>
              <a:off x="8459111" y="1400374"/>
              <a:ext cx="634891" cy="188499"/>
            </a:xfrm>
            <a:prstGeom prst="rect">
              <a:avLst/>
            </a:prstGeom>
            <a:solidFill>
              <a:schemeClr val="accent2"/>
            </a:solidFill>
            <a:ln w="3175" algn="ctr">
              <a:noFill/>
              <a:miter lim="800000"/>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rPr>
                <a:t>€1.57m</a:t>
              </a:r>
              <a:endParaRPr lang="en-US" sz="700" b="1" dirty="0">
                <a:solidFill>
                  <a:schemeClr val="bg1"/>
                </a:solidFill>
              </a:endParaRPr>
            </a:p>
          </p:txBody>
        </p:sp>
        <p:sp>
          <p:nvSpPr>
            <p:cNvPr id="56" name="AutoShape 84"/>
            <p:cNvSpPr>
              <a:spLocks noChangeAspect="1"/>
            </p:cNvSpPr>
            <p:nvPr/>
          </p:nvSpPr>
          <p:spPr bwMode="auto">
            <a:xfrm rot="5400000">
              <a:off x="8742585" y="1605355"/>
              <a:ext cx="67942" cy="649256"/>
            </a:xfrm>
            <a:prstGeom prst="leftBrace">
              <a:avLst>
                <a:gd name="adj1" fmla="val 51598"/>
                <a:gd name="adj2" fmla="val 50069"/>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chemeClr val="bg1"/>
                </a:solidFill>
              </a:endParaRPr>
            </a:p>
          </p:txBody>
        </p:sp>
      </p:grpSp>
      <p:sp>
        <p:nvSpPr>
          <p:cNvPr id="57" name="Line 85"/>
          <p:cNvSpPr>
            <a:spLocks noChangeShapeType="1"/>
          </p:cNvSpPr>
          <p:nvPr/>
        </p:nvSpPr>
        <p:spPr bwMode="auto">
          <a:xfrm>
            <a:off x="2925082" y="2286286"/>
            <a:ext cx="6297295" cy="0"/>
          </a:xfrm>
          <a:prstGeom prst="line">
            <a:avLst/>
          </a:prstGeom>
          <a:noFill/>
          <a:ln w="9525">
            <a:solidFill>
              <a:srgbClr val="BC204B"/>
            </a:solidFill>
            <a:prstDash val="dash"/>
            <a:round/>
            <a:headEnd/>
            <a:tailEn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58" name="Oval 70"/>
          <p:cNvSpPr>
            <a:spLocks noChangeArrowheads="1"/>
          </p:cNvSpPr>
          <p:nvPr/>
        </p:nvSpPr>
        <p:spPr bwMode="auto">
          <a:xfrm>
            <a:off x="4145605" y="1650364"/>
            <a:ext cx="532944" cy="215826"/>
          </a:xfrm>
          <a:prstGeom prst="ellipse">
            <a:avLst/>
          </a:prstGeom>
          <a:solidFill>
            <a:schemeClr val="accent2"/>
          </a:solidFill>
          <a:ln w="6350">
            <a:noFill/>
            <a:round/>
            <a:headEnd/>
            <a:tailEnd/>
          </a:ln>
          <a:effectLst/>
        </p:spPr>
        <p:txBody>
          <a:bodyPr wrap="none" lIns="0" tIns="0" rIns="0" bIns="0" anchor="ctr"/>
          <a:lstStyle/>
          <a:p>
            <a:pPr algn="ctr" fontAlgn="base">
              <a:spcBef>
                <a:spcPct val="0"/>
              </a:spcBef>
              <a:spcAft>
                <a:spcPct val="0"/>
              </a:spcAft>
            </a:pPr>
            <a:r>
              <a:rPr lang="en-US" sz="700" b="1" dirty="0" smtClean="0">
                <a:solidFill>
                  <a:schemeClr val="bg1"/>
                </a:solidFill>
              </a:rPr>
              <a:t>€-300m</a:t>
            </a:r>
            <a:br>
              <a:rPr lang="en-US" sz="700" b="1" dirty="0" smtClean="0">
                <a:solidFill>
                  <a:schemeClr val="bg1"/>
                </a:solidFill>
              </a:rPr>
            </a:br>
            <a:r>
              <a:rPr lang="en-US" sz="700" b="1" i="1" dirty="0" smtClean="0">
                <a:solidFill>
                  <a:schemeClr val="bg1"/>
                </a:solidFill>
              </a:rPr>
              <a:t>-16.0%</a:t>
            </a:r>
            <a:endParaRPr lang="en-US" sz="700" b="1" i="1" dirty="0">
              <a:solidFill>
                <a:schemeClr val="bg1"/>
              </a:solidFill>
            </a:endParaRPr>
          </a:p>
        </p:txBody>
      </p:sp>
      <p:sp>
        <p:nvSpPr>
          <p:cNvPr id="59" name="Rectangle 86"/>
          <p:cNvSpPr>
            <a:spLocks noChangeArrowheads="1"/>
          </p:cNvSpPr>
          <p:nvPr/>
        </p:nvSpPr>
        <p:spPr bwMode="auto">
          <a:xfrm>
            <a:off x="3789389" y="2198615"/>
            <a:ext cx="375545" cy="80515"/>
          </a:xfrm>
          <a:prstGeom prst="rect">
            <a:avLst/>
          </a:prstGeom>
          <a:noFill/>
          <a:ln w="6350">
            <a:noFill/>
            <a:miter lim="800000"/>
            <a:headEnd/>
            <a:tailEnd/>
          </a:ln>
          <a:effectLst/>
        </p:spPr>
        <p:txBody>
          <a:bodyPr wrap="none" lIns="0" tIns="0" rIns="0" bIns="0" anchor="ctr"/>
          <a:lstStyle/>
          <a:p>
            <a:pPr algn="ctr" fontAlgn="base">
              <a:spcBef>
                <a:spcPct val="0"/>
              </a:spcBef>
              <a:spcAft>
                <a:spcPct val="0"/>
              </a:spcAft>
            </a:pPr>
            <a:r>
              <a:rPr lang="en-US" sz="700" dirty="0" smtClean="0">
                <a:solidFill>
                  <a:srgbClr val="BC204B"/>
                </a:solidFill>
              </a:rPr>
              <a:t>∅ Oct-Dec 15</a:t>
            </a:r>
            <a:endParaRPr lang="en-US" sz="700" dirty="0">
              <a:solidFill>
                <a:srgbClr val="BC204B"/>
              </a:solidFill>
            </a:endParaRPr>
          </a:p>
        </p:txBody>
      </p:sp>
      <p:sp>
        <p:nvSpPr>
          <p:cNvPr id="7" name="Textplatzhalter 6"/>
          <p:cNvSpPr>
            <a:spLocks noGrp="1"/>
          </p:cNvSpPr>
          <p:nvPr>
            <p:ph type="body" sz="quarter" idx="10"/>
          </p:nvPr>
        </p:nvSpPr>
        <p:spPr/>
        <p:txBody>
          <a:bodyPr/>
          <a:lstStyle/>
          <a:p>
            <a:pPr defTabSz="762000" fontAlgn="base">
              <a:lnSpc>
                <a:spcPct val="130000"/>
              </a:lnSpc>
              <a:spcBef>
                <a:spcPct val="50000"/>
              </a:spcBef>
              <a:spcAft>
                <a:spcPct val="0"/>
              </a:spcAft>
            </a:pPr>
            <a:endParaRPr lang="en-US" dirty="0" smtClean="0">
              <a:ea typeface="Batang" pitchFamily="18" charset="-127"/>
            </a:endParaRPr>
          </a:p>
          <a:p>
            <a:pPr defTabSz="762000" fontAlgn="base">
              <a:lnSpc>
                <a:spcPct val="130000"/>
              </a:lnSpc>
              <a:spcBef>
                <a:spcPct val="50000"/>
              </a:spcBef>
              <a:spcAft>
                <a:spcPct val="0"/>
              </a:spcAft>
            </a:pPr>
            <a:r>
              <a:rPr lang="en-US" dirty="0" smtClean="0">
                <a:ea typeface="Batang" pitchFamily="18" charset="-127"/>
              </a:rPr>
              <a:t>The “Initiative 2010” for the reduction of inventory distinguishes between immediate measures and structural measures.</a:t>
            </a:r>
          </a:p>
          <a:p>
            <a:pPr defTabSz="762000" fontAlgn="base">
              <a:lnSpc>
                <a:spcPct val="130000"/>
              </a:lnSpc>
              <a:spcBef>
                <a:spcPct val="50000"/>
              </a:spcBef>
              <a:spcAft>
                <a:spcPct val="0"/>
              </a:spcAft>
            </a:pPr>
            <a:r>
              <a:rPr lang="en-US" dirty="0" smtClean="0">
                <a:ea typeface="Batang" pitchFamily="18" charset="-127"/>
              </a:rPr>
              <a:t>The implementation of the immediate measures commences in March 2010. The structural measures have a mid-term focus and shall be implemented of June 2010.</a:t>
            </a:r>
          </a:p>
          <a:p>
            <a:pPr defTabSz="762000" fontAlgn="base">
              <a:lnSpc>
                <a:spcPct val="130000"/>
              </a:lnSpc>
              <a:spcBef>
                <a:spcPct val="50000"/>
              </a:spcBef>
              <a:spcAft>
                <a:spcPct val="0"/>
              </a:spcAft>
            </a:pPr>
            <a:r>
              <a:rPr lang="en-US" dirty="0" smtClean="0">
                <a:ea typeface="Batang" pitchFamily="18" charset="-127"/>
              </a:rPr>
              <a:t>The implementation of the measures must be executed at the sub-group level. A stringent controlling of the process and effects is absolutely essential.</a:t>
            </a:r>
            <a:endParaRPr lang="en-US" dirty="0">
              <a:ea typeface="Batang" pitchFamily="18" charset="-127"/>
            </a:endParaRPr>
          </a:p>
        </p:txBody>
      </p:sp>
      <p:sp>
        <p:nvSpPr>
          <p:cNvPr id="5" name="Titel 4"/>
          <p:cNvSpPr>
            <a:spLocks noGrp="1"/>
          </p:cNvSpPr>
          <p:nvPr>
            <p:ph type="title"/>
          </p:nvPr>
        </p:nvSpPr>
        <p:spPr/>
        <p:txBody>
          <a:bodyPr/>
          <a:lstStyle/>
          <a:p>
            <a:r>
              <a:rPr lang="en-US" dirty="0" smtClean="0"/>
              <a:t>6. What optimization measures have been identified and planned? (2/2)</a:t>
            </a:r>
            <a:br>
              <a:rPr lang="en-US" dirty="0" smtClean="0"/>
            </a:br>
            <a:endParaRPr lang="en-US" dirty="0"/>
          </a:p>
        </p:txBody>
      </p:sp>
      <p:sp>
        <p:nvSpPr>
          <p:cNvPr id="4" name="Textplatzhalter 3"/>
          <p:cNvSpPr>
            <a:spLocks noGrp="1"/>
          </p:cNvSpPr>
          <p:nvPr>
            <p:ph type="body" sz="quarter" idx="13"/>
          </p:nvPr>
        </p:nvSpPr>
        <p:spPr/>
        <p:txBody>
          <a:bodyPr/>
          <a:lstStyle/>
          <a:p>
            <a:r>
              <a:rPr lang="en-US" dirty="0" smtClean="0"/>
              <a:t>Working Capital</a:t>
            </a:r>
            <a:endParaRPr lang="en-US" dirty="0"/>
          </a:p>
        </p:txBody>
      </p:sp>
      <p:graphicFrame>
        <p:nvGraphicFramePr>
          <p:cNvPr id="34" name="Group 90"/>
          <p:cNvGraphicFramePr>
            <a:graphicFrameLocks noGrp="1"/>
          </p:cNvGraphicFramePr>
          <p:nvPr>
            <p:custDataLst>
              <p:tags r:id="rId4"/>
            </p:custDataLst>
            <p:extLst>
              <p:ext uri="{D42A27DB-BD31-4B8C-83A1-F6EECF244321}">
                <p14:modId xmlns:p14="http://schemas.microsoft.com/office/powerpoint/2010/main" val="187970766"/>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36" name="Text Placeholder 12"/>
          <p:cNvSpPr txBox="1">
            <a:spLocks/>
          </p:cNvSpPr>
          <p:nvPr>
            <p:custDataLst>
              <p:tags r:id="rId5"/>
            </p:custDataLst>
          </p:nvPr>
        </p:nvSpPr>
        <p:spPr>
          <a:xfrm>
            <a:off x="2447922" y="1421319"/>
            <a:ext cx="3397251" cy="14355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Inventory before reduction (in €m) Oct 2015 to Jan 2012</a:t>
            </a:r>
          </a:p>
          <a:p>
            <a:pPr defTabSz="914400"/>
            <a:endParaRPr lang="en-US" sz="900" kern="0" dirty="0">
              <a:latin typeface="Arial" panose="020B0604020202020204" pitchFamily="34" charset="0"/>
              <a:cs typeface="Arial" panose="020B0604020202020204" pitchFamily="34" charset="0"/>
            </a:endParaRPr>
          </a:p>
        </p:txBody>
      </p:sp>
      <p:sp>
        <p:nvSpPr>
          <p:cNvPr id="128" name="Text Box 32"/>
          <p:cNvSpPr txBox="1">
            <a:spLocks noChangeArrowheads="1"/>
          </p:cNvSpPr>
          <p:nvPr>
            <p:custDataLst>
              <p:tags r:id="rId6"/>
            </p:custDataLst>
          </p:nvPr>
        </p:nvSpPr>
        <p:spPr bwMode="gray">
          <a:xfrm>
            <a:off x="2447922" y="6023767"/>
            <a:ext cx="1764000" cy="108000"/>
          </a:xfrm>
          <a:prstGeom prst="rect">
            <a:avLst/>
          </a:prstGeom>
          <a:noFill/>
          <a:ln w="6350">
            <a:noFill/>
            <a:miter lim="800000"/>
            <a:headEnd type="none" w="sm" len="sm"/>
            <a:tailEnd type="none" w="sm" len="sm"/>
          </a:ln>
          <a:effectLst/>
        </p:spPr>
        <p:txBody>
          <a:bodyPr lIns="0" tIns="0" rIns="0" bIns="0" anchor="b"/>
          <a:lstStyle/>
          <a:p>
            <a:pPr marL="357188" indent="-357188" defTabSz="762000" eaLnBrk="0" fontAlgn="base" hangingPunct="0">
              <a:spcBef>
                <a:spcPct val="15000"/>
              </a:spcBef>
              <a:spcAft>
                <a:spcPct val="0"/>
              </a:spcAft>
              <a:tabLst>
                <a:tab pos="722313" algn="l"/>
              </a:tabLst>
            </a:pPr>
            <a:r>
              <a:rPr lang="en-US" sz="600" dirty="0" smtClean="0">
                <a:ea typeface="SimSun" pitchFamily="2" charset="-122"/>
                <a:cs typeface="Arial" pitchFamily="34" charset="0"/>
              </a:rPr>
              <a:t>Source:	Company information, KPMG analysis</a:t>
            </a:r>
          </a:p>
        </p:txBody>
      </p:sp>
      <p:sp>
        <p:nvSpPr>
          <p:cNvPr id="61" name="AutoShape 13"/>
          <p:cNvSpPr>
            <a:spLocks noChangeArrowheads="1"/>
          </p:cNvSpPr>
          <p:nvPr/>
        </p:nvSpPr>
        <p:spPr bwMode="gray">
          <a:xfrm>
            <a:off x="2455543" y="3421380"/>
            <a:ext cx="318137" cy="2608212"/>
          </a:xfrm>
          <a:prstGeom prst="homePlate">
            <a:avLst>
              <a:gd name="adj" fmla="val 30520"/>
            </a:avLst>
          </a:prstGeom>
          <a:solidFill>
            <a:srgbClr val="878787"/>
          </a:solidFill>
          <a:ln w="9525" algn="ctr">
            <a:noFill/>
            <a:miter lim="800000"/>
            <a:headEnd/>
            <a:tailEnd/>
          </a:ln>
        </p:spPr>
        <p:txBody>
          <a:bodyPr vert="vert270" lIns="0" tIns="0" rIns="0" bIns="0" anchor="ctr"/>
          <a:lstStyle/>
          <a:p>
            <a:pPr algn="ctr" eaLnBrk="0" fontAlgn="base" hangingPunct="0">
              <a:spcBef>
                <a:spcPct val="0"/>
              </a:spcBef>
              <a:spcAft>
                <a:spcPct val="0"/>
              </a:spcAft>
            </a:pPr>
            <a:r>
              <a:rPr lang="en-US" sz="800" b="1" dirty="0" smtClean="0">
                <a:solidFill>
                  <a:schemeClr val="bg1"/>
                </a:solidFill>
              </a:rPr>
              <a:t>Roadmap</a:t>
            </a:r>
            <a:endParaRPr lang="en-US" sz="800" b="1" dirty="0">
              <a:solidFill>
                <a:schemeClr val="bg1"/>
              </a:solidFill>
            </a:endParaRPr>
          </a:p>
        </p:txBody>
      </p:sp>
      <p:sp>
        <p:nvSpPr>
          <p:cNvPr id="62" name="Rectangle 13"/>
          <p:cNvSpPr>
            <a:spLocks noChangeArrowheads="1"/>
          </p:cNvSpPr>
          <p:nvPr/>
        </p:nvSpPr>
        <p:spPr bwMode="auto">
          <a:xfrm>
            <a:off x="2841596" y="3474722"/>
            <a:ext cx="3868608" cy="1931006"/>
          </a:xfrm>
          <a:prstGeom prst="rect">
            <a:avLst/>
          </a:prstGeom>
          <a:solidFill>
            <a:schemeClr val="bg1">
              <a:alpha val="50000"/>
            </a:schemeClr>
          </a:solidFill>
          <a:ln w="6350" algn="ctr">
            <a:solidFill>
              <a:srgbClr val="BC204B"/>
            </a:solidFill>
            <a:prstDash val="dash"/>
            <a:miter lim="800000"/>
            <a:headEnd/>
            <a:tailEnd/>
          </a:ln>
          <a:effectLst/>
        </p:spPr>
        <p:txBody>
          <a:bodyPr wrap="none" lIns="90000" tIns="0" rIns="0" bIns="0" anchor="ctr"/>
          <a:lstStyle/>
          <a:p>
            <a:pPr algn="ctr" fontAlgn="base">
              <a:spcBef>
                <a:spcPct val="0"/>
              </a:spcBef>
              <a:spcAft>
                <a:spcPct val="0"/>
              </a:spcAft>
            </a:pPr>
            <a:endParaRPr lang="en-US" sz="1000" dirty="0">
              <a:solidFill>
                <a:srgbClr val="000000"/>
              </a:solidFill>
            </a:endParaRPr>
          </a:p>
        </p:txBody>
      </p:sp>
      <p:sp>
        <p:nvSpPr>
          <p:cNvPr id="63" name="Rectangle 14"/>
          <p:cNvSpPr>
            <a:spLocks noChangeArrowheads="1"/>
          </p:cNvSpPr>
          <p:nvPr/>
        </p:nvSpPr>
        <p:spPr bwMode="auto">
          <a:xfrm>
            <a:off x="6779746" y="3474722"/>
            <a:ext cx="2627449" cy="1931006"/>
          </a:xfrm>
          <a:prstGeom prst="rect">
            <a:avLst/>
          </a:prstGeom>
          <a:solidFill>
            <a:schemeClr val="bg1">
              <a:alpha val="50000"/>
            </a:schemeClr>
          </a:solidFill>
          <a:ln w="6350" algn="ctr">
            <a:solidFill>
              <a:srgbClr val="BC204B"/>
            </a:solidFill>
            <a:prstDash val="dash"/>
            <a:miter lim="800000"/>
            <a:headEnd/>
            <a:tailEnd/>
          </a:ln>
          <a:effectLst/>
        </p:spPr>
        <p:txBody>
          <a:bodyPr wrap="none" lIns="90000" tIns="0" rIns="0" bIns="0" anchor="ctr"/>
          <a:lstStyle/>
          <a:p>
            <a:pPr algn="ctr" fontAlgn="base">
              <a:spcBef>
                <a:spcPct val="0"/>
              </a:spcBef>
              <a:spcAft>
                <a:spcPct val="0"/>
              </a:spcAft>
            </a:pPr>
            <a:endParaRPr lang="en-US" sz="1000" dirty="0">
              <a:solidFill>
                <a:srgbClr val="000000"/>
              </a:solidFill>
            </a:endParaRPr>
          </a:p>
        </p:txBody>
      </p:sp>
      <p:sp>
        <p:nvSpPr>
          <p:cNvPr id="64" name="Line 15"/>
          <p:cNvSpPr>
            <a:spLocks noChangeShapeType="1"/>
          </p:cNvSpPr>
          <p:nvPr/>
        </p:nvSpPr>
        <p:spPr bwMode="auto">
          <a:xfrm flipV="1">
            <a:off x="5228674" y="4975936"/>
            <a:ext cx="0" cy="504000"/>
          </a:xfrm>
          <a:prstGeom prst="line">
            <a:avLst/>
          </a:prstGeom>
          <a:noFill/>
          <a:ln w="6350">
            <a:solidFill>
              <a:schemeClr val="tx2"/>
            </a:solidFill>
            <a:round/>
            <a:headEnd/>
            <a:tailEn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65" name="Line 16"/>
          <p:cNvSpPr>
            <a:spLocks noChangeShapeType="1"/>
          </p:cNvSpPr>
          <p:nvPr/>
        </p:nvSpPr>
        <p:spPr bwMode="auto">
          <a:xfrm flipV="1">
            <a:off x="4009828" y="4199817"/>
            <a:ext cx="0" cy="1332000"/>
          </a:xfrm>
          <a:prstGeom prst="line">
            <a:avLst/>
          </a:prstGeom>
          <a:noFill/>
          <a:ln w="6350">
            <a:solidFill>
              <a:schemeClr val="tx2"/>
            </a:solidFill>
            <a:round/>
            <a:headEnd/>
            <a:tailEn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66" name="Rectangle 17"/>
          <p:cNvSpPr>
            <a:spLocks noChangeArrowheads="1"/>
          </p:cNvSpPr>
          <p:nvPr/>
        </p:nvSpPr>
        <p:spPr bwMode="auto">
          <a:xfrm>
            <a:off x="4575591" y="4282491"/>
            <a:ext cx="2066584" cy="977528"/>
          </a:xfrm>
          <a:prstGeom prst="rect">
            <a:avLst/>
          </a:prstGeom>
          <a:solidFill>
            <a:schemeClr val="bg1"/>
          </a:solidFill>
          <a:ln w="6350" algn="ctr">
            <a:solidFill>
              <a:schemeClr val="tx2"/>
            </a:solidFill>
            <a:miter lim="800000"/>
            <a:headEnd/>
            <a:tailEnd/>
          </a:ln>
          <a:effectLst/>
        </p:spPr>
        <p:txBody>
          <a:bodyPr lIns="54000" tIns="54000" rIns="54000" bIns="54000"/>
          <a:lstStyle/>
          <a:p>
            <a:pPr fontAlgn="base">
              <a:spcBef>
                <a:spcPct val="30000"/>
              </a:spcBef>
              <a:spcAft>
                <a:spcPct val="0"/>
              </a:spcAft>
            </a:pPr>
            <a:r>
              <a:rPr lang="en-US" sz="800" b="1" dirty="0" smtClean="0">
                <a:solidFill>
                  <a:schemeClr val="tx2"/>
                </a:solidFill>
              </a:rPr>
              <a:t>Immediate measures:</a:t>
            </a:r>
          </a:p>
          <a:p>
            <a:pPr marL="216000" lvl="1" indent="-216000" fontAlgn="base">
              <a:spcBef>
                <a:spcPct val="30000"/>
              </a:spcBef>
              <a:spcAft>
                <a:spcPct val="0"/>
              </a:spcAft>
              <a:buClr>
                <a:schemeClr val="tx2"/>
              </a:buClr>
              <a:buSzPct val="100000"/>
              <a:buFont typeface="Univers for KPMG Light" panose="020B0403020202020204" pitchFamily="34" charset="0"/>
              <a:buChar char="—"/>
            </a:pPr>
            <a:r>
              <a:rPr lang="en-US" sz="800" dirty="0" smtClean="0">
                <a:solidFill>
                  <a:schemeClr val="tx2"/>
                </a:solidFill>
              </a:rPr>
              <a:t>Adjustment of order parameters</a:t>
            </a:r>
          </a:p>
          <a:p>
            <a:pPr marL="216000" lvl="1" indent="-216000" fontAlgn="base">
              <a:spcBef>
                <a:spcPct val="30000"/>
              </a:spcBef>
              <a:spcAft>
                <a:spcPct val="0"/>
              </a:spcAft>
              <a:buClr>
                <a:schemeClr val="tx2"/>
              </a:buClr>
              <a:buSzPct val="100000"/>
              <a:buFont typeface="Univers for KPMG Light" panose="020B0403020202020204" pitchFamily="34" charset="0"/>
              <a:buChar char="—"/>
            </a:pPr>
            <a:r>
              <a:rPr lang="en-US" sz="800" dirty="0" smtClean="0">
                <a:solidFill>
                  <a:schemeClr val="tx2"/>
                </a:solidFill>
              </a:rPr>
              <a:t>Promotion programs</a:t>
            </a:r>
          </a:p>
          <a:p>
            <a:pPr marL="216000" lvl="1" indent="-216000" fontAlgn="base">
              <a:spcBef>
                <a:spcPct val="30000"/>
              </a:spcBef>
              <a:spcAft>
                <a:spcPct val="0"/>
              </a:spcAft>
              <a:buClr>
                <a:schemeClr val="tx2"/>
              </a:buClr>
              <a:buSzPct val="100000"/>
              <a:buFont typeface="Univers for KPMG Light" panose="020B0403020202020204" pitchFamily="34" charset="0"/>
              <a:buChar char="—"/>
            </a:pPr>
            <a:r>
              <a:rPr lang="en-US" sz="800" dirty="0" smtClean="0">
                <a:solidFill>
                  <a:schemeClr val="tx2"/>
                </a:solidFill>
              </a:rPr>
              <a:t>Steering of performance parameter</a:t>
            </a:r>
          </a:p>
          <a:p>
            <a:pPr marL="216000" lvl="1" indent="-216000" fontAlgn="base">
              <a:spcBef>
                <a:spcPct val="30000"/>
              </a:spcBef>
              <a:spcAft>
                <a:spcPct val="0"/>
              </a:spcAft>
              <a:buClr>
                <a:schemeClr val="tx2"/>
              </a:buClr>
              <a:buSzPct val="100000"/>
              <a:buFont typeface="Univers for KPMG Light" panose="020B0403020202020204" pitchFamily="34" charset="0"/>
              <a:buChar char="—"/>
            </a:pPr>
            <a:r>
              <a:rPr lang="en-US" sz="800" dirty="0" smtClean="0">
                <a:solidFill>
                  <a:schemeClr val="tx2"/>
                </a:solidFill>
              </a:rPr>
              <a:t>Product adjustment</a:t>
            </a:r>
            <a:endParaRPr lang="en-US" sz="800" dirty="0">
              <a:solidFill>
                <a:schemeClr val="tx2"/>
              </a:solidFill>
            </a:endParaRPr>
          </a:p>
        </p:txBody>
      </p:sp>
      <p:sp>
        <p:nvSpPr>
          <p:cNvPr id="67" name="Rectangle 18"/>
          <p:cNvSpPr>
            <a:spLocks noChangeArrowheads="1"/>
          </p:cNvSpPr>
          <p:nvPr/>
        </p:nvSpPr>
        <p:spPr bwMode="auto">
          <a:xfrm>
            <a:off x="3419091" y="3874539"/>
            <a:ext cx="1900289" cy="311224"/>
          </a:xfrm>
          <a:prstGeom prst="rect">
            <a:avLst/>
          </a:prstGeom>
          <a:solidFill>
            <a:schemeClr val="bg1"/>
          </a:solidFill>
          <a:ln w="6350" algn="ctr">
            <a:solidFill>
              <a:schemeClr val="tx2"/>
            </a:solidFill>
            <a:miter lim="800000"/>
            <a:headEnd/>
            <a:tailEnd/>
          </a:ln>
          <a:effectLst/>
        </p:spPr>
        <p:txBody>
          <a:bodyPr lIns="54000" tIns="54000" rIns="54000" bIns="54000" anchor="ctr"/>
          <a:lstStyle/>
          <a:p>
            <a:pPr algn="ctr" fontAlgn="base">
              <a:spcBef>
                <a:spcPct val="0"/>
              </a:spcBef>
              <a:spcAft>
                <a:spcPct val="0"/>
              </a:spcAft>
            </a:pPr>
            <a:r>
              <a:rPr lang="en-US" sz="800" dirty="0" smtClean="0">
                <a:solidFill>
                  <a:schemeClr val="tx2"/>
                </a:solidFill>
              </a:rPr>
              <a:t>Breakdown into various measures</a:t>
            </a:r>
            <a:endParaRPr lang="en-US" sz="800" dirty="0">
              <a:solidFill>
                <a:schemeClr val="tx2"/>
              </a:solidFill>
            </a:endParaRPr>
          </a:p>
        </p:txBody>
      </p:sp>
      <p:sp>
        <p:nvSpPr>
          <p:cNvPr id="68" name="Line 19"/>
          <p:cNvSpPr>
            <a:spLocks noChangeShapeType="1"/>
          </p:cNvSpPr>
          <p:nvPr/>
        </p:nvSpPr>
        <p:spPr bwMode="auto">
          <a:xfrm flipV="1">
            <a:off x="7080588" y="5268728"/>
            <a:ext cx="0" cy="252000"/>
          </a:xfrm>
          <a:prstGeom prst="line">
            <a:avLst/>
          </a:prstGeom>
          <a:noFill/>
          <a:ln w="6350">
            <a:solidFill>
              <a:schemeClr val="tx2"/>
            </a:solidFill>
            <a:round/>
            <a:headEnd/>
            <a:tailEn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69" name="Rectangle 20"/>
          <p:cNvSpPr>
            <a:spLocks noChangeArrowheads="1"/>
          </p:cNvSpPr>
          <p:nvPr/>
        </p:nvSpPr>
        <p:spPr bwMode="auto">
          <a:xfrm>
            <a:off x="6915805" y="3737848"/>
            <a:ext cx="2400684" cy="1522171"/>
          </a:xfrm>
          <a:prstGeom prst="rect">
            <a:avLst/>
          </a:prstGeom>
          <a:solidFill>
            <a:schemeClr val="bg1"/>
          </a:solidFill>
          <a:ln w="6350" algn="ctr">
            <a:solidFill>
              <a:schemeClr val="tx2"/>
            </a:solidFill>
            <a:miter lim="800000"/>
            <a:headEnd/>
            <a:tailEnd/>
          </a:ln>
          <a:effectLst/>
        </p:spPr>
        <p:txBody>
          <a:bodyPr lIns="54000" tIns="54000" rIns="54000" bIns="54000"/>
          <a:lstStyle/>
          <a:p>
            <a:pPr fontAlgn="base">
              <a:spcBef>
                <a:spcPct val="30000"/>
              </a:spcBef>
              <a:spcAft>
                <a:spcPct val="0"/>
              </a:spcAft>
            </a:pPr>
            <a:r>
              <a:rPr lang="en-US" sz="800" b="1" dirty="0" smtClean="0">
                <a:solidFill>
                  <a:schemeClr val="tx2"/>
                </a:solidFill>
              </a:rPr>
              <a:t>Structural measures:</a:t>
            </a:r>
          </a:p>
          <a:p>
            <a:pPr marL="216000" lvl="1" indent="-216000" fontAlgn="base">
              <a:spcBef>
                <a:spcPct val="30000"/>
              </a:spcBef>
              <a:spcAft>
                <a:spcPct val="0"/>
              </a:spcAft>
              <a:buClr>
                <a:schemeClr val="tx2"/>
              </a:buClr>
              <a:buSzPct val="100000"/>
              <a:buFont typeface="Univers for KPMG Light" panose="020B0403020202020204" pitchFamily="34" charset="0"/>
              <a:buChar char="—"/>
            </a:pPr>
            <a:r>
              <a:rPr lang="en-US" sz="800" dirty="0" smtClean="0">
                <a:solidFill>
                  <a:schemeClr val="tx2"/>
                </a:solidFill>
              </a:rPr>
              <a:t>Rework warehousing concept (main warehouse/network warehouse)</a:t>
            </a:r>
          </a:p>
          <a:p>
            <a:pPr marL="216000" lvl="1" indent="-216000" fontAlgn="base">
              <a:spcBef>
                <a:spcPct val="30000"/>
              </a:spcBef>
              <a:spcAft>
                <a:spcPct val="0"/>
              </a:spcAft>
              <a:buClr>
                <a:schemeClr val="tx2"/>
              </a:buClr>
              <a:buSzPct val="100000"/>
              <a:buFont typeface="Univers for KPMG Light" panose="020B0403020202020204" pitchFamily="34" charset="0"/>
              <a:buChar char="—"/>
            </a:pPr>
            <a:r>
              <a:rPr lang="en-US" sz="800" dirty="0" smtClean="0">
                <a:solidFill>
                  <a:schemeClr val="tx2"/>
                </a:solidFill>
              </a:rPr>
              <a:t>Product adjustment of the marginal products</a:t>
            </a:r>
          </a:p>
          <a:p>
            <a:pPr marL="216000" lvl="1" indent="-216000" fontAlgn="base">
              <a:spcBef>
                <a:spcPct val="30000"/>
              </a:spcBef>
              <a:spcAft>
                <a:spcPct val="0"/>
              </a:spcAft>
              <a:buClr>
                <a:schemeClr val="tx2"/>
              </a:buClr>
              <a:buSzPct val="100000"/>
              <a:buFont typeface="Univers for KPMG Light" panose="020B0403020202020204" pitchFamily="34" charset="0"/>
              <a:buChar char="—"/>
            </a:pPr>
            <a:r>
              <a:rPr lang="en-US" sz="800" dirty="0" smtClean="0">
                <a:solidFill>
                  <a:schemeClr val="tx2"/>
                </a:solidFill>
              </a:rPr>
              <a:t>Adequate service level for the various segments</a:t>
            </a:r>
          </a:p>
          <a:p>
            <a:pPr marL="216000" lvl="1" indent="-216000" fontAlgn="base">
              <a:spcBef>
                <a:spcPct val="30000"/>
              </a:spcBef>
              <a:spcAft>
                <a:spcPct val="0"/>
              </a:spcAft>
              <a:buClr>
                <a:schemeClr val="tx2"/>
              </a:buClr>
              <a:buSzPct val="100000"/>
              <a:buFont typeface="Univers for KPMG Light" panose="020B0403020202020204" pitchFamily="34" charset="0"/>
              <a:buChar char="—"/>
            </a:pPr>
            <a:r>
              <a:rPr lang="en-US" sz="800" dirty="0" smtClean="0">
                <a:solidFill>
                  <a:schemeClr val="tx2"/>
                </a:solidFill>
              </a:rPr>
              <a:t>Selective organization of the product range per site/reduction of the goods sites</a:t>
            </a:r>
            <a:endParaRPr lang="en-US" sz="800" dirty="0">
              <a:solidFill>
                <a:schemeClr val="tx2"/>
              </a:solidFill>
            </a:endParaRPr>
          </a:p>
        </p:txBody>
      </p:sp>
      <p:sp>
        <p:nvSpPr>
          <p:cNvPr id="70" name="Line 21"/>
          <p:cNvSpPr>
            <a:spLocks noChangeShapeType="1"/>
          </p:cNvSpPr>
          <p:nvPr/>
        </p:nvSpPr>
        <p:spPr bwMode="auto">
          <a:xfrm>
            <a:off x="3178720" y="3805752"/>
            <a:ext cx="0" cy="1892811"/>
          </a:xfrm>
          <a:prstGeom prst="line">
            <a:avLst/>
          </a:prstGeom>
          <a:noFill/>
          <a:ln w="6350">
            <a:solidFill>
              <a:srgbClr val="0C2D83"/>
            </a:solidFill>
            <a:round/>
            <a:headEnd/>
            <a:tailEnd type="oval" w="sm" len="sm"/>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71" name="Rectangle 22"/>
          <p:cNvSpPr>
            <a:spLocks noChangeArrowheads="1"/>
          </p:cNvSpPr>
          <p:nvPr/>
        </p:nvSpPr>
        <p:spPr bwMode="auto">
          <a:xfrm>
            <a:off x="2905091" y="3504429"/>
            <a:ext cx="1900289" cy="312640"/>
          </a:xfrm>
          <a:prstGeom prst="rect">
            <a:avLst/>
          </a:prstGeom>
          <a:solidFill>
            <a:schemeClr val="bg1"/>
          </a:solidFill>
          <a:ln w="6350" algn="ctr">
            <a:solidFill>
              <a:schemeClr val="tx2"/>
            </a:solidFill>
            <a:miter lim="800000"/>
            <a:headEnd/>
            <a:tailEnd/>
          </a:ln>
          <a:effectLst/>
        </p:spPr>
        <p:txBody>
          <a:bodyPr wrap="none" lIns="54000" tIns="54000" rIns="54000" bIns="54000" anchor="ctr"/>
          <a:lstStyle/>
          <a:p>
            <a:pPr algn="ctr" fontAlgn="base">
              <a:lnSpc>
                <a:spcPct val="90000"/>
              </a:lnSpc>
              <a:spcBef>
                <a:spcPct val="0"/>
              </a:spcBef>
              <a:spcAft>
                <a:spcPct val="0"/>
              </a:spcAft>
            </a:pPr>
            <a:r>
              <a:rPr lang="en-US" sz="800" dirty="0" smtClean="0">
                <a:solidFill>
                  <a:schemeClr val="tx2"/>
                </a:solidFill>
              </a:rPr>
              <a:t>Kick-off ABC </a:t>
            </a:r>
            <a:br>
              <a:rPr lang="en-US" sz="800" dirty="0" smtClean="0">
                <a:solidFill>
                  <a:schemeClr val="tx2"/>
                </a:solidFill>
              </a:rPr>
            </a:br>
            <a:r>
              <a:rPr lang="en-US" sz="800" dirty="0" smtClean="0">
                <a:solidFill>
                  <a:schemeClr val="tx2"/>
                </a:solidFill>
              </a:rPr>
              <a:t>18 March to 20 March </a:t>
            </a:r>
            <a:endParaRPr lang="en-US" sz="800" dirty="0">
              <a:solidFill>
                <a:schemeClr val="tx2"/>
              </a:solidFill>
            </a:endParaRPr>
          </a:p>
        </p:txBody>
      </p:sp>
      <p:sp>
        <p:nvSpPr>
          <p:cNvPr id="72" name="AutoShape 23"/>
          <p:cNvSpPr>
            <a:spLocks noChangeArrowheads="1"/>
          </p:cNvSpPr>
          <p:nvPr/>
        </p:nvSpPr>
        <p:spPr bwMode="auto">
          <a:xfrm>
            <a:off x="5969439" y="5674513"/>
            <a:ext cx="3155056" cy="331030"/>
          </a:xfrm>
          <a:prstGeom prst="chevron">
            <a:avLst>
              <a:gd name="adj" fmla="val 29647"/>
            </a:avLst>
          </a:prstGeom>
          <a:solidFill>
            <a:schemeClr val="accent1"/>
          </a:solidFill>
          <a:ln w="6350">
            <a:noFill/>
            <a:miter lim="800000"/>
            <a:headEnd/>
            <a:tailEnd/>
          </a:ln>
          <a:effectLst/>
        </p:spPr>
        <p:txBody>
          <a:bodyPr wrap="none" lIns="0" tIns="0" rIns="0" bIns="36000" anchor="b"/>
          <a:lstStyle/>
          <a:p>
            <a:pPr algn="ctr" eaLnBrk="0" fontAlgn="base" hangingPunct="0">
              <a:spcBef>
                <a:spcPct val="50000"/>
              </a:spcBef>
              <a:spcAft>
                <a:spcPct val="0"/>
              </a:spcAft>
            </a:pPr>
            <a:r>
              <a:rPr lang="en-US" sz="700" dirty="0" smtClean="0">
                <a:solidFill>
                  <a:schemeClr val="bg1"/>
                </a:solidFill>
              </a:rPr>
              <a:t>Structural measures</a:t>
            </a:r>
            <a:endParaRPr lang="en-US" sz="700" dirty="0">
              <a:solidFill>
                <a:schemeClr val="bg1"/>
              </a:solidFill>
            </a:endParaRPr>
          </a:p>
        </p:txBody>
      </p:sp>
      <p:sp>
        <p:nvSpPr>
          <p:cNvPr id="73" name="AutoShape 24"/>
          <p:cNvSpPr>
            <a:spLocks noChangeArrowheads="1"/>
          </p:cNvSpPr>
          <p:nvPr/>
        </p:nvSpPr>
        <p:spPr bwMode="auto">
          <a:xfrm>
            <a:off x="2835548" y="5674513"/>
            <a:ext cx="3234325" cy="331030"/>
          </a:xfrm>
          <a:prstGeom prst="homePlate">
            <a:avLst>
              <a:gd name="adj" fmla="val 31201"/>
            </a:avLst>
          </a:prstGeom>
          <a:solidFill>
            <a:schemeClr val="accent3"/>
          </a:solidFill>
          <a:ln w="6350">
            <a:noFill/>
            <a:miter lim="800000"/>
            <a:headEnd/>
            <a:tailEnd/>
          </a:ln>
          <a:effectLst/>
        </p:spPr>
        <p:txBody>
          <a:bodyPr wrap="none" lIns="0" tIns="0" rIns="0" bIns="36000" anchor="b"/>
          <a:lstStyle/>
          <a:p>
            <a:pPr algn="ctr" fontAlgn="base">
              <a:spcBef>
                <a:spcPct val="0"/>
              </a:spcBef>
              <a:spcAft>
                <a:spcPct val="0"/>
              </a:spcAft>
            </a:pPr>
            <a:r>
              <a:rPr lang="en-US" sz="700" dirty="0" smtClean="0">
                <a:solidFill>
                  <a:schemeClr val="bg1"/>
                </a:solidFill>
              </a:rPr>
              <a:t>Immediate measures</a:t>
            </a:r>
            <a:endParaRPr lang="en-US" sz="700" dirty="0">
              <a:solidFill>
                <a:schemeClr val="bg1"/>
              </a:solidFill>
            </a:endParaRPr>
          </a:p>
        </p:txBody>
      </p:sp>
      <p:sp>
        <p:nvSpPr>
          <p:cNvPr id="74" name="Text Box 25"/>
          <p:cNvSpPr txBox="1">
            <a:spLocks noChangeArrowheads="1"/>
          </p:cNvSpPr>
          <p:nvPr/>
        </p:nvSpPr>
        <p:spPr bwMode="auto">
          <a:xfrm>
            <a:off x="8766206" y="5731099"/>
            <a:ext cx="334101" cy="59416"/>
          </a:xfrm>
          <a:prstGeom prst="rect">
            <a:avLst/>
          </a:prstGeom>
          <a:noFill/>
          <a:ln w="6350">
            <a:noFill/>
            <a:miter lim="800000"/>
            <a:headEnd/>
            <a:tailEnd/>
          </a:ln>
          <a:effectLst/>
        </p:spPr>
        <p:txBody>
          <a:bodyPr lIns="0" tIns="0" rIns="0" bIns="0"/>
          <a:lstStyle/>
          <a:p>
            <a:pPr algn="ctr" fontAlgn="base">
              <a:spcBef>
                <a:spcPct val="50000"/>
              </a:spcBef>
              <a:spcAft>
                <a:spcPct val="0"/>
              </a:spcAft>
            </a:pPr>
            <a:r>
              <a:rPr lang="en-US" sz="700" dirty="0" smtClean="0">
                <a:solidFill>
                  <a:schemeClr val="bg1"/>
                </a:solidFill>
              </a:rPr>
              <a:t>31.10</a:t>
            </a:r>
            <a:endParaRPr lang="en-US" sz="700" dirty="0">
              <a:solidFill>
                <a:schemeClr val="bg1"/>
              </a:solidFill>
            </a:endParaRPr>
          </a:p>
        </p:txBody>
      </p:sp>
      <p:cxnSp>
        <p:nvCxnSpPr>
          <p:cNvPr id="75" name="AutoShape 26"/>
          <p:cNvCxnSpPr>
            <a:cxnSpLocks noChangeShapeType="1"/>
            <a:stCxn id="77" idx="0"/>
            <a:endCxn id="77" idx="0"/>
          </p:cNvCxnSpPr>
          <p:nvPr/>
        </p:nvCxnSpPr>
        <p:spPr bwMode="auto">
          <a:xfrm>
            <a:off x="3157555" y="5707271"/>
            <a:ext cx="0" cy="0"/>
          </a:xfrm>
          <a:prstGeom prst="straightConnector1">
            <a:avLst/>
          </a:prstGeom>
          <a:noFill/>
          <a:ln w="6350">
            <a:solidFill>
              <a:schemeClr val="bg1"/>
            </a:solidFill>
            <a:round/>
            <a:headEnd/>
            <a:tailEnd/>
          </a:ln>
          <a:effectLst/>
        </p:spPr>
      </p:cxnSp>
      <p:grpSp>
        <p:nvGrpSpPr>
          <p:cNvPr id="76" name="Group 27"/>
          <p:cNvGrpSpPr>
            <a:grpSpLocks/>
          </p:cNvGrpSpPr>
          <p:nvPr/>
        </p:nvGrpSpPr>
        <p:grpSpPr bwMode="auto">
          <a:xfrm>
            <a:off x="3157555" y="5684637"/>
            <a:ext cx="5793087" cy="22635"/>
            <a:chOff x="2040" y="2082"/>
            <a:chExt cx="3832" cy="33"/>
          </a:xfrm>
        </p:grpSpPr>
        <p:sp>
          <p:nvSpPr>
            <p:cNvPr id="77" name="Line 28"/>
            <p:cNvSpPr>
              <a:spLocks noChangeShapeType="1"/>
            </p:cNvSpPr>
            <p:nvPr/>
          </p:nvSpPr>
          <p:spPr bwMode="auto">
            <a:xfrm>
              <a:off x="2040" y="2115"/>
              <a:ext cx="3832" cy="0"/>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sp>
          <p:nvSpPr>
            <p:cNvPr id="78" name="Line 29"/>
            <p:cNvSpPr>
              <a:spLocks noChangeShapeType="1"/>
            </p:cNvSpPr>
            <p:nvPr/>
          </p:nvSpPr>
          <p:spPr bwMode="auto">
            <a:xfrm>
              <a:off x="2045" y="2082"/>
              <a:ext cx="1" cy="31"/>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sp>
          <p:nvSpPr>
            <p:cNvPr id="79" name="Line 30"/>
            <p:cNvSpPr>
              <a:spLocks noChangeShapeType="1"/>
            </p:cNvSpPr>
            <p:nvPr/>
          </p:nvSpPr>
          <p:spPr bwMode="auto">
            <a:xfrm>
              <a:off x="2323" y="2082"/>
              <a:ext cx="1" cy="31"/>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sp>
          <p:nvSpPr>
            <p:cNvPr id="80" name="Line 31"/>
            <p:cNvSpPr>
              <a:spLocks noChangeShapeType="1"/>
            </p:cNvSpPr>
            <p:nvPr/>
          </p:nvSpPr>
          <p:spPr bwMode="auto">
            <a:xfrm>
              <a:off x="2881" y="2082"/>
              <a:ext cx="1" cy="31"/>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sp>
          <p:nvSpPr>
            <p:cNvPr id="81" name="Line 32"/>
            <p:cNvSpPr>
              <a:spLocks noChangeShapeType="1"/>
            </p:cNvSpPr>
            <p:nvPr/>
          </p:nvSpPr>
          <p:spPr bwMode="auto">
            <a:xfrm>
              <a:off x="3401" y="2082"/>
              <a:ext cx="1" cy="31"/>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sp>
          <p:nvSpPr>
            <p:cNvPr id="82" name="Line 33"/>
            <p:cNvSpPr>
              <a:spLocks noChangeShapeType="1"/>
            </p:cNvSpPr>
            <p:nvPr/>
          </p:nvSpPr>
          <p:spPr bwMode="auto">
            <a:xfrm>
              <a:off x="5869" y="2082"/>
              <a:ext cx="0" cy="31"/>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sp>
          <p:nvSpPr>
            <p:cNvPr id="83" name="Line 34"/>
            <p:cNvSpPr>
              <a:spLocks noChangeShapeType="1"/>
            </p:cNvSpPr>
            <p:nvPr/>
          </p:nvSpPr>
          <p:spPr bwMode="auto">
            <a:xfrm>
              <a:off x="4960" y="2082"/>
              <a:ext cx="1" cy="31"/>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sp>
          <p:nvSpPr>
            <p:cNvPr id="84" name="Line 35"/>
            <p:cNvSpPr>
              <a:spLocks noChangeShapeType="1"/>
            </p:cNvSpPr>
            <p:nvPr/>
          </p:nvSpPr>
          <p:spPr bwMode="auto">
            <a:xfrm>
              <a:off x="5414" y="2082"/>
              <a:ext cx="1" cy="31"/>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sp>
          <p:nvSpPr>
            <p:cNvPr id="85" name="Line 36"/>
            <p:cNvSpPr>
              <a:spLocks noChangeShapeType="1"/>
            </p:cNvSpPr>
            <p:nvPr/>
          </p:nvSpPr>
          <p:spPr bwMode="auto">
            <a:xfrm>
              <a:off x="3920" y="2082"/>
              <a:ext cx="1" cy="31"/>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sp>
          <p:nvSpPr>
            <p:cNvPr id="86" name="Line 37"/>
            <p:cNvSpPr>
              <a:spLocks noChangeShapeType="1"/>
            </p:cNvSpPr>
            <p:nvPr/>
          </p:nvSpPr>
          <p:spPr bwMode="auto">
            <a:xfrm>
              <a:off x="4440" y="2082"/>
              <a:ext cx="1" cy="31"/>
            </a:xfrm>
            <a:prstGeom prst="line">
              <a:avLst/>
            </a:prstGeom>
            <a:noFill/>
            <a:ln w="6350">
              <a:solidFill>
                <a:schemeClr val="bg1"/>
              </a:solidFill>
              <a:round/>
              <a:headEnd type="none" w="sm" len="sm"/>
              <a:tailEnd type="none" w="sm" len="sm"/>
            </a:ln>
            <a:effectLst/>
          </p:spPr>
          <p:txBody>
            <a:bodyPr lIns="54000" tIns="54000" rIns="54000" bIns="54000"/>
            <a:lstStyle/>
            <a:p>
              <a:pPr fontAlgn="base">
                <a:spcBef>
                  <a:spcPct val="0"/>
                </a:spcBef>
                <a:spcAft>
                  <a:spcPct val="0"/>
                </a:spcAft>
              </a:pPr>
              <a:endParaRPr lang="en-US" sz="900" dirty="0">
                <a:solidFill>
                  <a:srgbClr val="000000"/>
                </a:solidFill>
              </a:endParaRPr>
            </a:p>
          </p:txBody>
        </p:sp>
      </p:grpSp>
      <p:sp>
        <p:nvSpPr>
          <p:cNvPr id="87" name="Text Box 38"/>
          <p:cNvSpPr txBox="1">
            <a:spLocks noChangeArrowheads="1"/>
          </p:cNvSpPr>
          <p:nvPr/>
        </p:nvSpPr>
        <p:spPr bwMode="auto">
          <a:xfrm>
            <a:off x="2938349" y="5731099"/>
            <a:ext cx="334100" cy="59416"/>
          </a:xfrm>
          <a:prstGeom prst="rect">
            <a:avLst/>
          </a:prstGeom>
          <a:noFill/>
          <a:ln w="6350">
            <a:noFill/>
            <a:miter lim="800000"/>
            <a:headEnd/>
            <a:tailEnd/>
          </a:ln>
          <a:effectLst/>
        </p:spPr>
        <p:txBody>
          <a:bodyPr lIns="0" tIns="0" rIns="0" bIns="0"/>
          <a:lstStyle/>
          <a:p>
            <a:pPr algn="ctr" fontAlgn="base">
              <a:spcBef>
                <a:spcPct val="50000"/>
              </a:spcBef>
              <a:spcAft>
                <a:spcPct val="0"/>
              </a:spcAft>
            </a:pPr>
            <a:r>
              <a:rPr lang="en-US" sz="700" dirty="0" smtClean="0">
                <a:solidFill>
                  <a:schemeClr val="bg1"/>
                </a:solidFill>
              </a:rPr>
              <a:t>18.03</a:t>
            </a:r>
            <a:endParaRPr lang="en-US" sz="700" dirty="0">
              <a:solidFill>
                <a:schemeClr val="bg1"/>
              </a:solidFill>
            </a:endParaRPr>
          </a:p>
        </p:txBody>
      </p:sp>
      <p:sp>
        <p:nvSpPr>
          <p:cNvPr id="88" name="Text Box 39"/>
          <p:cNvSpPr txBox="1">
            <a:spLocks noChangeArrowheads="1"/>
          </p:cNvSpPr>
          <p:nvPr/>
        </p:nvSpPr>
        <p:spPr bwMode="auto">
          <a:xfrm>
            <a:off x="3393390" y="5731099"/>
            <a:ext cx="334101" cy="59416"/>
          </a:xfrm>
          <a:prstGeom prst="rect">
            <a:avLst/>
          </a:prstGeom>
          <a:noFill/>
          <a:ln w="6350">
            <a:noFill/>
            <a:miter lim="800000"/>
            <a:headEnd/>
            <a:tailEnd/>
          </a:ln>
          <a:effectLst/>
        </p:spPr>
        <p:txBody>
          <a:bodyPr lIns="0" tIns="0" rIns="0" bIns="0"/>
          <a:lstStyle/>
          <a:p>
            <a:pPr algn="ctr" fontAlgn="base">
              <a:spcBef>
                <a:spcPct val="50000"/>
              </a:spcBef>
              <a:spcAft>
                <a:spcPct val="0"/>
              </a:spcAft>
            </a:pPr>
            <a:r>
              <a:rPr lang="en-US" sz="700" dirty="0" smtClean="0">
                <a:solidFill>
                  <a:schemeClr val="bg1"/>
                </a:solidFill>
              </a:rPr>
              <a:t>31.03</a:t>
            </a:r>
            <a:endParaRPr lang="en-US" sz="700" dirty="0">
              <a:solidFill>
                <a:schemeClr val="bg1"/>
              </a:solidFill>
            </a:endParaRPr>
          </a:p>
        </p:txBody>
      </p:sp>
      <p:sp>
        <p:nvSpPr>
          <p:cNvPr id="89" name="Text Box 40"/>
          <p:cNvSpPr txBox="1">
            <a:spLocks noChangeArrowheads="1"/>
          </p:cNvSpPr>
          <p:nvPr/>
        </p:nvSpPr>
        <p:spPr bwMode="auto">
          <a:xfrm>
            <a:off x="4241492" y="5731099"/>
            <a:ext cx="334100" cy="59416"/>
          </a:xfrm>
          <a:prstGeom prst="rect">
            <a:avLst/>
          </a:prstGeom>
          <a:noFill/>
          <a:ln w="6350">
            <a:noFill/>
            <a:miter lim="800000"/>
            <a:headEnd/>
            <a:tailEnd/>
          </a:ln>
          <a:effectLst/>
        </p:spPr>
        <p:txBody>
          <a:bodyPr lIns="0" tIns="0" rIns="0" bIns="0"/>
          <a:lstStyle/>
          <a:p>
            <a:pPr algn="ctr" fontAlgn="base">
              <a:spcBef>
                <a:spcPct val="50000"/>
              </a:spcBef>
              <a:spcAft>
                <a:spcPct val="0"/>
              </a:spcAft>
            </a:pPr>
            <a:r>
              <a:rPr lang="en-US" sz="700" dirty="0" smtClean="0">
                <a:solidFill>
                  <a:schemeClr val="bg1"/>
                </a:solidFill>
              </a:rPr>
              <a:t>30.04</a:t>
            </a:r>
            <a:endParaRPr lang="en-US" sz="700" dirty="0">
              <a:solidFill>
                <a:schemeClr val="bg1"/>
              </a:solidFill>
            </a:endParaRPr>
          </a:p>
        </p:txBody>
      </p:sp>
      <p:sp>
        <p:nvSpPr>
          <p:cNvPr id="90" name="Text Box 41"/>
          <p:cNvSpPr txBox="1">
            <a:spLocks noChangeArrowheads="1"/>
          </p:cNvSpPr>
          <p:nvPr/>
        </p:nvSpPr>
        <p:spPr bwMode="auto">
          <a:xfrm>
            <a:off x="5030633" y="5731099"/>
            <a:ext cx="334100" cy="59416"/>
          </a:xfrm>
          <a:prstGeom prst="rect">
            <a:avLst/>
          </a:prstGeom>
          <a:noFill/>
          <a:ln w="6350">
            <a:noFill/>
            <a:miter lim="800000"/>
            <a:headEnd/>
            <a:tailEnd/>
          </a:ln>
          <a:effectLst/>
        </p:spPr>
        <p:txBody>
          <a:bodyPr lIns="0" tIns="0" rIns="0" bIns="0"/>
          <a:lstStyle/>
          <a:p>
            <a:pPr algn="ctr" fontAlgn="base">
              <a:spcBef>
                <a:spcPct val="50000"/>
              </a:spcBef>
              <a:spcAft>
                <a:spcPct val="0"/>
              </a:spcAft>
            </a:pPr>
            <a:r>
              <a:rPr lang="en-US" sz="700" dirty="0" smtClean="0">
                <a:solidFill>
                  <a:schemeClr val="bg1"/>
                </a:solidFill>
              </a:rPr>
              <a:t>31.05</a:t>
            </a:r>
            <a:endParaRPr lang="en-US" sz="700" dirty="0">
              <a:solidFill>
                <a:schemeClr val="bg1"/>
              </a:solidFill>
            </a:endParaRPr>
          </a:p>
        </p:txBody>
      </p:sp>
      <p:sp>
        <p:nvSpPr>
          <p:cNvPr id="91" name="Text Box 42"/>
          <p:cNvSpPr txBox="1">
            <a:spLocks noChangeArrowheads="1"/>
          </p:cNvSpPr>
          <p:nvPr/>
        </p:nvSpPr>
        <p:spPr bwMode="auto">
          <a:xfrm>
            <a:off x="5794075" y="5731099"/>
            <a:ext cx="334101" cy="59416"/>
          </a:xfrm>
          <a:prstGeom prst="rect">
            <a:avLst/>
          </a:prstGeom>
          <a:noFill/>
          <a:ln w="6350">
            <a:noFill/>
            <a:miter lim="800000"/>
            <a:headEnd/>
            <a:tailEnd/>
          </a:ln>
          <a:effectLst/>
        </p:spPr>
        <p:txBody>
          <a:bodyPr lIns="0" tIns="0" rIns="0" bIns="0"/>
          <a:lstStyle/>
          <a:p>
            <a:pPr algn="ctr" fontAlgn="base">
              <a:spcBef>
                <a:spcPct val="50000"/>
              </a:spcBef>
              <a:spcAft>
                <a:spcPct val="0"/>
              </a:spcAft>
            </a:pPr>
            <a:r>
              <a:rPr lang="en-US" sz="700" dirty="0" smtClean="0">
                <a:solidFill>
                  <a:schemeClr val="bg1"/>
                </a:solidFill>
              </a:rPr>
              <a:t>30.06</a:t>
            </a:r>
            <a:endParaRPr lang="en-US" sz="700" dirty="0">
              <a:solidFill>
                <a:schemeClr val="bg1"/>
              </a:solidFill>
            </a:endParaRPr>
          </a:p>
        </p:txBody>
      </p:sp>
      <p:sp>
        <p:nvSpPr>
          <p:cNvPr id="92" name="Text Box 43"/>
          <p:cNvSpPr txBox="1">
            <a:spLocks noChangeArrowheads="1"/>
          </p:cNvSpPr>
          <p:nvPr/>
        </p:nvSpPr>
        <p:spPr bwMode="auto">
          <a:xfrm>
            <a:off x="6608917" y="5731099"/>
            <a:ext cx="334100" cy="59416"/>
          </a:xfrm>
          <a:prstGeom prst="rect">
            <a:avLst/>
          </a:prstGeom>
          <a:noFill/>
          <a:ln w="6350">
            <a:noFill/>
            <a:miter lim="800000"/>
            <a:headEnd/>
            <a:tailEnd/>
          </a:ln>
          <a:effectLst/>
        </p:spPr>
        <p:txBody>
          <a:bodyPr lIns="0" tIns="0" rIns="0" bIns="0"/>
          <a:lstStyle/>
          <a:p>
            <a:pPr algn="ctr" fontAlgn="base">
              <a:spcBef>
                <a:spcPct val="50000"/>
              </a:spcBef>
              <a:spcAft>
                <a:spcPct val="0"/>
              </a:spcAft>
            </a:pPr>
            <a:r>
              <a:rPr lang="en-US" sz="700" dirty="0" smtClean="0">
                <a:solidFill>
                  <a:schemeClr val="bg1"/>
                </a:solidFill>
              </a:rPr>
              <a:t>31.07</a:t>
            </a:r>
            <a:endParaRPr lang="en-US" sz="700" dirty="0">
              <a:solidFill>
                <a:schemeClr val="bg1"/>
              </a:solidFill>
            </a:endParaRPr>
          </a:p>
        </p:txBody>
      </p:sp>
      <p:sp>
        <p:nvSpPr>
          <p:cNvPr id="93" name="Text Box 44"/>
          <p:cNvSpPr txBox="1">
            <a:spLocks noChangeArrowheads="1"/>
          </p:cNvSpPr>
          <p:nvPr/>
        </p:nvSpPr>
        <p:spPr bwMode="auto">
          <a:xfrm>
            <a:off x="7385965" y="5731099"/>
            <a:ext cx="334100" cy="59416"/>
          </a:xfrm>
          <a:prstGeom prst="rect">
            <a:avLst/>
          </a:prstGeom>
          <a:noFill/>
          <a:ln w="6350">
            <a:noFill/>
            <a:miter lim="800000"/>
            <a:headEnd/>
            <a:tailEnd/>
          </a:ln>
          <a:effectLst/>
        </p:spPr>
        <p:txBody>
          <a:bodyPr lIns="0" tIns="0" rIns="0" bIns="0"/>
          <a:lstStyle/>
          <a:p>
            <a:pPr algn="ctr" fontAlgn="base">
              <a:spcBef>
                <a:spcPct val="50000"/>
              </a:spcBef>
              <a:spcAft>
                <a:spcPct val="0"/>
              </a:spcAft>
            </a:pPr>
            <a:r>
              <a:rPr lang="en-US" sz="700" dirty="0" smtClean="0">
                <a:solidFill>
                  <a:schemeClr val="bg1"/>
                </a:solidFill>
              </a:rPr>
              <a:t>31.14</a:t>
            </a:r>
            <a:endParaRPr lang="en-US" sz="700" dirty="0">
              <a:solidFill>
                <a:schemeClr val="bg1"/>
              </a:solidFill>
            </a:endParaRPr>
          </a:p>
        </p:txBody>
      </p:sp>
      <p:sp>
        <p:nvSpPr>
          <p:cNvPr id="94" name="Text Box 45"/>
          <p:cNvSpPr txBox="1">
            <a:spLocks noChangeArrowheads="1"/>
          </p:cNvSpPr>
          <p:nvPr/>
        </p:nvSpPr>
        <p:spPr bwMode="auto">
          <a:xfrm>
            <a:off x="8075330" y="5731099"/>
            <a:ext cx="334100" cy="59416"/>
          </a:xfrm>
          <a:prstGeom prst="rect">
            <a:avLst/>
          </a:prstGeom>
          <a:noFill/>
          <a:ln w="6350">
            <a:noFill/>
            <a:miter lim="800000"/>
            <a:headEnd/>
            <a:tailEnd/>
          </a:ln>
          <a:effectLst/>
        </p:spPr>
        <p:txBody>
          <a:bodyPr lIns="0" tIns="0" rIns="0" bIns="0"/>
          <a:lstStyle/>
          <a:p>
            <a:pPr algn="ctr" fontAlgn="base">
              <a:spcBef>
                <a:spcPct val="50000"/>
              </a:spcBef>
              <a:spcAft>
                <a:spcPct val="0"/>
              </a:spcAft>
            </a:pPr>
            <a:r>
              <a:rPr lang="en-US" sz="700" dirty="0" smtClean="0">
                <a:solidFill>
                  <a:schemeClr val="bg1"/>
                </a:solidFill>
              </a:rPr>
              <a:t>30.09</a:t>
            </a:r>
            <a:endParaRPr lang="en-US" sz="700" dirty="0">
              <a:solidFill>
                <a:schemeClr val="bg1"/>
              </a:solidFill>
            </a:endParaRPr>
          </a:p>
        </p:txBody>
      </p:sp>
      <p:grpSp>
        <p:nvGrpSpPr>
          <p:cNvPr id="95" name="Group 46"/>
          <p:cNvGrpSpPr>
            <a:grpSpLocks/>
          </p:cNvGrpSpPr>
          <p:nvPr/>
        </p:nvGrpSpPr>
        <p:grpSpPr bwMode="auto">
          <a:xfrm>
            <a:off x="3589920" y="5537291"/>
            <a:ext cx="823913" cy="100440"/>
            <a:chOff x="1647" y="2025"/>
            <a:chExt cx="520" cy="144"/>
          </a:xfrm>
        </p:grpSpPr>
        <p:sp>
          <p:nvSpPr>
            <p:cNvPr id="96" name="AutoShape 47"/>
            <p:cNvSpPr>
              <a:spLocks noChangeArrowheads="1"/>
            </p:cNvSpPr>
            <p:nvPr/>
          </p:nvSpPr>
          <p:spPr bwMode="auto">
            <a:xfrm rot="-10800000" flipH="1" flipV="1">
              <a:off x="1849" y="2025"/>
              <a:ext cx="116" cy="64"/>
            </a:xfrm>
            <a:prstGeom prst="triangle">
              <a:avLst>
                <a:gd name="adj" fmla="val 50000"/>
              </a:avLst>
            </a:prstGeom>
            <a:solidFill>
              <a:schemeClr val="tx2"/>
            </a:solidFill>
            <a:ln w="6350">
              <a:solidFill>
                <a:schemeClr val="tx2"/>
              </a:solidFill>
              <a:miter lim="800000"/>
              <a:headEnd/>
              <a:tailEnd/>
            </a:ln>
            <a:effectLst/>
          </p:spPr>
          <p:txBody>
            <a:bodyPr wrap="none" lIns="0" tIns="0" rIns="0" bIns="0" anchor="ctr"/>
            <a:lstStyle/>
            <a:p>
              <a:pPr algn="ctr" fontAlgn="base">
                <a:spcBef>
                  <a:spcPct val="0"/>
                </a:spcBef>
                <a:spcAft>
                  <a:spcPct val="0"/>
                </a:spcAft>
              </a:pPr>
              <a:endParaRPr lang="en-US" sz="1000" dirty="0">
                <a:solidFill>
                  <a:srgbClr val="000000"/>
                </a:solidFill>
              </a:endParaRPr>
            </a:p>
          </p:txBody>
        </p:sp>
        <p:sp>
          <p:nvSpPr>
            <p:cNvPr id="97" name="Freeform 48"/>
            <p:cNvSpPr>
              <a:spLocks/>
            </p:cNvSpPr>
            <p:nvPr/>
          </p:nvSpPr>
          <p:spPr bwMode="auto">
            <a:xfrm rot="16200000" flipV="1">
              <a:off x="1868" y="1870"/>
              <a:ext cx="78" cy="520"/>
            </a:xfrm>
            <a:custGeom>
              <a:avLst/>
              <a:gdLst/>
              <a:ahLst/>
              <a:cxnLst>
                <a:cxn ang="0">
                  <a:pos x="0" y="2790"/>
                </a:cxn>
                <a:cxn ang="0">
                  <a:pos x="78" y="2790"/>
                </a:cxn>
                <a:cxn ang="0">
                  <a:pos x="78" y="0"/>
                </a:cxn>
                <a:cxn ang="0">
                  <a:pos x="5" y="1"/>
                </a:cxn>
              </a:cxnLst>
              <a:rect l="0" t="0" r="r" b="b"/>
              <a:pathLst>
                <a:path w="78" h="2790">
                  <a:moveTo>
                    <a:pt x="0" y="2790"/>
                  </a:moveTo>
                  <a:lnTo>
                    <a:pt x="78" y="2790"/>
                  </a:lnTo>
                  <a:lnTo>
                    <a:pt x="78" y="0"/>
                  </a:lnTo>
                  <a:lnTo>
                    <a:pt x="5" y="1"/>
                  </a:lnTo>
                </a:path>
              </a:pathLst>
            </a:custGeom>
            <a:noFill/>
            <a:ln w="6350" cap="flat" cmpd="sng">
              <a:solidFill>
                <a:schemeClr val="tx2"/>
              </a:solidFill>
              <a:prstDash val="solid"/>
              <a:round/>
              <a:headEnd type="none" w="med" len="med"/>
              <a:tailEnd type="none" w="med" len="med"/>
            </a:ln>
            <a:effectLst/>
          </p:spPr>
          <p:txBody>
            <a:bodyPr wrap="none" lIns="0" tIns="0" rIns="0" bIns="0" anchor="ctr"/>
            <a:lstStyle/>
            <a:p>
              <a:pPr fontAlgn="base">
                <a:spcBef>
                  <a:spcPct val="0"/>
                </a:spcBef>
                <a:spcAft>
                  <a:spcPct val="0"/>
                </a:spcAft>
              </a:pPr>
              <a:endParaRPr lang="en-US" sz="900" dirty="0">
                <a:solidFill>
                  <a:srgbClr val="000000"/>
                </a:solidFill>
              </a:endParaRPr>
            </a:p>
          </p:txBody>
        </p:sp>
      </p:grpSp>
      <p:grpSp>
        <p:nvGrpSpPr>
          <p:cNvPr id="98" name="Group 49"/>
          <p:cNvGrpSpPr>
            <a:grpSpLocks/>
          </p:cNvGrpSpPr>
          <p:nvPr/>
        </p:nvGrpSpPr>
        <p:grpSpPr bwMode="auto">
          <a:xfrm>
            <a:off x="5218092" y="5540121"/>
            <a:ext cx="3720455" cy="97611"/>
            <a:chOff x="3403" y="2349"/>
            <a:chExt cx="2461" cy="88"/>
          </a:xfrm>
        </p:grpSpPr>
        <p:sp>
          <p:nvSpPr>
            <p:cNvPr id="99" name="Freeform 50"/>
            <p:cNvSpPr>
              <a:spLocks/>
            </p:cNvSpPr>
            <p:nvPr/>
          </p:nvSpPr>
          <p:spPr bwMode="auto">
            <a:xfrm rot="16200000" flipV="1">
              <a:off x="4610" y="1182"/>
              <a:ext cx="48" cy="2461"/>
            </a:xfrm>
            <a:custGeom>
              <a:avLst/>
              <a:gdLst/>
              <a:ahLst/>
              <a:cxnLst>
                <a:cxn ang="0">
                  <a:pos x="0" y="2790"/>
                </a:cxn>
                <a:cxn ang="0">
                  <a:pos x="78" y="2790"/>
                </a:cxn>
                <a:cxn ang="0">
                  <a:pos x="78" y="0"/>
                </a:cxn>
                <a:cxn ang="0">
                  <a:pos x="5" y="1"/>
                </a:cxn>
              </a:cxnLst>
              <a:rect l="0" t="0" r="r" b="b"/>
              <a:pathLst>
                <a:path w="78" h="2790">
                  <a:moveTo>
                    <a:pt x="0" y="2790"/>
                  </a:moveTo>
                  <a:lnTo>
                    <a:pt x="78" y="2790"/>
                  </a:lnTo>
                  <a:lnTo>
                    <a:pt x="78" y="0"/>
                  </a:lnTo>
                  <a:lnTo>
                    <a:pt x="5" y="1"/>
                  </a:lnTo>
                </a:path>
              </a:pathLst>
            </a:custGeom>
            <a:noFill/>
            <a:ln w="6350" cap="flat" cmpd="sng">
              <a:solidFill>
                <a:schemeClr val="tx2"/>
              </a:solidFill>
              <a:prstDash val="solid"/>
              <a:round/>
              <a:headEnd type="none" w="med" len="med"/>
              <a:tailEnd type="none" w="med" len="me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100" name="AutoShape 51"/>
            <p:cNvSpPr>
              <a:spLocks noChangeArrowheads="1"/>
            </p:cNvSpPr>
            <p:nvPr/>
          </p:nvSpPr>
          <p:spPr bwMode="auto">
            <a:xfrm rot="-10800000" flipH="1" flipV="1">
              <a:off x="4577" y="2349"/>
              <a:ext cx="112" cy="39"/>
            </a:xfrm>
            <a:prstGeom prst="triangle">
              <a:avLst>
                <a:gd name="adj" fmla="val 50000"/>
              </a:avLst>
            </a:prstGeom>
            <a:solidFill>
              <a:schemeClr val="tx2"/>
            </a:solidFill>
            <a:ln w="6350">
              <a:solidFill>
                <a:schemeClr val="tx2"/>
              </a:solidFill>
              <a:miter lim="800000"/>
              <a:headEnd/>
              <a:tailEnd/>
            </a:ln>
            <a:effectLst/>
          </p:spPr>
          <p:txBody>
            <a:bodyPr wrap="none" lIns="0" tIns="0" rIns="0" bIns="0" anchor="ctr"/>
            <a:lstStyle/>
            <a:p>
              <a:pPr algn="ctr" fontAlgn="base">
                <a:spcBef>
                  <a:spcPct val="0"/>
                </a:spcBef>
                <a:spcAft>
                  <a:spcPct val="0"/>
                </a:spcAft>
              </a:pPr>
              <a:endParaRPr lang="en-US" sz="1000" dirty="0">
                <a:solidFill>
                  <a:srgbClr val="000000"/>
                </a:solidFill>
              </a:endParaRPr>
            </a:p>
          </p:txBody>
        </p:sp>
      </p:grpSp>
      <p:grpSp>
        <p:nvGrpSpPr>
          <p:cNvPr id="101" name="Group 52"/>
          <p:cNvGrpSpPr>
            <a:grpSpLocks/>
          </p:cNvGrpSpPr>
          <p:nvPr/>
        </p:nvGrpSpPr>
        <p:grpSpPr bwMode="auto">
          <a:xfrm>
            <a:off x="4481862" y="5499095"/>
            <a:ext cx="1473972" cy="96197"/>
            <a:chOff x="2916" y="2313"/>
            <a:chExt cx="975" cy="86"/>
          </a:xfrm>
        </p:grpSpPr>
        <p:sp>
          <p:nvSpPr>
            <p:cNvPr id="102" name="AutoShape 53"/>
            <p:cNvSpPr>
              <a:spLocks noChangeArrowheads="1"/>
            </p:cNvSpPr>
            <p:nvPr/>
          </p:nvSpPr>
          <p:spPr bwMode="auto">
            <a:xfrm rot="-10800000" flipH="1" flipV="1">
              <a:off x="3349" y="2313"/>
              <a:ext cx="111" cy="39"/>
            </a:xfrm>
            <a:prstGeom prst="triangle">
              <a:avLst>
                <a:gd name="adj" fmla="val 50000"/>
              </a:avLst>
            </a:prstGeom>
            <a:solidFill>
              <a:schemeClr val="tx2"/>
            </a:solidFill>
            <a:ln w="6350" algn="ctr">
              <a:solidFill>
                <a:schemeClr val="tx2"/>
              </a:solidFill>
              <a:miter lim="800000"/>
              <a:headEnd/>
              <a:tailEnd/>
            </a:ln>
            <a:effectLst/>
          </p:spPr>
          <p:txBody>
            <a:bodyPr wrap="none" lIns="0" tIns="0" rIns="0" bIns="0" anchor="ctr"/>
            <a:lstStyle/>
            <a:p>
              <a:pPr algn="ctr" fontAlgn="base">
                <a:spcBef>
                  <a:spcPct val="0"/>
                </a:spcBef>
                <a:spcAft>
                  <a:spcPct val="0"/>
                </a:spcAft>
              </a:pPr>
              <a:endParaRPr lang="en-US" sz="1000" dirty="0">
                <a:solidFill>
                  <a:srgbClr val="000000"/>
                </a:solidFill>
              </a:endParaRPr>
            </a:p>
          </p:txBody>
        </p:sp>
        <p:sp>
          <p:nvSpPr>
            <p:cNvPr id="103" name="Freeform 54"/>
            <p:cNvSpPr>
              <a:spLocks/>
            </p:cNvSpPr>
            <p:nvPr/>
          </p:nvSpPr>
          <p:spPr bwMode="auto">
            <a:xfrm rot="16200000" flipV="1">
              <a:off x="3379" y="1887"/>
              <a:ext cx="49" cy="975"/>
            </a:xfrm>
            <a:custGeom>
              <a:avLst/>
              <a:gdLst/>
              <a:ahLst/>
              <a:cxnLst>
                <a:cxn ang="0">
                  <a:pos x="0" y="2790"/>
                </a:cxn>
                <a:cxn ang="0">
                  <a:pos x="78" y="2790"/>
                </a:cxn>
                <a:cxn ang="0">
                  <a:pos x="78" y="0"/>
                </a:cxn>
                <a:cxn ang="0">
                  <a:pos x="5" y="1"/>
                </a:cxn>
              </a:cxnLst>
              <a:rect l="0" t="0" r="r" b="b"/>
              <a:pathLst>
                <a:path w="78" h="2790">
                  <a:moveTo>
                    <a:pt x="0" y="2790"/>
                  </a:moveTo>
                  <a:lnTo>
                    <a:pt x="78" y="2790"/>
                  </a:lnTo>
                  <a:lnTo>
                    <a:pt x="78" y="0"/>
                  </a:lnTo>
                  <a:lnTo>
                    <a:pt x="5" y="1"/>
                  </a:lnTo>
                </a:path>
              </a:pathLst>
            </a:custGeom>
            <a:noFill/>
            <a:ln w="6350" cap="flat" cmpd="sng">
              <a:solidFill>
                <a:schemeClr val="tx2"/>
              </a:solidFill>
              <a:prstDash val="solid"/>
              <a:round/>
              <a:headEnd type="none" w="med" len="med"/>
              <a:tailEnd type="none" w="med" len="med"/>
            </a:ln>
            <a:effectLst/>
          </p:spPr>
          <p:txBody>
            <a:bodyPr wrap="none" lIns="0" tIns="0" rIns="0" bIns="0" anchor="ctr"/>
            <a:lstStyle/>
            <a:p>
              <a:pPr fontAlgn="base">
                <a:spcBef>
                  <a:spcPct val="0"/>
                </a:spcBef>
                <a:spcAft>
                  <a:spcPct val="0"/>
                </a:spcAft>
              </a:pPr>
              <a:endParaRPr lang="en-US" sz="900" dirty="0">
                <a:solidFill>
                  <a:srgbClr val="000000"/>
                </a:solidFill>
              </a:endParaRPr>
            </a:p>
          </p:txBody>
        </p:sp>
      </p:grpSp>
      <p:sp>
        <p:nvSpPr>
          <p:cNvPr id="105" name="Rechteck 104"/>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104" name="Textfeld 103"/>
          <p:cNvSpPr txBox="1">
            <a:spLocks/>
          </p:cNvSpPr>
          <p:nvPr/>
        </p:nvSpPr>
        <p:spPr>
          <a:xfrm>
            <a:off x="7591797" y="941967"/>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defPPr>
              <a:defRPr lang="en-US"/>
            </a:defPPr>
            <a:lvl1pPr algn="ctr">
              <a:defRPr sz="900" b="1">
                <a:latin typeface="Arial" pitchFamily="34" charset="0"/>
                <a:cs typeface="Arial" pitchFamily="34" charset="0"/>
              </a:defRPr>
            </a:lvl1pPr>
          </a:lstStyle>
          <a:p>
            <a:r>
              <a:rPr lang="en-US" dirty="0" smtClean="0"/>
              <a:t>Alternative 2</a:t>
            </a:r>
            <a:endParaRPr lang="en-US" dirty="0"/>
          </a:p>
        </p:txBody>
      </p:sp>
      <p:pic>
        <p:nvPicPr>
          <p:cNvPr id="8" name="Grafik 7"/>
          <p:cNvPicPr>
            <a:picLocks noChangeAspect="1"/>
          </p:cNvPicPr>
          <p:nvPr>
            <p:custDataLst>
              <p:tags r:id="rId7"/>
            </p:custDataLst>
          </p:nvPr>
        </p:nvPicPr>
        <p:blipFill>
          <a:blip r:embed="rId10"/>
          <a:stretch>
            <a:fillRect/>
          </a:stretch>
        </p:blipFill>
        <p:spPr>
          <a:xfrm>
            <a:off x="-2605673" y="1435516"/>
            <a:ext cx="1963082" cy="2225233"/>
          </a:xfrm>
          <a:prstGeom prst="rect">
            <a:avLst/>
          </a:prstGeom>
        </p:spPr>
      </p:pic>
      <p:pic>
        <p:nvPicPr>
          <p:cNvPr id="106" name="Grafik 105"/>
          <p:cNvPicPr>
            <a:picLocks noChangeAspect="1"/>
          </p:cNvPicPr>
          <p:nvPr>
            <p:custDataLst>
              <p:tags r:id="rId8"/>
            </p:custDataLst>
          </p:nvPr>
        </p:nvPicPr>
        <p:blipFill>
          <a:blip r:embed="rId11"/>
          <a:stretch>
            <a:fillRect/>
          </a:stretch>
        </p:blipFill>
        <p:spPr>
          <a:xfrm>
            <a:off x="2311415" y="2077996"/>
            <a:ext cx="7171410" cy="1254207"/>
          </a:xfrm>
          <a:prstGeom prst="rect">
            <a:avLst/>
          </a:prstGeom>
        </p:spPr>
      </p:pic>
    </p:spTree>
    <p:extLst>
      <p:ext uri="{BB962C8B-B14F-4D97-AF65-F5344CB8AC3E}">
        <p14:creationId xmlns:p14="http://schemas.microsoft.com/office/powerpoint/2010/main" val="1897662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34"/>
          <p:cNvPicPr>
            <a:picLocks/>
          </p:cNvPicPr>
          <p:nvPr>
            <p:custDataLst>
              <p:tags r:id="rId2"/>
            </p:custDataLst>
          </p:nvPr>
        </p:nvPicPr>
        <p:blipFill>
          <a:blip r:embed="rId15"/>
          <a:stretch>
            <a:fillRect/>
          </a:stretch>
        </p:blipFill>
        <p:spPr>
          <a:xfrm>
            <a:off x="2452689" y="4099379"/>
            <a:ext cx="4933614" cy="1922009"/>
          </a:xfrm>
          <a:prstGeom prst="rect">
            <a:avLst/>
          </a:prstGeom>
        </p:spPr>
      </p:pic>
      <p:sp>
        <p:nvSpPr>
          <p:cNvPr id="2" name="Textplatzhalter 1"/>
          <p:cNvSpPr>
            <a:spLocks noGrp="1"/>
          </p:cNvSpPr>
          <p:nvPr>
            <p:ph type="body" sz="quarter" idx="10"/>
          </p:nvPr>
        </p:nvSpPr>
        <p:spPr/>
        <p:txBody>
          <a:bodyPr/>
          <a:lstStyle/>
          <a:p>
            <a:endParaRPr lang="en-US" dirty="0" smtClean="0"/>
          </a:p>
          <a:p>
            <a:r>
              <a:rPr lang="en-US" dirty="0" smtClean="0"/>
              <a:t>The net working capital resulted in a relatively stable capital commitment in the period under observation (fluctuation of yearly average by +- € […]m).</a:t>
            </a:r>
          </a:p>
          <a:p>
            <a:r>
              <a:rPr lang="en-US" dirty="0" smtClean="0"/>
              <a:t>The project business of ABC is strongly influenced by the client down payments which are projected to decrease in the future. As a countermeasure the company plans to decrease customer payment targets significantly. </a:t>
            </a:r>
          </a:p>
          <a:p>
            <a:endParaRPr lang="en-US" dirty="0"/>
          </a:p>
        </p:txBody>
      </p:sp>
      <p:sp>
        <p:nvSpPr>
          <p:cNvPr id="5" name="Textplatzhalter 4"/>
          <p:cNvSpPr>
            <a:spLocks noGrp="1"/>
          </p:cNvSpPr>
          <p:nvPr>
            <p:ph type="body" sz="quarter" idx="11"/>
          </p:nvPr>
        </p:nvSpPr>
        <p:spPr>
          <a:xfrm>
            <a:off x="2452688" y="1422400"/>
            <a:ext cx="6954506" cy="177800"/>
          </a:xfrm>
        </p:spPr>
        <p:txBody>
          <a:bodyPr/>
          <a:lstStyle/>
          <a:p>
            <a:pPr defTabSz="762000" eaLnBrk="0" hangingPunct="0"/>
            <a:r>
              <a:rPr lang="en-US" dirty="0" smtClean="0">
                <a:solidFill>
                  <a:srgbClr val="00338D"/>
                </a:solidFill>
                <a:cs typeface="Arial" pitchFamily="34" charset="0"/>
              </a:rPr>
              <a:t>Net working capital - quarterly development (in €m) Q1 2012 – Q4 2015</a:t>
            </a:r>
            <a:endParaRPr lang="en-US" dirty="0">
              <a:solidFill>
                <a:srgbClr val="00338D"/>
              </a:solidFill>
              <a:cs typeface="Arial" pitchFamily="34" charset="0"/>
            </a:endParaRPr>
          </a:p>
        </p:txBody>
      </p:sp>
      <p:sp>
        <p:nvSpPr>
          <p:cNvPr id="6" name="Textplatzhalter 5"/>
          <p:cNvSpPr>
            <a:spLocks noGrp="1"/>
          </p:cNvSpPr>
          <p:nvPr>
            <p:ph type="body" sz="quarter" idx="12"/>
          </p:nvPr>
        </p:nvSpPr>
        <p:spPr>
          <a:xfrm>
            <a:off x="7445829" y="3968750"/>
            <a:ext cx="1984860" cy="2058050"/>
          </a:xfrm>
        </p:spPr>
        <p:txBody>
          <a:bodyPr/>
          <a:lstStyle/>
          <a:p>
            <a:pPr>
              <a:spcAft>
                <a:spcPts val="200"/>
              </a:spcAft>
            </a:pPr>
            <a:r>
              <a:rPr lang="en-US" sz="800" dirty="0" smtClean="0"/>
              <a:t>Commentary </a:t>
            </a:r>
          </a:p>
          <a:p>
            <a:pPr lvl="2">
              <a:spcAft>
                <a:spcPts val="200"/>
              </a:spcAft>
            </a:pPr>
            <a:r>
              <a:rPr lang="en-US" sz="800" dirty="0" smtClean="0"/>
              <a:t>The net working capital development depends on order intake, project mix and the payment conditions agreed upon.</a:t>
            </a:r>
          </a:p>
          <a:p>
            <a:pPr lvl="2">
              <a:spcAft>
                <a:spcPts val="200"/>
              </a:spcAft>
            </a:pPr>
            <a:r>
              <a:rPr lang="en-US" sz="800" dirty="0" smtClean="0"/>
              <a:t>The decline in cash conversion cycle is due to significantly lower prepayments, shorter payment targets by suppliers and higher inventory needed to cover higher planed sales. </a:t>
            </a:r>
          </a:p>
          <a:p>
            <a:pPr lvl="2">
              <a:spcAft>
                <a:spcPts val="200"/>
              </a:spcAft>
            </a:pPr>
            <a:r>
              <a:rPr lang="en-US" sz="800" dirty="0" smtClean="0"/>
              <a:t>As a result of the specific project business of ABC a bidder/buyer should have a sufficiently high net working capital headroom so as to be able to cover large fluctuations in the capital commitment as observed in the past. </a:t>
            </a:r>
            <a:endParaRPr lang="en-US" sz="800" dirty="0"/>
          </a:p>
        </p:txBody>
      </p:sp>
      <p:sp>
        <p:nvSpPr>
          <p:cNvPr id="4" name="Titel 3"/>
          <p:cNvSpPr>
            <a:spLocks noGrp="1"/>
          </p:cNvSpPr>
          <p:nvPr>
            <p:ph type="title"/>
          </p:nvPr>
        </p:nvSpPr>
        <p:spPr/>
        <p:txBody>
          <a:bodyPr/>
          <a:lstStyle/>
          <a:p>
            <a:r>
              <a:rPr lang="en-US" dirty="0" smtClean="0"/>
              <a:t>7. How much capital is the working capital tying up at the moment and how much will it tie up in the future? [Plausibility]</a:t>
            </a:r>
            <a:endParaRPr lang="en-US" dirty="0"/>
          </a:p>
        </p:txBody>
      </p:sp>
      <p:sp>
        <p:nvSpPr>
          <p:cNvPr id="7" name="Textplatzhalter 6"/>
          <p:cNvSpPr>
            <a:spLocks noGrp="1"/>
          </p:cNvSpPr>
          <p:nvPr>
            <p:ph type="body" sz="quarter" idx="13"/>
          </p:nvPr>
        </p:nvSpPr>
        <p:spPr/>
        <p:txBody>
          <a:bodyPr/>
          <a:lstStyle/>
          <a:p>
            <a:r>
              <a:rPr lang="en-US" dirty="0" smtClean="0"/>
              <a:t>Working Capital</a:t>
            </a:r>
            <a:endParaRPr lang="en-US" dirty="0"/>
          </a:p>
        </p:txBody>
      </p:sp>
      <p:graphicFrame>
        <p:nvGraphicFramePr>
          <p:cNvPr id="8" name="Group 90"/>
          <p:cNvGraphicFramePr>
            <a:graphicFrameLocks noGrp="1"/>
          </p:cNvGraphicFramePr>
          <p:nvPr>
            <p:custDataLst>
              <p:tags r:id="rId3"/>
            </p:custDataLst>
            <p:extLst>
              <p:ext uri="{D42A27DB-BD31-4B8C-83A1-F6EECF244321}">
                <p14:modId xmlns:p14="http://schemas.microsoft.com/office/powerpoint/2010/main" val="1578461663"/>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9" name="Rectangle 2"/>
          <p:cNvSpPr>
            <a:spLocks noChangeArrowheads="1"/>
          </p:cNvSpPr>
          <p:nvPr/>
        </p:nvSpPr>
        <p:spPr bwMode="auto">
          <a:xfrm>
            <a:off x="557456" y="4642338"/>
            <a:ext cx="1620000" cy="919650"/>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Development by WC item</a:t>
            </a:r>
          </a:p>
          <a:p>
            <a:pPr marL="216000" lvl="0" indent="-216000" defTabSz="762000" eaLnBrk="0" hangingPunct="0">
              <a:lnSpc>
                <a:spcPct val="90000"/>
              </a:lnSpc>
              <a:buFont typeface="+mj-lt"/>
              <a:buAutoNum type="arabicPeriod"/>
              <a:defRPr/>
            </a:pPr>
            <a:r>
              <a:rPr lang="en-US" sz="700" kern="0" dirty="0" smtClean="0">
                <a:solidFill>
                  <a:schemeClr val="bg1"/>
                </a:solidFill>
              </a:rPr>
              <a:t>Development of WC KPIs (DSO, DPO, DIH, CCC)</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13" name="Ellipse 12"/>
          <p:cNvSpPr/>
          <p:nvPr/>
        </p:nvSpPr>
        <p:spPr>
          <a:xfrm>
            <a:off x="2941513"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5.6</a:t>
            </a:r>
            <a:endParaRPr lang="en-US" sz="800" dirty="0">
              <a:solidFill>
                <a:schemeClr val="tx1"/>
              </a:solidFill>
            </a:endParaRPr>
          </a:p>
        </p:txBody>
      </p:sp>
      <p:sp>
        <p:nvSpPr>
          <p:cNvPr id="14" name="Ellipse 13"/>
          <p:cNvSpPr/>
          <p:nvPr/>
        </p:nvSpPr>
        <p:spPr>
          <a:xfrm>
            <a:off x="3338687"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5.3</a:t>
            </a:r>
            <a:endParaRPr lang="en-US" sz="800" dirty="0">
              <a:solidFill>
                <a:schemeClr val="tx1"/>
              </a:solidFill>
            </a:endParaRPr>
          </a:p>
        </p:txBody>
      </p:sp>
      <p:sp>
        <p:nvSpPr>
          <p:cNvPr id="15" name="Ellipse 14"/>
          <p:cNvSpPr/>
          <p:nvPr/>
        </p:nvSpPr>
        <p:spPr>
          <a:xfrm>
            <a:off x="8899127"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3.6</a:t>
            </a:r>
            <a:endParaRPr lang="en-US" sz="800" dirty="0">
              <a:solidFill>
                <a:schemeClr val="tx1"/>
              </a:solidFill>
            </a:endParaRPr>
          </a:p>
        </p:txBody>
      </p:sp>
      <p:sp>
        <p:nvSpPr>
          <p:cNvPr id="16" name="Ellipse 15"/>
          <p:cNvSpPr/>
          <p:nvPr/>
        </p:nvSpPr>
        <p:spPr>
          <a:xfrm>
            <a:off x="8501949"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6.4</a:t>
            </a:r>
            <a:endParaRPr lang="en-US" sz="800" dirty="0">
              <a:solidFill>
                <a:schemeClr val="tx1"/>
              </a:solidFill>
            </a:endParaRPr>
          </a:p>
        </p:txBody>
      </p:sp>
      <p:sp>
        <p:nvSpPr>
          <p:cNvPr id="17" name="Ellipse 16"/>
          <p:cNvSpPr/>
          <p:nvPr/>
        </p:nvSpPr>
        <p:spPr>
          <a:xfrm>
            <a:off x="8104775"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3.6</a:t>
            </a:r>
            <a:endParaRPr lang="en-US" sz="800" dirty="0">
              <a:solidFill>
                <a:schemeClr val="tx1"/>
              </a:solidFill>
            </a:endParaRPr>
          </a:p>
        </p:txBody>
      </p:sp>
      <p:sp>
        <p:nvSpPr>
          <p:cNvPr id="18" name="Ellipse 17"/>
          <p:cNvSpPr/>
          <p:nvPr/>
        </p:nvSpPr>
        <p:spPr>
          <a:xfrm>
            <a:off x="7707601"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6.4</a:t>
            </a:r>
            <a:endParaRPr lang="en-US" sz="800" dirty="0">
              <a:solidFill>
                <a:schemeClr val="tx1"/>
              </a:solidFill>
            </a:endParaRPr>
          </a:p>
        </p:txBody>
      </p:sp>
      <p:sp>
        <p:nvSpPr>
          <p:cNvPr id="19" name="Ellipse 18"/>
          <p:cNvSpPr/>
          <p:nvPr/>
        </p:nvSpPr>
        <p:spPr>
          <a:xfrm>
            <a:off x="7310427"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5.2</a:t>
            </a:r>
            <a:endParaRPr lang="en-US" sz="800" dirty="0">
              <a:solidFill>
                <a:schemeClr val="tx1"/>
              </a:solidFill>
            </a:endParaRPr>
          </a:p>
        </p:txBody>
      </p:sp>
      <p:sp>
        <p:nvSpPr>
          <p:cNvPr id="20" name="Ellipse 19"/>
          <p:cNvSpPr/>
          <p:nvPr/>
        </p:nvSpPr>
        <p:spPr>
          <a:xfrm>
            <a:off x="6913253"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5.8</a:t>
            </a:r>
            <a:endParaRPr lang="en-US" sz="800" dirty="0">
              <a:solidFill>
                <a:schemeClr val="tx1"/>
              </a:solidFill>
            </a:endParaRPr>
          </a:p>
        </p:txBody>
      </p:sp>
      <p:sp>
        <p:nvSpPr>
          <p:cNvPr id="21" name="Ellipse 20"/>
          <p:cNvSpPr/>
          <p:nvPr/>
        </p:nvSpPr>
        <p:spPr>
          <a:xfrm>
            <a:off x="6516079"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5.5</a:t>
            </a:r>
            <a:endParaRPr lang="en-US" sz="800" dirty="0">
              <a:solidFill>
                <a:schemeClr val="tx1"/>
              </a:solidFill>
            </a:endParaRPr>
          </a:p>
        </p:txBody>
      </p:sp>
      <p:sp>
        <p:nvSpPr>
          <p:cNvPr id="22" name="Ellipse 21"/>
          <p:cNvSpPr/>
          <p:nvPr/>
        </p:nvSpPr>
        <p:spPr>
          <a:xfrm>
            <a:off x="6118905"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4.5</a:t>
            </a:r>
            <a:endParaRPr lang="en-US" sz="800" dirty="0">
              <a:solidFill>
                <a:schemeClr val="tx1"/>
              </a:solidFill>
            </a:endParaRPr>
          </a:p>
        </p:txBody>
      </p:sp>
      <p:sp>
        <p:nvSpPr>
          <p:cNvPr id="23" name="Ellipse 22"/>
          <p:cNvSpPr/>
          <p:nvPr/>
        </p:nvSpPr>
        <p:spPr>
          <a:xfrm>
            <a:off x="5721731"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4.6</a:t>
            </a:r>
            <a:endParaRPr lang="en-US" sz="800" dirty="0">
              <a:solidFill>
                <a:schemeClr val="tx1"/>
              </a:solidFill>
            </a:endParaRPr>
          </a:p>
        </p:txBody>
      </p:sp>
      <p:sp>
        <p:nvSpPr>
          <p:cNvPr id="24" name="Ellipse 23"/>
          <p:cNvSpPr/>
          <p:nvPr/>
        </p:nvSpPr>
        <p:spPr>
          <a:xfrm>
            <a:off x="5324557"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6.4</a:t>
            </a:r>
            <a:endParaRPr lang="en-US" sz="800" dirty="0">
              <a:solidFill>
                <a:schemeClr val="tx1"/>
              </a:solidFill>
            </a:endParaRPr>
          </a:p>
        </p:txBody>
      </p:sp>
      <p:sp>
        <p:nvSpPr>
          <p:cNvPr id="25" name="Ellipse 24"/>
          <p:cNvSpPr/>
          <p:nvPr/>
        </p:nvSpPr>
        <p:spPr>
          <a:xfrm>
            <a:off x="4927383"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5.7</a:t>
            </a:r>
            <a:endParaRPr lang="en-US" sz="800" dirty="0">
              <a:solidFill>
                <a:schemeClr val="tx1"/>
              </a:solidFill>
            </a:endParaRPr>
          </a:p>
        </p:txBody>
      </p:sp>
      <p:sp>
        <p:nvSpPr>
          <p:cNvPr id="26" name="Ellipse 25"/>
          <p:cNvSpPr/>
          <p:nvPr/>
        </p:nvSpPr>
        <p:spPr>
          <a:xfrm>
            <a:off x="4530209"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5.2</a:t>
            </a:r>
            <a:endParaRPr lang="en-US" sz="800" dirty="0">
              <a:solidFill>
                <a:schemeClr val="tx1"/>
              </a:solidFill>
            </a:endParaRPr>
          </a:p>
        </p:txBody>
      </p:sp>
      <p:sp>
        <p:nvSpPr>
          <p:cNvPr id="27" name="Ellipse 26"/>
          <p:cNvSpPr/>
          <p:nvPr/>
        </p:nvSpPr>
        <p:spPr>
          <a:xfrm>
            <a:off x="4133035"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5.0</a:t>
            </a:r>
            <a:endParaRPr lang="en-US" sz="800" dirty="0">
              <a:solidFill>
                <a:schemeClr val="tx1"/>
              </a:solidFill>
            </a:endParaRPr>
          </a:p>
        </p:txBody>
      </p:sp>
      <p:sp>
        <p:nvSpPr>
          <p:cNvPr id="28" name="Ellipse 27"/>
          <p:cNvSpPr/>
          <p:nvPr/>
        </p:nvSpPr>
        <p:spPr>
          <a:xfrm>
            <a:off x="3735861" y="1645950"/>
            <a:ext cx="288032"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tx1"/>
                </a:solidFill>
              </a:rPr>
              <a:t>2.5</a:t>
            </a:r>
            <a:endParaRPr lang="en-US" sz="800" dirty="0">
              <a:solidFill>
                <a:schemeClr val="tx1"/>
              </a:solidFill>
            </a:endParaRPr>
          </a:p>
        </p:txBody>
      </p:sp>
      <p:sp>
        <p:nvSpPr>
          <p:cNvPr id="29" name="Textfeld 28"/>
          <p:cNvSpPr txBox="1"/>
          <p:nvPr/>
        </p:nvSpPr>
        <p:spPr>
          <a:xfrm>
            <a:off x="2445459" y="1619824"/>
            <a:ext cx="504056" cy="246221"/>
          </a:xfrm>
          <a:prstGeom prst="rect">
            <a:avLst/>
          </a:prstGeom>
          <a:noFill/>
        </p:spPr>
        <p:txBody>
          <a:bodyPr wrap="square" lIns="0" tIns="0" rIns="0" bIns="0" rtlCol="0">
            <a:spAutoFit/>
          </a:bodyPr>
          <a:lstStyle/>
          <a:p>
            <a:r>
              <a:rPr lang="en-US" sz="800" dirty="0" smtClean="0">
                <a:latin typeface="Arial" pitchFamily="34" charset="0"/>
                <a:cs typeface="Arial" pitchFamily="34" charset="0"/>
              </a:rPr>
              <a:t>Working </a:t>
            </a:r>
            <a:br>
              <a:rPr lang="en-US" sz="800" dirty="0" smtClean="0">
                <a:latin typeface="Arial" pitchFamily="34" charset="0"/>
                <a:cs typeface="Arial" pitchFamily="34" charset="0"/>
              </a:rPr>
            </a:br>
            <a:r>
              <a:rPr lang="en-US" sz="800" dirty="0" smtClean="0">
                <a:latin typeface="Arial" pitchFamily="34" charset="0"/>
                <a:cs typeface="Arial" pitchFamily="34" charset="0"/>
              </a:rPr>
              <a:t>Capital</a:t>
            </a:r>
          </a:p>
        </p:txBody>
      </p:sp>
      <p:grpSp>
        <p:nvGrpSpPr>
          <p:cNvPr id="30" name="Group 2"/>
          <p:cNvGrpSpPr/>
          <p:nvPr>
            <p:custDataLst>
              <p:tags r:id="rId4"/>
            </p:custDataLst>
          </p:nvPr>
        </p:nvGrpSpPr>
        <p:grpSpPr>
          <a:xfrm>
            <a:off x="2944724" y="1872792"/>
            <a:ext cx="6268944" cy="1915438"/>
            <a:chOff x="-743666" y="3323123"/>
            <a:chExt cx="2170918" cy="2389400"/>
          </a:xfrm>
        </p:grpSpPr>
        <p:sp>
          <p:nvSpPr>
            <p:cNvPr id="31" name="Rectangle 2"/>
            <p:cNvSpPr>
              <a:spLocks noChangeArrowheads="1"/>
            </p:cNvSpPr>
            <p:nvPr>
              <p:custDataLst>
                <p:tags r:id="rId12"/>
              </p:custDataLst>
            </p:nvPr>
          </p:nvSpPr>
          <p:spPr bwMode="auto">
            <a:xfrm>
              <a:off x="356660" y="3323123"/>
              <a:ext cx="1070592" cy="2389398"/>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2" name="Rectangle 2"/>
            <p:cNvSpPr>
              <a:spLocks noChangeArrowheads="1"/>
            </p:cNvSpPr>
            <p:nvPr>
              <p:custDataLst>
                <p:tags r:id="rId13"/>
              </p:custDataLst>
            </p:nvPr>
          </p:nvSpPr>
          <p:spPr bwMode="auto">
            <a:xfrm>
              <a:off x="-743666" y="3323123"/>
              <a:ext cx="1076199" cy="2389400"/>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37" name="Text Box 12"/>
          <p:cNvSpPr txBox="1">
            <a:spLocks noChangeArrowheads="1"/>
          </p:cNvSpPr>
          <p:nvPr>
            <p:custDataLst>
              <p:tags r:id="rId5"/>
            </p:custDataLst>
          </p:nvPr>
        </p:nvSpPr>
        <p:spPr bwMode="auto">
          <a:xfrm>
            <a:off x="2462802" y="3952475"/>
            <a:ext cx="3879850" cy="92333"/>
          </a:xfrm>
          <a:prstGeom prst="rect">
            <a:avLst/>
          </a:prstGeom>
          <a:noFill/>
          <a:ln w="6350">
            <a:noFill/>
            <a:miter lim="800000"/>
            <a:headEnd type="none" w="sm" len="sm"/>
            <a:tailEnd type="none" w="sm" len="sm"/>
          </a:ln>
        </p:spPr>
        <p:txBody>
          <a:bodyPr lIns="0" tIns="0" rIns="0" bIns="0" anchor="b">
            <a:spAutoFit/>
          </a:bodyPr>
          <a:lstStyle/>
          <a:p>
            <a:pPr marL="365125" indent="-365125" defTabSz="762000" eaLnBrk="0" hangingPunct="0">
              <a:spcBef>
                <a:spcPct val="15000"/>
              </a:spcBef>
              <a:tabLst>
                <a:tab pos="539750" algn="l"/>
              </a:tabLst>
            </a:pPr>
            <a:r>
              <a:rPr lang="en-US" sz="600" dirty="0" smtClean="0">
                <a:latin typeface="Arial"/>
              </a:rPr>
              <a:t>Source</a:t>
            </a:r>
            <a:r>
              <a:rPr lang="en-US" sz="600" b="0" dirty="0" smtClean="0">
                <a:latin typeface="Arial"/>
              </a:rPr>
              <a:t>:	</a:t>
            </a:r>
            <a:r>
              <a:rPr lang="en-US" sz="600" dirty="0" smtClean="0">
                <a:latin typeface="Arial"/>
              </a:rPr>
              <a:t> KPMG analysis.</a:t>
            </a:r>
            <a:endParaRPr lang="en-US" sz="600" b="0" dirty="0">
              <a:latin typeface="Arial"/>
            </a:endParaRPr>
          </a:p>
        </p:txBody>
      </p:sp>
      <p:sp>
        <p:nvSpPr>
          <p:cNvPr id="38" name="Text Box 12"/>
          <p:cNvSpPr txBox="1">
            <a:spLocks noChangeArrowheads="1"/>
          </p:cNvSpPr>
          <p:nvPr>
            <p:custDataLst>
              <p:tags r:id="rId6"/>
            </p:custDataLst>
          </p:nvPr>
        </p:nvSpPr>
        <p:spPr bwMode="auto">
          <a:xfrm>
            <a:off x="2454167" y="6034117"/>
            <a:ext cx="3879850" cy="198516"/>
          </a:xfrm>
          <a:prstGeom prst="rect">
            <a:avLst/>
          </a:prstGeom>
          <a:noFill/>
          <a:ln w="6350">
            <a:noFill/>
            <a:miter lim="800000"/>
            <a:headEnd type="none" w="sm" len="sm"/>
            <a:tailEnd type="none" w="sm" len="sm"/>
          </a:ln>
        </p:spPr>
        <p:txBody>
          <a:bodyPr lIns="0" tIns="0" rIns="0" bIns="0" anchor="b">
            <a:spAutoFit/>
          </a:bodyPr>
          <a:lstStyle/>
          <a:p>
            <a:pPr marL="365125" indent="-365125" defTabSz="762000" eaLnBrk="0" hangingPunct="0">
              <a:spcBef>
                <a:spcPct val="15000"/>
              </a:spcBef>
              <a:tabLst>
                <a:tab pos="539750" algn="l"/>
              </a:tabLst>
            </a:pPr>
            <a:r>
              <a:rPr lang="en-US" sz="600" dirty="0" smtClean="0">
                <a:latin typeface="Arial"/>
              </a:rPr>
              <a:t>Note: 	DP = Down Payments</a:t>
            </a:r>
          </a:p>
          <a:p>
            <a:pPr marL="365125" indent="-365125" defTabSz="762000" eaLnBrk="0" hangingPunct="0">
              <a:spcBef>
                <a:spcPct val="15000"/>
              </a:spcBef>
              <a:tabLst>
                <a:tab pos="539750" algn="l"/>
              </a:tabLst>
            </a:pPr>
            <a:r>
              <a:rPr lang="en-US" sz="600" dirty="0" smtClean="0">
                <a:latin typeface="Arial"/>
              </a:rPr>
              <a:t>Source</a:t>
            </a:r>
            <a:r>
              <a:rPr lang="en-US" sz="600" b="0" dirty="0" smtClean="0">
                <a:latin typeface="Arial"/>
              </a:rPr>
              <a:t>:	</a:t>
            </a:r>
            <a:r>
              <a:rPr lang="en-US" sz="600" dirty="0" smtClean="0">
                <a:latin typeface="Arial"/>
              </a:rPr>
              <a:t> KPMG analysis.</a:t>
            </a:r>
            <a:endParaRPr lang="en-US" sz="600" b="0" dirty="0">
              <a:latin typeface="Arial"/>
            </a:endParaRPr>
          </a:p>
        </p:txBody>
      </p:sp>
      <p:sp>
        <p:nvSpPr>
          <p:cNvPr id="39" name="Rounded Rectangle 2"/>
          <p:cNvSpPr/>
          <p:nvPr>
            <p:custDataLst>
              <p:tags r:id="rId7"/>
            </p:custDataLst>
          </p:nvPr>
        </p:nvSpPr>
        <p:spPr>
          <a:xfrm rot="5400000">
            <a:off x="4954093" y="5126833"/>
            <a:ext cx="152963" cy="51392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40" name="Rounded Rectangle 2"/>
          <p:cNvSpPr/>
          <p:nvPr>
            <p:custDataLst>
              <p:tags r:id="rId8"/>
            </p:custDataLst>
          </p:nvPr>
        </p:nvSpPr>
        <p:spPr>
          <a:xfrm rot="5400000">
            <a:off x="7052859" y="5126833"/>
            <a:ext cx="152963" cy="51392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43" name="Rechteck 42"/>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pic>
        <p:nvPicPr>
          <p:cNvPr id="12" name="Grafik 11"/>
          <p:cNvPicPr>
            <a:picLocks noChangeAspect="1"/>
          </p:cNvPicPr>
          <p:nvPr>
            <p:custDataLst>
              <p:tags r:id="rId9"/>
            </p:custDataLst>
          </p:nvPr>
        </p:nvPicPr>
        <p:blipFill>
          <a:blip r:embed="rId16"/>
          <a:stretch>
            <a:fillRect/>
          </a:stretch>
        </p:blipFill>
        <p:spPr>
          <a:xfrm>
            <a:off x="-2680917" y="1425012"/>
            <a:ext cx="1956986" cy="2225233"/>
          </a:xfrm>
          <a:prstGeom prst="rect">
            <a:avLst/>
          </a:prstGeom>
        </p:spPr>
      </p:pic>
      <p:pic>
        <p:nvPicPr>
          <p:cNvPr id="44" name="Grafik 43"/>
          <p:cNvPicPr>
            <a:picLocks noChangeAspect="1"/>
          </p:cNvPicPr>
          <p:nvPr>
            <p:custDataLst>
              <p:tags r:id="rId10"/>
            </p:custDataLst>
          </p:nvPr>
        </p:nvPicPr>
        <p:blipFill>
          <a:blip r:embed="rId17"/>
          <a:stretch>
            <a:fillRect/>
          </a:stretch>
        </p:blipFill>
        <p:spPr>
          <a:xfrm>
            <a:off x="2428756" y="1533956"/>
            <a:ext cx="7023593" cy="2802536"/>
          </a:xfrm>
          <a:prstGeom prst="rect">
            <a:avLst/>
          </a:prstGeom>
        </p:spPr>
      </p:pic>
      <p:pic>
        <p:nvPicPr>
          <p:cNvPr id="41" name="Grafik 40"/>
          <p:cNvPicPr>
            <a:picLocks noChangeAspect="1"/>
          </p:cNvPicPr>
          <p:nvPr>
            <p:custDataLst>
              <p:tags r:id="rId11"/>
            </p:custDataLst>
          </p:nvPr>
        </p:nvPicPr>
        <p:blipFill>
          <a:blip r:embed="rId18"/>
          <a:stretch>
            <a:fillRect/>
          </a:stretch>
        </p:blipFill>
        <p:spPr>
          <a:xfrm>
            <a:off x="-2666352" y="3796155"/>
            <a:ext cx="1950889" cy="2225233"/>
          </a:xfrm>
          <a:prstGeom prst="rect">
            <a:avLst/>
          </a:prstGeom>
        </p:spPr>
      </p:pic>
      <p:graphicFrame>
        <p:nvGraphicFramePr>
          <p:cNvPr id="46" name="Objekt 45"/>
          <p:cNvGraphicFramePr>
            <a:graphicFrameLocks noChangeAspect="1"/>
          </p:cNvGraphicFramePr>
          <p:nvPr>
            <p:extLst>
              <p:ext uri="{D42A27DB-BD31-4B8C-83A1-F6EECF244321}">
                <p14:modId xmlns:p14="http://schemas.microsoft.com/office/powerpoint/2010/main" val="1186293357"/>
              </p:ext>
            </p:extLst>
          </p:nvPr>
        </p:nvGraphicFramePr>
        <p:xfrm>
          <a:off x="-1690908" y="6189223"/>
          <a:ext cx="914400" cy="771525"/>
        </p:xfrm>
        <a:graphic>
          <a:graphicData uri="http://schemas.openxmlformats.org/presentationml/2006/ole">
            <mc:AlternateContent xmlns:mc="http://schemas.openxmlformats.org/markup-compatibility/2006">
              <mc:Choice xmlns:v="urn:schemas-microsoft-com:vml" Requires="v">
                <p:oleObj spid="_x0000_s3079" name="Arbeitsblatt" showAsIcon="1" r:id="rId20" imgW="914400" imgH="771480" progId="Excel.Sheet.12">
                  <p:embed/>
                </p:oleObj>
              </mc:Choice>
              <mc:Fallback>
                <p:oleObj name="Arbeitsblatt" showAsIcon="1" r:id="rId20" imgW="914400" imgH="771480" progId="Excel.Sheet.12">
                  <p:embed/>
                  <p:pic>
                    <p:nvPicPr>
                      <p:cNvPr id="0" name=""/>
                      <p:cNvPicPr/>
                      <p:nvPr/>
                    </p:nvPicPr>
                    <p:blipFill>
                      <a:blip r:embed="rId21"/>
                      <a:stretch>
                        <a:fillRect/>
                      </a:stretch>
                    </p:blipFill>
                    <p:spPr>
                      <a:xfrm>
                        <a:off x="-1690908" y="618922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319709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endParaRPr lang="en-US" dirty="0" smtClean="0"/>
          </a:p>
          <a:p>
            <a:r>
              <a:rPr lang="en-US" dirty="0" smtClean="0"/>
              <a:t>The material financial needs of the ABC group result from the capital bound in inventory and receivables. At group level this amounts to €5.2 billion and is covered to 39% by banks.</a:t>
            </a:r>
          </a:p>
          <a:p>
            <a:r>
              <a:rPr lang="en-US" dirty="0" smtClean="0"/>
              <a:t>At the level of XYZ the percentage of bank financing for the total capital commitment is 50%. The main cause are short days sales outstanding that are insufficient to cover the working capital requirements. </a:t>
            </a:r>
          </a:p>
          <a:p>
            <a:endParaRPr lang="en-US" dirty="0"/>
          </a:p>
        </p:txBody>
      </p:sp>
      <p:sp>
        <p:nvSpPr>
          <p:cNvPr id="5" name="Textplatzhalter 4"/>
          <p:cNvSpPr>
            <a:spLocks noGrp="1"/>
          </p:cNvSpPr>
          <p:nvPr>
            <p:ph type="body" sz="quarter" idx="11"/>
          </p:nvPr>
        </p:nvSpPr>
        <p:spPr>
          <a:xfrm>
            <a:off x="2452688" y="1422400"/>
            <a:ext cx="6954506" cy="177800"/>
          </a:xfrm>
        </p:spPr>
        <p:txBody>
          <a:bodyPr/>
          <a:lstStyle/>
          <a:p>
            <a:pPr defTabSz="762000" eaLnBrk="0" hangingPunct="0"/>
            <a:r>
              <a:rPr lang="en-US" dirty="0" smtClean="0">
                <a:solidFill>
                  <a:srgbClr val="00338D"/>
                </a:solidFill>
                <a:cs typeface="Arial" pitchFamily="34" charset="0"/>
              </a:rPr>
              <a:t>Net working capital - quarterly development (in €m) Q1 2012 – Q4 2015</a:t>
            </a:r>
            <a:endParaRPr lang="en-US" dirty="0">
              <a:solidFill>
                <a:srgbClr val="00338D"/>
              </a:solidFill>
              <a:cs typeface="Arial" pitchFamily="34" charset="0"/>
            </a:endParaRPr>
          </a:p>
        </p:txBody>
      </p:sp>
      <p:sp>
        <p:nvSpPr>
          <p:cNvPr id="6" name="Textplatzhalter 5"/>
          <p:cNvSpPr>
            <a:spLocks noGrp="1"/>
          </p:cNvSpPr>
          <p:nvPr>
            <p:ph type="body" sz="quarter" idx="12"/>
          </p:nvPr>
        </p:nvSpPr>
        <p:spPr>
          <a:xfrm>
            <a:off x="7422334" y="1422400"/>
            <a:ext cx="1984860" cy="2073925"/>
          </a:xfrm>
        </p:spPr>
        <p:txBody>
          <a:bodyPr/>
          <a:lstStyle/>
          <a:p>
            <a:pPr lvl="2">
              <a:spcAft>
                <a:spcPts val="200"/>
              </a:spcAft>
            </a:pPr>
            <a:endParaRPr lang="en-US" dirty="0" smtClean="0"/>
          </a:p>
          <a:p>
            <a:pPr lvl="2">
              <a:spcAft>
                <a:spcPts val="200"/>
              </a:spcAft>
            </a:pPr>
            <a:endParaRPr lang="en-US" dirty="0" smtClean="0"/>
          </a:p>
          <a:p>
            <a:pPr lvl="2">
              <a:spcAft>
                <a:spcPts val="200"/>
              </a:spcAft>
            </a:pPr>
            <a:r>
              <a:rPr lang="en-US" dirty="0" smtClean="0"/>
              <a:t>On group level the on-balance NWC amounts to €2.0 billion, corresponding to a cash conversion cycle of 31 days. </a:t>
            </a:r>
          </a:p>
          <a:p>
            <a:pPr lvl="2">
              <a:spcAft>
                <a:spcPts val="200"/>
              </a:spcAft>
            </a:pPr>
            <a:r>
              <a:rPr lang="en-US" dirty="0" smtClean="0"/>
              <a:t>By adding the off-balance receivables the NWC increases to €2.9 billion (CCC of 45 days). In total €0.9 billion of receivables are off balance. </a:t>
            </a:r>
          </a:p>
          <a:p>
            <a:pPr lvl="2">
              <a:spcAft>
                <a:spcPts val="200"/>
              </a:spcAft>
            </a:pPr>
            <a:r>
              <a:rPr lang="en-US" dirty="0" smtClean="0"/>
              <a:t>Inventory is solely financed by suppliers. Their payment terms furthermore cover €0.5 billion sales financing needs (20% on-balance receivables)</a:t>
            </a:r>
          </a:p>
          <a:p>
            <a:pPr lvl="2">
              <a:spcAft>
                <a:spcPts val="200"/>
              </a:spcAft>
            </a:pPr>
            <a:endParaRPr lang="en-US" dirty="0" smtClean="0"/>
          </a:p>
          <a:p>
            <a:pPr lvl="2">
              <a:spcAft>
                <a:spcPts val="200"/>
              </a:spcAft>
            </a:pPr>
            <a:endParaRPr lang="en-US" dirty="0"/>
          </a:p>
        </p:txBody>
      </p:sp>
      <p:sp>
        <p:nvSpPr>
          <p:cNvPr id="4" name="Titel 3"/>
          <p:cNvSpPr>
            <a:spLocks noGrp="1"/>
          </p:cNvSpPr>
          <p:nvPr>
            <p:ph type="title"/>
          </p:nvPr>
        </p:nvSpPr>
        <p:spPr/>
        <p:txBody>
          <a:bodyPr/>
          <a:lstStyle/>
          <a:p>
            <a:r>
              <a:rPr lang="en-US" dirty="0" smtClean="0"/>
              <a:t>8. How is the financing of the working capital planned?</a:t>
            </a:r>
            <a:endParaRPr lang="en-US" dirty="0"/>
          </a:p>
        </p:txBody>
      </p:sp>
      <p:sp>
        <p:nvSpPr>
          <p:cNvPr id="7" name="Textplatzhalter 6"/>
          <p:cNvSpPr>
            <a:spLocks noGrp="1"/>
          </p:cNvSpPr>
          <p:nvPr>
            <p:ph type="body" sz="quarter" idx="13"/>
          </p:nvPr>
        </p:nvSpPr>
        <p:spPr/>
        <p:txBody>
          <a:bodyPr/>
          <a:lstStyle/>
          <a:p>
            <a:r>
              <a:rPr lang="en-US" dirty="0" smtClean="0"/>
              <a:t>Working Capital</a:t>
            </a:r>
            <a:endParaRPr lang="en-US" dirty="0"/>
          </a:p>
        </p:txBody>
      </p:sp>
      <p:graphicFrame>
        <p:nvGraphicFramePr>
          <p:cNvPr id="8" name="Group 90"/>
          <p:cNvGraphicFramePr>
            <a:graphicFrameLocks noGrp="1"/>
          </p:cNvGraphicFramePr>
          <p:nvPr>
            <p:custDataLst>
              <p:tags r:id="rId1"/>
            </p:custDataLst>
            <p:extLst>
              <p:ext uri="{D42A27DB-BD31-4B8C-83A1-F6EECF244321}">
                <p14:modId xmlns:p14="http://schemas.microsoft.com/office/powerpoint/2010/main" val="813153764"/>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9" name="Rectangle 2"/>
          <p:cNvSpPr>
            <a:spLocks noChangeArrowheads="1"/>
          </p:cNvSpPr>
          <p:nvPr/>
        </p:nvSpPr>
        <p:spPr bwMode="auto">
          <a:xfrm>
            <a:off x="557456" y="4371975"/>
            <a:ext cx="1620000" cy="1190013"/>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WC KPIs (DSO, DPO, DIH, CCC)</a:t>
            </a:r>
          </a:p>
          <a:p>
            <a:pPr marL="216000" lvl="0" indent="-216000" defTabSz="762000" eaLnBrk="0" hangingPunct="0">
              <a:lnSpc>
                <a:spcPct val="90000"/>
              </a:lnSpc>
              <a:buFont typeface="+mj-lt"/>
              <a:buAutoNum type="arabicPeriod"/>
              <a:defRPr/>
            </a:pPr>
            <a:r>
              <a:rPr lang="en-US" sz="700" kern="0" dirty="0" smtClean="0">
                <a:solidFill>
                  <a:schemeClr val="bg1"/>
                </a:solidFill>
              </a:rPr>
              <a:t>Off-balance financing sources such as factoring </a:t>
            </a:r>
          </a:p>
          <a:p>
            <a:pPr marL="216000" lvl="0" indent="-216000" defTabSz="762000" eaLnBrk="0" hangingPunct="0">
              <a:lnSpc>
                <a:spcPct val="90000"/>
              </a:lnSpc>
              <a:buFont typeface="+mj-lt"/>
              <a:buAutoNum type="arabicPeriod"/>
              <a:defRPr/>
            </a:pPr>
            <a:r>
              <a:rPr lang="en-US" sz="700" kern="0" dirty="0" smtClean="0">
                <a:solidFill>
                  <a:schemeClr val="bg1"/>
                </a:solidFill>
              </a:rPr>
              <a:t>On-balance financing sources such as banks or client advanced payments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42" name="Textplatzhalter 5"/>
          <p:cNvSpPr txBox="1">
            <a:spLocks/>
          </p:cNvSpPr>
          <p:nvPr/>
        </p:nvSpPr>
        <p:spPr>
          <a:xfrm>
            <a:off x="7432190" y="3832860"/>
            <a:ext cx="1984860" cy="2052374"/>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00"/>
              </a:spcAft>
            </a:pPr>
            <a:endParaRPr lang="en-US" dirty="0" smtClean="0"/>
          </a:p>
          <a:p>
            <a:pPr>
              <a:spcAft>
                <a:spcPts val="200"/>
              </a:spcAft>
            </a:pPr>
            <a:endParaRPr lang="en-US" dirty="0" smtClean="0"/>
          </a:p>
          <a:p>
            <a:pPr lvl="2">
              <a:spcAft>
                <a:spcPts val="200"/>
              </a:spcAft>
            </a:pPr>
            <a:r>
              <a:rPr lang="en-US" dirty="0" smtClean="0"/>
              <a:t>The share of off-balance receivables (€353 million) of XYZ is higher than in the group. </a:t>
            </a:r>
          </a:p>
          <a:p>
            <a:pPr lvl="2">
              <a:spcAft>
                <a:spcPts val="200"/>
              </a:spcAft>
            </a:pPr>
            <a:r>
              <a:rPr lang="en-US" dirty="0" smtClean="0"/>
              <a:t>Including the off-balance receivables NWC amounts €965 million (CCC of 52 days). </a:t>
            </a:r>
          </a:p>
          <a:p>
            <a:pPr lvl="2">
              <a:spcAft>
                <a:spcPts val="200"/>
              </a:spcAft>
            </a:pPr>
            <a:r>
              <a:rPr lang="en-US" dirty="0" smtClean="0"/>
              <a:t>€265m of €474m of inventory held is financed by suppliers. The short DPO is insufficient to cover the financing need of stock held. </a:t>
            </a:r>
          </a:p>
          <a:p>
            <a:pPr lvl="2">
              <a:spcAft>
                <a:spcPts val="200"/>
              </a:spcAft>
            </a:pPr>
            <a:r>
              <a:rPr lang="en-US" dirty="0" smtClean="0"/>
              <a:t>In total 50% of the working capital is financed by the banks. </a:t>
            </a:r>
            <a:endParaRPr lang="en-US" dirty="0"/>
          </a:p>
        </p:txBody>
      </p:sp>
      <p:grpSp>
        <p:nvGrpSpPr>
          <p:cNvPr id="3" name="Gruppieren 2"/>
          <p:cNvGrpSpPr/>
          <p:nvPr/>
        </p:nvGrpSpPr>
        <p:grpSpPr>
          <a:xfrm>
            <a:off x="2450876" y="1649215"/>
            <a:ext cx="4948238" cy="4384462"/>
            <a:chOff x="2279426" y="1334889"/>
            <a:chExt cx="4948238" cy="4886526"/>
          </a:xfrm>
        </p:grpSpPr>
        <p:sp>
          <p:nvSpPr>
            <p:cNvPr id="43" name="AutoShape 45"/>
            <p:cNvSpPr>
              <a:spLocks noChangeArrowheads="1"/>
            </p:cNvSpPr>
            <p:nvPr/>
          </p:nvSpPr>
          <p:spPr bwMode="auto">
            <a:xfrm>
              <a:off x="2279426" y="1334889"/>
              <a:ext cx="297309" cy="2340000"/>
            </a:xfrm>
            <a:prstGeom prst="homePlate">
              <a:avLst>
                <a:gd name="adj" fmla="val 35231"/>
              </a:avLst>
            </a:prstGeom>
            <a:solidFill>
              <a:srgbClr val="878787"/>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sym typeface="Wingdings" pitchFamily="2" charset="2"/>
                </a:rPr>
                <a:t>ABC group</a:t>
              </a:r>
              <a:endParaRPr lang="en-US" sz="900" b="1" dirty="0">
                <a:solidFill>
                  <a:schemeClr val="bg1"/>
                </a:solidFill>
                <a:sym typeface="Wingdings" pitchFamily="2" charset="2"/>
              </a:endParaRPr>
            </a:p>
          </p:txBody>
        </p:sp>
        <p:sp>
          <p:nvSpPr>
            <p:cNvPr id="44" name="Text Box 53"/>
            <p:cNvSpPr txBox="1">
              <a:spLocks noChangeArrowheads="1"/>
            </p:cNvSpPr>
            <p:nvPr/>
          </p:nvSpPr>
          <p:spPr bwMode="auto">
            <a:xfrm>
              <a:off x="2349277" y="2017514"/>
              <a:ext cx="698500" cy="240114"/>
            </a:xfrm>
            <a:prstGeom prst="rect">
              <a:avLst/>
            </a:prstGeom>
            <a:noFill/>
            <a:ln w="6350">
              <a:noFill/>
              <a:miter lim="800000"/>
              <a:headEnd/>
              <a:tailEnd/>
            </a:ln>
            <a:effectLst/>
          </p:spPr>
          <p:txBody>
            <a:bodyPr lIns="0" tIns="0" rIns="0" bIns="0">
              <a:spAutoFit/>
            </a:bodyPr>
            <a:lstStyle/>
            <a:p>
              <a:pPr algn="r" fontAlgn="base">
                <a:spcBef>
                  <a:spcPct val="50000"/>
                </a:spcBef>
                <a:spcAft>
                  <a:spcPct val="0"/>
                </a:spcAft>
              </a:pPr>
              <a:r>
                <a:rPr lang="en-US" sz="700" dirty="0" smtClean="0">
                  <a:solidFill>
                    <a:srgbClr val="000000"/>
                  </a:solidFill>
                </a:rPr>
                <a:t>Trade </a:t>
              </a:r>
              <a:br>
                <a:rPr lang="en-US" sz="700" dirty="0" smtClean="0">
                  <a:solidFill>
                    <a:srgbClr val="000000"/>
                  </a:solidFill>
                </a:rPr>
              </a:br>
              <a:r>
                <a:rPr lang="en-US" sz="700" dirty="0" smtClean="0">
                  <a:solidFill>
                    <a:srgbClr val="000000"/>
                  </a:solidFill>
                </a:rPr>
                <a:t>payables</a:t>
              </a:r>
              <a:endParaRPr lang="en-US" sz="700" dirty="0">
                <a:solidFill>
                  <a:srgbClr val="000000"/>
                </a:solidFill>
              </a:endParaRPr>
            </a:p>
          </p:txBody>
        </p:sp>
        <p:sp>
          <p:nvSpPr>
            <p:cNvPr id="45" name="Text Box 54"/>
            <p:cNvSpPr txBox="1">
              <a:spLocks noChangeArrowheads="1"/>
            </p:cNvSpPr>
            <p:nvPr/>
          </p:nvSpPr>
          <p:spPr bwMode="auto">
            <a:xfrm>
              <a:off x="2349277" y="2396927"/>
              <a:ext cx="698500" cy="240114"/>
            </a:xfrm>
            <a:prstGeom prst="rect">
              <a:avLst/>
            </a:prstGeom>
            <a:noFill/>
            <a:ln w="6350">
              <a:noFill/>
              <a:miter lim="800000"/>
              <a:headEnd/>
              <a:tailEnd/>
            </a:ln>
            <a:effectLst/>
          </p:spPr>
          <p:txBody>
            <a:bodyPr lIns="0" tIns="0" rIns="0" bIns="0">
              <a:spAutoFit/>
            </a:bodyPr>
            <a:lstStyle/>
            <a:p>
              <a:pPr algn="r" fontAlgn="base">
                <a:spcBef>
                  <a:spcPct val="50000"/>
                </a:spcBef>
                <a:spcAft>
                  <a:spcPct val="0"/>
                </a:spcAft>
              </a:pPr>
              <a:r>
                <a:rPr lang="en-US" sz="700" dirty="0" smtClean="0">
                  <a:solidFill>
                    <a:srgbClr val="000000"/>
                  </a:solidFill>
                </a:rPr>
                <a:t>Trade </a:t>
              </a:r>
              <a:br>
                <a:rPr lang="en-US" sz="700" dirty="0" smtClean="0">
                  <a:solidFill>
                    <a:srgbClr val="000000"/>
                  </a:solidFill>
                </a:rPr>
              </a:br>
              <a:r>
                <a:rPr lang="en-US" sz="700" dirty="0" smtClean="0">
                  <a:solidFill>
                    <a:srgbClr val="000000"/>
                  </a:solidFill>
                </a:rPr>
                <a:t>receivables</a:t>
              </a:r>
              <a:endParaRPr lang="en-US" sz="700" dirty="0">
                <a:solidFill>
                  <a:srgbClr val="000000"/>
                </a:solidFill>
              </a:endParaRPr>
            </a:p>
          </p:txBody>
        </p:sp>
        <p:sp>
          <p:nvSpPr>
            <p:cNvPr id="46" name="Text Box 55"/>
            <p:cNvSpPr txBox="1">
              <a:spLocks noChangeArrowheads="1"/>
            </p:cNvSpPr>
            <p:nvPr/>
          </p:nvSpPr>
          <p:spPr bwMode="auto">
            <a:xfrm>
              <a:off x="2576290" y="1661914"/>
              <a:ext cx="471487" cy="120057"/>
            </a:xfrm>
            <a:prstGeom prst="rect">
              <a:avLst/>
            </a:prstGeom>
            <a:noFill/>
            <a:ln w="6350">
              <a:noFill/>
              <a:miter lim="800000"/>
              <a:headEnd/>
              <a:tailEnd/>
            </a:ln>
            <a:effectLst/>
          </p:spPr>
          <p:txBody>
            <a:bodyPr lIns="0" tIns="0" rIns="0" bIns="0">
              <a:spAutoFit/>
            </a:bodyPr>
            <a:lstStyle/>
            <a:p>
              <a:pPr algn="r" fontAlgn="base">
                <a:spcBef>
                  <a:spcPct val="50000"/>
                </a:spcBef>
                <a:spcAft>
                  <a:spcPct val="0"/>
                </a:spcAft>
              </a:pPr>
              <a:r>
                <a:rPr lang="en-US" sz="700" dirty="0" smtClean="0">
                  <a:solidFill>
                    <a:srgbClr val="000000"/>
                  </a:solidFill>
                </a:rPr>
                <a:t>Inventory</a:t>
              </a:r>
              <a:endParaRPr lang="en-US" sz="700" dirty="0">
                <a:solidFill>
                  <a:srgbClr val="000000"/>
                </a:solidFill>
              </a:endParaRPr>
            </a:p>
          </p:txBody>
        </p:sp>
        <p:sp>
          <p:nvSpPr>
            <p:cNvPr id="47" name="AutoShape 56"/>
            <p:cNvSpPr>
              <a:spLocks noChangeArrowheads="1"/>
            </p:cNvSpPr>
            <p:nvPr/>
          </p:nvSpPr>
          <p:spPr bwMode="auto">
            <a:xfrm>
              <a:off x="2382614" y="3398639"/>
              <a:ext cx="665163" cy="120057"/>
            </a:xfrm>
            <a:prstGeom prst="homePlate">
              <a:avLst>
                <a:gd name="adj" fmla="val 56457"/>
              </a:avLst>
            </a:prstGeom>
            <a:noFill/>
            <a:ln w="6350" algn="ctr">
              <a:noFill/>
              <a:miter lim="800000"/>
              <a:headEnd/>
              <a:tailEnd/>
            </a:ln>
            <a:effectLst/>
          </p:spPr>
          <p:txBody>
            <a:bodyPr lIns="0" tIns="0" rIns="0" bIns="0">
              <a:spAutoFit/>
            </a:bodyPr>
            <a:lstStyle/>
            <a:p>
              <a:pPr algn="r" fontAlgn="base">
                <a:spcBef>
                  <a:spcPct val="50000"/>
                </a:spcBef>
                <a:spcAft>
                  <a:spcPct val="0"/>
                </a:spcAft>
              </a:pPr>
              <a:r>
                <a:rPr lang="en-US" sz="700" dirty="0" smtClean="0">
                  <a:solidFill>
                    <a:srgbClr val="000000"/>
                  </a:solidFill>
                  <a:cs typeface="Arial" pitchFamily="34" charset="0"/>
                </a:rPr>
                <a:t>Financing</a:t>
              </a:r>
              <a:endParaRPr lang="en-US" sz="700" dirty="0">
                <a:solidFill>
                  <a:srgbClr val="000000"/>
                </a:solidFill>
                <a:cs typeface="Arial" pitchFamily="34" charset="0"/>
              </a:endParaRPr>
            </a:p>
          </p:txBody>
        </p:sp>
        <p:sp>
          <p:nvSpPr>
            <p:cNvPr id="48" name="Oval 57"/>
            <p:cNvSpPr>
              <a:spLocks noChangeArrowheads="1"/>
            </p:cNvSpPr>
            <p:nvPr/>
          </p:nvSpPr>
          <p:spPr bwMode="auto">
            <a:xfrm>
              <a:off x="3703414" y="3267909"/>
              <a:ext cx="592138" cy="262882"/>
            </a:xfrm>
            <a:prstGeom prst="ellipse">
              <a:avLst/>
            </a:prstGeom>
            <a:noFill/>
            <a:ln w="6350">
              <a:solidFill>
                <a:schemeClr val="tx2"/>
              </a:solidFill>
              <a:round/>
              <a:headEnd/>
              <a:tailEnd/>
            </a:ln>
            <a:effectLst/>
          </p:spPr>
          <p:txBody>
            <a:bodyPr wrap="none" lIns="0" tIns="0" rIns="0" bIns="0" anchor="ctr"/>
            <a:lstStyle/>
            <a:p>
              <a:pPr algn="ctr" fontAlgn="base">
                <a:spcBef>
                  <a:spcPct val="50000"/>
                </a:spcBef>
                <a:spcAft>
                  <a:spcPct val="0"/>
                </a:spcAft>
              </a:pPr>
              <a:r>
                <a:rPr lang="en-US" sz="700" b="1" dirty="0" smtClean="0">
                  <a:solidFill>
                    <a:srgbClr val="0C2D83"/>
                  </a:solidFill>
                </a:rPr>
                <a:t>€2.3bn</a:t>
              </a:r>
              <a:br>
                <a:rPr lang="en-US" sz="700" b="1" dirty="0" smtClean="0">
                  <a:solidFill>
                    <a:srgbClr val="0C2D83"/>
                  </a:solidFill>
                </a:rPr>
              </a:br>
              <a:r>
                <a:rPr lang="en-US" sz="700" b="1" dirty="0" smtClean="0">
                  <a:solidFill>
                    <a:srgbClr val="0C2D83"/>
                  </a:solidFill>
                </a:rPr>
                <a:t>44%</a:t>
              </a:r>
              <a:endParaRPr lang="en-US" sz="700" b="1" dirty="0">
                <a:solidFill>
                  <a:srgbClr val="0C2D83"/>
                </a:solidFill>
              </a:endParaRPr>
            </a:p>
          </p:txBody>
        </p:sp>
        <p:sp>
          <p:nvSpPr>
            <p:cNvPr id="49" name="Oval 58"/>
            <p:cNvSpPr>
              <a:spLocks noChangeArrowheads="1"/>
            </p:cNvSpPr>
            <p:nvPr/>
          </p:nvSpPr>
          <p:spPr bwMode="auto">
            <a:xfrm>
              <a:off x="5297264" y="3267909"/>
              <a:ext cx="588963" cy="262882"/>
            </a:xfrm>
            <a:prstGeom prst="ellipse">
              <a:avLst/>
            </a:prstGeom>
            <a:noFill/>
            <a:ln w="6350">
              <a:solidFill>
                <a:schemeClr val="tx2"/>
              </a:solidFill>
              <a:round/>
              <a:headEnd/>
              <a:tailEnd/>
            </a:ln>
            <a:effectLst/>
          </p:spPr>
          <p:txBody>
            <a:bodyPr wrap="none" lIns="0" tIns="0" rIns="0" bIns="0" anchor="ctr"/>
            <a:lstStyle/>
            <a:p>
              <a:pPr algn="ctr" fontAlgn="base">
                <a:spcBef>
                  <a:spcPct val="0"/>
                </a:spcBef>
                <a:spcAft>
                  <a:spcPct val="0"/>
                </a:spcAft>
              </a:pPr>
              <a:r>
                <a:rPr lang="en-US" sz="700" b="1" dirty="0" smtClean="0">
                  <a:solidFill>
                    <a:srgbClr val="0C2D83"/>
                  </a:solidFill>
                </a:rPr>
                <a:t>€2.0bn</a:t>
              </a:r>
              <a:br>
                <a:rPr lang="en-US" sz="700" b="1" dirty="0" smtClean="0">
                  <a:solidFill>
                    <a:srgbClr val="0C2D83"/>
                  </a:solidFill>
                </a:rPr>
              </a:br>
              <a:r>
                <a:rPr lang="en-US" sz="700" b="1" dirty="0" smtClean="0">
                  <a:solidFill>
                    <a:srgbClr val="0C2D83"/>
                  </a:solidFill>
                </a:rPr>
                <a:t>39%</a:t>
              </a:r>
              <a:endParaRPr lang="en-US" sz="700" b="1" dirty="0">
                <a:solidFill>
                  <a:srgbClr val="0C2D83"/>
                </a:solidFill>
              </a:endParaRPr>
            </a:p>
          </p:txBody>
        </p:sp>
        <p:sp>
          <p:nvSpPr>
            <p:cNvPr id="50" name="Oval 59"/>
            <p:cNvSpPr>
              <a:spLocks noChangeArrowheads="1"/>
            </p:cNvSpPr>
            <p:nvPr/>
          </p:nvSpPr>
          <p:spPr bwMode="auto">
            <a:xfrm>
              <a:off x="6370414" y="3267909"/>
              <a:ext cx="588963" cy="262882"/>
            </a:xfrm>
            <a:prstGeom prst="ellipse">
              <a:avLst/>
            </a:prstGeom>
            <a:noFill/>
            <a:ln w="6350">
              <a:solidFill>
                <a:schemeClr val="tx2"/>
              </a:solidFill>
              <a:round/>
              <a:headEnd/>
              <a:tailEnd/>
            </a:ln>
            <a:effectLst/>
          </p:spPr>
          <p:txBody>
            <a:bodyPr wrap="none" lIns="0" tIns="0" rIns="0" bIns="0" anchor="ctr"/>
            <a:lstStyle/>
            <a:p>
              <a:pPr algn="ctr" fontAlgn="base">
                <a:spcBef>
                  <a:spcPct val="0"/>
                </a:spcBef>
                <a:spcAft>
                  <a:spcPct val="0"/>
                </a:spcAft>
              </a:pPr>
              <a:r>
                <a:rPr lang="en-US" sz="700" b="1" dirty="0" smtClean="0">
                  <a:solidFill>
                    <a:srgbClr val="0C2D83"/>
                  </a:solidFill>
                </a:rPr>
                <a:t>€0.9bn</a:t>
              </a:r>
              <a:br>
                <a:rPr lang="en-US" sz="700" b="1" dirty="0" smtClean="0">
                  <a:solidFill>
                    <a:srgbClr val="0C2D83"/>
                  </a:solidFill>
                </a:rPr>
              </a:br>
              <a:r>
                <a:rPr lang="en-US" sz="700" b="1" dirty="0" smtClean="0">
                  <a:solidFill>
                    <a:srgbClr val="0C2D83"/>
                  </a:solidFill>
                </a:rPr>
                <a:t>17%</a:t>
              </a:r>
              <a:endParaRPr lang="en-US" sz="700" b="1" dirty="0">
                <a:solidFill>
                  <a:srgbClr val="0C2D83"/>
                </a:solidFill>
              </a:endParaRPr>
            </a:p>
          </p:txBody>
        </p:sp>
        <p:sp>
          <p:nvSpPr>
            <p:cNvPr id="51" name="Rectangle 60"/>
            <p:cNvSpPr>
              <a:spLocks noChangeArrowheads="1"/>
            </p:cNvSpPr>
            <p:nvPr/>
          </p:nvSpPr>
          <p:spPr bwMode="auto">
            <a:xfrm>
              <a:off x="3089052" y="1539677"/>
              <a:ext cx="1712912" cy="1422400"/>
            </a:xfrm>
            <a:prstGeom prst="rect">
              <a:avLst/>
            </a:prstGeom>
            <a:solidFill>
              <a:srgbClr val="EAAA00"/>
            </a:solidFill>
            <a:ln w="6350" algn="ctr">
              <a:noFill/>
              <a:prstDash val="dash"/>
              <a:miter lim="800000"/>
              <a:headEnd/>
              <a:tailEnd/>
            </a:ln>
            <a:effectLst/>
          </p:spPr>
          <p:txBody>
            <a:bodyPr wrap="none" lIns="90000" tIns="90000" rIns="0" bIns="0"/>
            <a:lstStyle/>
            <a:p>
              <a:pPr fontAlgn="base">
                <a:spcBef>
                  <a:spcPct val="0"/>
                </a:spcBef>
                <a:spcAft>
                  <a:spcPct val="0"/>
                </a:spcAft>
              </a:pPr>
              <a:endParaRPr lang="en-US" sz="900" dirty="0">
                <a:solidFill>
                  <a:srgbClr val="000000"/>
                </a:solidFill>
              </a:endParaRPr>
            </a:p>
          </p:txBody>
        </p:sp>
        <p:sp>
          <p:nvSpPr>
            <p:cNvPr id="52" name="Rectangle 61"/>
            <p:cNvSpPr>
              <a:spLocks noChangeArrowheads="1"/>
            </p:cNvSpPr>
            <p:nvPr/>
          </p:nvSpPr>
          <p:spPr bwMode="auto">
            <a:xfrm>
              <a:off x="4813077" y="1539677"/>
              <a:ext cx="1525587" cy="1422400"/>
            </a:xfrm>
            <a:prstGeom prst="rect">
              <a:avLst/>
            </a:prstGeom>
            <a:solidFill>
              <a:schemeClr val="accent3"/>
            </a:solidFill>
            <a:ln w="6350" algn="ctr">
              <a:noFill/>
              <a:prstDash val="dash"/>
              <a:miter lim="800000"/>
              <a:headEnd/>
              <a:tailEnd/>
            </a:ln>
            <a:effectLst/>
          </p:spPr>
          <p:txBody>
            <a:bodyPr wrap="none" lIns="90000" tIns="0" rIns="0" bIns="0" anchor="ctr"/>
            <a:lstStyle/>
            <a:p>
              <a:pPr algn="ctr" fontAlgn="base">
                <a:spcBef>
                  <a:spcPct val="0"/>
                </a:spcBef>
                <a:spcAft>
                  <a:spcPct val="0"/>
                </a:spcAft>
              </a:pPr>
              <a:endParaRPr lang="en-US" sz="900" dirty="0">
                <a:solidFill>
                  <a:srgbClr val="000000"/>
                </a:solidFill>
              </a:endParaRPr>
            </a:p>
          </p:txBody>
        </p:sp>
        <p:sp>
          <p:nvSpPr>
            <p:cNvPr id="53" name="AutoShape 62"/>
            <p:cNvSpPr>
              <a:spLocks noChangeArrowheads="1"/>
            </p:cNvSpPr>
            <p:nvPr/>
          </p:nvSpPr>
          <p:spPr bwMode="auto">
            <a:xfrm>
              <a:off x="3089052" y="1990527"/>
              <a:ext cx="1728787" cy="292100"/>
            </a:xfrm>
            <a:prstGeom prst="homePlate">
              <a:avLst>
                <a:gd name="adj" fmla="val 23071"/>
              </a:avLst>
            </a:prstGeom>
            <a:solidFill>
              <a:schemeClr val="tx2"/>
            </a:solidFill>
            <a:ln w="6350" algn="ctr">
              <a:noFill/>
              <a:miter lim="800000"/>
              <a:headEnd/>
              <a:tailEnd/>
            </a:ln>
            <a:effectLst/>
          </p:spPr>
          <p:txBody>
            <a:bodyPr wrap="none" anchor="ctr"/>
            <a:lstStyle/>
            <a:p>
              <a:pPr algn="ctr" fontAlgn="base">
                <a:spcBef>
                  <a:spcPct val="0"/>
                </a:spcBef>
                <a:spcAft>
                  <a:spcPct val="0"/>
                </a:spcAft>
              </a:pPr>
              <a:endParaRPr lang="en-US" sz="800" dirty="0">
                <a:solidFill>
                  <a:srgbClr val="000000"/>
                </a:solidFill>
                <a:cs typeface="Arial" pitchFamily="34" charset="0"/>
              </a:endParaRPr>
            </a:p>
          </p:txBody>
        </p:sp>
        <p:sp>
          <p:nvSpPr>
            <p:cNvPr id="54" name="Rectangle 63"/>
            <p:cNvSpPr>
              <a:spLocks noChangeArrowheads="1"/>
            </p:cNvSpPr>
            <p:nvPr/>
          </p:nvSpPr>
          <p:spPr bwMode="auto">
            <a:xfrm>
              <a:off x="6340252" y="1539677"/>
              <a:ext cx="687387" cy="1422400"/>
            </a:xfrm>
            <a:prstGeom prst="rect">
              <a:avLst/>
            </a:prstGeom>
            <a:solidFill>
              <a:srgbClr val="DADADA"/>
            </a:solidFill>
            <a:ln w="6350" algn="ctr">
              <a:noFill/>
              <a:prstDash val="dash"/>
              <a:miter lim="800000"/>
              <a:headEnd/>
              <a:tailEnd/>
            </a:ln>
            <a:effectLst/>
          </p:spPr>
          <p:txBody>
            <a:bodyPr wrap="none" lIns="90000" tIns="90000" rIns="0" bIns="0"/>
            <a:lstStyle/>
            <a:p>
              <a:pPr fontAlgn="base">
                <a:spcBef>
                  <a:spcPct val="0"/>
                </a:spcBef>
                <a:spcAft>
                  <a:spcPct val="0"/>
                </a:spcAft>
              </a:pPr>
              <a:endParaRPr lang="en-US" sz="900" dirty="0">
                <a:solidFill>
                  <a:srgbClr val="000000"/>
                </a:solidFill>
              </a:endParaRPr>
            </a:p>
          </p:txBody>
        </p:sp>
        <p:sp>
          <p:nvSpPr>
            <p:cNvPr id="55" name="Line 64"/>
            <p:cNvSpPr>
              <a:spLocks noChangeShapeType="1"/>
            </p:cNvSpPr>
            <p:nvPr/>
          </p:nvSpPr>
          <p:spPr bwMode="auto">
            <a:xfrm>
              <a:off x="3089052" y="1530152"/>
              <a:ext cx="3175" cy="2035175"/>
            </a:xfrm>
            <a:prstGeom prst="line">
              <a:avLst/>
            </a:prstGeom>
            <a:noFill/>
            <a:ln w="6350">
              <a:solidFill>
                <a:srgbClr val="000000"/>
              </a:solidFill>
              <a:round/>
              <a:headEnd/>
              <a:tailEnd/>
            </a:ln>
          </p:spPr>
          <p:txBody>
            <a:bodyPr/>
            <a:lstStyle/>
            <a:p>
              <a:pPr fontAlgn="base">
                <a:spcBef>
                  <a:spcPct val="0"/>
                </a:spcBef>
                <a:spcAft>
                  <a:spcPct val="0"/>
                </a:spcAft>
              </a:pPr>
              <a:endParaRPr lang="en-US" sz="900" dirty="0">
                <a:solidFill>
                  <a:srgbClr val="000000"/>
                </a:solidFill>
              </a:endParaRPr>
            </a:p>
          </p:txBody>
        </p:sp>
        <p:sp>
          <p:nvSpPr>
            <p:cNvPr id="56" name="Line 65"/>
            <p:cNvSpPr>
              <a:spLocks noChangeShapeType="1"/>
            </p:cNvSpPr>
            <p:nvPr/>
          </p:nvSpPr>
          <p:spPr bwMode="auto">
            <a:xfrm>
              <a:off x="3089052" y="2977952"/>
              <a:ext cx="3932237" cy="1587"/>
            </a:xfrm>
            <a:prstGeom prst="line">
              <a:avLst/>
            </a:prstGeom>
            <a:noFill/>
            <a:ln w="6350">
              <a:solidFill>
                <a:schemeClr val="tx1"/>
              </a:solidFill>
              <a:round/>
              <a:headEnd type="oval" w="sm" len="sm"/>
              <a:tailEnd type="triangle" w="sm" len="sm"/>
            </a:ln>
            <a:effectLst/>
          </p:spPr>
          <p:txBody>
            <a:bodyPr/>
            <a:lstStyle/>
            <a:p>
              <a:pPr fontAlgn="base">
                <a:spcBef>
                  <a:spcPct val="0"/>
                </a:spcBef>
                <a:spcAft>
                  <a:spcPct val="0"/>
                </a:spcAft>
              </a:pPr>
              <a:endParaRPr lang="en-US" sz="900" dirty="0">
                <a:solidFill>
                  <a:srgbClr val="000000"/>
                </a:solidFill>
              </a:endParaRPr>
            </a:p>
          </p:txBody>
        </p:sp>
        <p:sp>
          <p:nvSpPr>
            <p:cNvPr id="57" name="AutoShape 66"/>
            <p:cNvSpPr>
              <a:spLocks noChangeArrowheads="1"/>
            </p:cNvSpPr>
            <p:nvPr/>
          </p:nvSpPr>
          <p:spPr bwMode="auto">
            <a:xfrm>
              <a:off x="4432077" y="2376289"/>
              <a:ext cx="2574513" cy="288926"/>
            </a:xfrm>
            <a:prstGeom prst="homePlate">
              <a:avLst>
                <a:gd name="adj" fmla="val 23414"/>
              </a:avLst>
            </a:prstGeom>
            <a:solidFill>
              <a:schemeClr val="tx2"/>
            </a:solidFill>
            <a:ln w="6350" algn="ctr">
              <a:noFill/>
              <a:miter lim="800000"/>
              <a:headEnd/>
              <a:tailEnd/>
            </a:ln>
            <a:effectLst/>
          </p:spPr>
          <p:txBody>
            <a:bodyPr wrap="none" anchor="ctr"/>
            <a:lstStyle/>
            <a:p>
              <a:pPr algn="ctr" fontAlgn="base">
                <a:spcBef>
                  <a:spcPct val="0"/>
                </a:spcBef>
                <a:spcAft>
                  <a:spcPct val="0"/>
                </a:spcAft>
              </a:pPr>
              <a:endParaRPr lang="en-US" sz="800" dirty="0">
                <a:solidFill>
                  <a:srgbClr val="000000"/>
                </a:solidFill>
                <a:cs typeface="Arial" pitchFamily="34" charset="0"/>
              </a:endParaRPr>
            </a:p>
          </p:txBody>
        </p:sp>
        <p:sp>
          <p:nvSpPr>
            <p:cNvPr id="58" name="Rectangle 67"/>
            <p:cNvSpPr>
              <a:spLocks noChangeArrowheads="1"/>
            </p:cNvSpPr>
            <p:nvPr/>
          </p:nvSpPr>
          <p:spPr bwMode="auto">
            <a:xfrm>
              <a:off x="5311552" y="2457252"/>
              <a:ext cx="658812" cy="120057"/>
            </a:xfrm>
            <a:prstGeom prst="rect">
              <a:avLst/>
            </a:prstGeom>
            <a:noFill/>
            <a:ln w="6350" algn="ctr">
              <a:noFill/>
              <a:miter lim="800000"/>
              <a:headEnd/>
              <a:tailEnd/>
            </a:ln>
            <a:effectLst/>
          </p:spPr>
          <p:txBody>
            <a:bodyPr lIns="0" tIns="0" rIns="0" bIns="0">
              <a:spAutoFit/>
            </a:bodyPr>
            <a:lstStyle/>
            <a:p>
              <a:pPr fontAlgn="base">
                <a:spcBef>
                  <a:spcPct val="50000"/>
                </a:spcBef>
                <a:spcAft>
                  <a:spcPct val="0"/>
                </a:spcAft>
              </a:pPr>
              <a:r>
                <a:rPr lang="en-US" sz="700" dirty="0" smtClean="0">
                  <a:solidFill>
                    <a:srgbClr val="FFFFFF"/>
                  </a:solidFill>
                </a:rPr>
                <a:t>€2.5bn</a:t>
              </a:r>
              <a:endParaRPr lang="en-US" sz="700" dirty="0">
                <a:solidFill>
                  <a:srgbClr val="FFFFFF"/>
                </a:solidFill>
              </a:endParaRPr>
            </a:p>
          </p:txBody>
        </p:sp>
        <p:sp>
          <p:nvSpPr>
            <p:cNvPr id="59" name="AutoShape 68"/>
            <p:cNvSpPr>
              <a:spLocks noChangeArrowheads="1"/>
            </p:cNvSpPr>
            <p:nvPr/>
          </p:nvSpPr>
          <p:spPr bwMode="auto">
            <a:xfrm>
              <a:off x="3095402" y="1577777"/>
              <a:ext cx="1341437" cy="287337"/>
            </a:xfrm>
            <a:prstGeom prst="homePlate">
              <a:avLst>
                <a:gd name="adj" fmla="val 23537"/>
              </a:avLst>
            </a:prstGeom>
            <a:solidFill>
              <a:schemeClr val="tx2"/>
            </a:solidFill>
            <a:ln w="6350" algn="ctr">
              <a:noFill/>
              <a:miter lim="800000"/>
              <a:headEnd/>
              <a:tailEnd/>
            </a:ln>
            <a:effectLst/>
          </p:spPr>
          <p:txBody>
            <a:bodyPr wrap="none" anchor="ctr"/>
            <a:lstStyle/>
            <a:p>
              <a:pPr algn="ctr" fontAlgn="base">
                <a:spcBef>
                  <a:spcPct val="0"/>
                </a:spcBef>
                <a:spcAft>
                  <a:spcPct val="0"/>
                </a:spcAft>
              </a:pPr>
              <a:endParaRPr lang="en-US" sz="800" dirty="0">
                <a:solidFill>
                  <a:srgbClr val="000000"/>
                </a:solidFill>
                <a:cs typeface="Arial" pitchFamily="34" charset="0"/>
              </a:endParaRPr>
            </a:p>
          </p:txBody>
        </p:sp>
        <p:sp>
          <p:nvSpPr>
            <p:cNvPr id="60" name="Text Box 69"/>
            <p:cNvSpPr txBox="1">
              <a:spLocks noChangeArrowheads="1"/>
            </p:cNvSpPr>
            <p:nvPr/>
          </p:nvSpPr>
          <p:spPr bwMode="auto">
            <a:xfrm>
              <a:off x="3530377" y="2012752"/>
              <a:ext cx="574675" cy="240114"/>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FFFFFF"/>
                  </a:solidFill>
                </a:rPr>
                <a:t>€2.3bn</a:t>
              </a:r>
              <a:br>
                <a:rPr lang="en-US" sz="700" dirty="0" smtClean="0">
                  <a:solidFill>
                    <a:srgbClr val="FFFFFF"/>
                  </a:solidFill>
                </a:rPr>
              </a:br>
              <a:r>
                <a:rPr lang="en-US" sz="700" dirty="0" smtClean="0">
                  <a:solidFill>
                    <a:srgbClr val="FFFFFF"/>
                  </a:solidFill>
                </a:rPr>
                <a:t>36 days</a:t>
              </a:r>
              <a:endParaRPr lang="en-US" sz="700" dirty="0">
                <a:solidFill>
                  <a:srgbClr val="FFFFFF"/>
                </a:solidFill>
              </a:endParaRPr>
            </a:p>
          </p:txBody>
        </p:sp>
        <p:sp>
          <p:nvSpPr>
            <p:cNvPr id="61" name="Text Box 70"/>
            <p:cNvSpPr txBox="1">
              <a:spLocks noChangeArrowheads="1"/>
            </p:cNvSpPr>
            <p:nvPr/>
          </p:nvSpPr>
          <p:spPr bwMode="auto">
            <a:xfrm>
              <a:off x="4619402" y="2457252"/>
              <a:ext cx="596900" cy="120057"/>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FFFFFF"/>
                  </a:solidFill>
                </a:rPr>
                <a:t>On-balance</a:t>
              </a:r>
              <a:endParaRPr lang="en-US" sz="700" dirty="0">
                <a:solidFill>
                  <a:srgbClr val="FFFFFF"/>
                </a:solidFill>
              </a:endParaRPr>
            </a:p>
          </p:txBody>
        </p:sp>
        <p:sp>
          <p:nvSpPr>
            <p:cNvPr id="62" name="Text Box 71"/>
            <p:cNvSpPr txBox="1">
              <a:spLocks noChangeArrowheads="1"/>
            </p:cNvSpPr>
            <p:nvPr/>
          </p:nvSpPr>
          <p:spPr bwMode="auto">
            <a:xfrm>
              <a:off x="3422427" y="1606352"/>
              <a:ext cx="622300" cy="240114"/>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FFFFFF"/>
                  </a:solidFill>
                </a:rPr>
                <a:t>€1.8bn </a:t>
              </a:r>
              <a:br>
                <a:rPr lang="en-US" sz="700" dirty="0" smtClean="0">
                  <a:solidFill>
                    <a:srgbClr val="FFFFFF"/>
                  </a:solidFill>
                </a:rPr>
              </a:br>
              <a:r>
                <a:rPr lang="en-US" sz="700" dirty="0" smtClean="0">
                  <a:solidFill>
                    <a:srgbClr val="FFFFFF"/>
                  </a:solidFill>
                </a:rPr>
                <a:t>28 days</a:t>
              </a:r>
              <a:endParaRPr lang="en-US" sz="700" dirty="0">
                <a:solidFill>
                  <a:srgbClr val="FFFFFF"/>
                </a:solidFill>
              </a:endParaRPr>
            </a:p>
          </p:txBody>
        </p:sp>
        <p:sp>
          <p:nvSpPr>
            <p:cNvPr id="63" name="AutoShape 72"/>
            <p:cNvSpPr>
              <a:spLocks noChangeArrowheads="1"/>
            </p:cNvSpPr>
            <p:nvPr/>
          </p:nvSpPr>
          <p:spPr bwMode="auto">
            <a:xfrm>
              <a:off x="6332632" y="2376289"/>
              <a:ext cx="682625" cy="288926"/>
            </a:xfrm>
            <a:prstGeom prst="homePlate">
              <a:avLst>
                <a:gd name="adj" fmla="val 23408"/>
              </a:avLst>
            </a:prstGeom>
            <a:solidFill>
              <a:schemeClr val="accent1"/>
            </a:solidFill>
            <a:ln w="6350" algn="ctr">
              <a:noFill/>
              <a:miter lim="800000"/>
              <a:headEnd/>
              <a:tailEnd/>
            </a:ln>
            <a:effectLst/>
          </p:spPr>
          <p:txBody>
            <a:bodyPr wrap="none" anchor="ctr"/>
            <a:lstStyle/>
            <a:p>
              <a:pPr algn="ctr" fontAlgn="base">
                <a:spcBef>
                  <a:spcPct val="0"/>
                </a:spcBef>
                <a:spcAft>
                  <a:spcPct val="0"/>
                </a:spcAft>
              </a:pPr>
              <a:endParaRPr lang="en-US" sz="800" dirty="0">
                <a:solidFill>
                  <a:srgbClr val="FFFFFF"/>
                </a:solidFill>
                <a:cs typeface="Arial" pitchFamily="34" charset="0"/>
              </a:endParaRPr>
            </a:p>
          </p:txBody>
        </p:sp>
        <p:sp>
          <p:nvSpPr>
            <p:cNvPr id="64" name="Rectangle 73"/>
            <p:cNvSpPr>
              <a:spLocks noChangeArrowheads="1"/>
            </p:cNvSpPr>
            <p:nvPr/>
          </p:nvSpPr>
          <p:spPr bwMode="auto">
            <a:xfrm>
              <a:off x="6464077" y="2458839"/>
              <a:ext cx="573087" cy="120057"/>
            </a:xfrm>
            <a:prstGeom prst="rect">
              <a:avLst/>
            </a:prstGeom>
            <a:noFill/>
            <a:ln w="6350" algn="ctr">
              <a:noFill/>
              <a:miter lim="800000"/>
              <a:headEnd/>
              <a:tailEnd/>
            </a:ln>
            <a:effectLst/>
          </p:spPr>
          <p:txBody>
            <a:bodyPr lIns="0" tIns="0" rIns="0" bIns="0">
              <a:spAutoFit/>
            </a:bodyPr>
            <a:lstStyle/>
            <a:p>
              <a:pPr fontAlgn="base">
                <a:spcBef>
                  <a:spcPct val="50000"/>
                </a:spcBef>
                <a:spcAft>
                  <a:spcPct val="0"/>
                </a:spcAft>
              </a:pPr>
              <a:r>
                <a:rPr lang="en-US" sz="700" dirty="0" smtClean="0">
                  <a:solidFill>
                    <a:schemeClr val="bg1"/>
                  </a:solidFill>
                </a:rPr>
                <a:t>€0.9bn</a:t>
              </a:r>
              <a:endParaRPr lang="en-US" sz="700" dirty="0">
                <a:solidFill>
                  <a:schemeClr val="bg1"/>
                </a:solidFill>
              </a:endParaRPr>
            </a:p>
          </p:txBody>
        </p:sp>
        <p:sp>
          <p:nvSpPr>
            <p:cNvPr id="65" name="Rectangle 74"/>
            <p:cNvSpPr>
              <a:spLocks noChangeArrowheads="1"/>
            </p:cNvSpPr>
            <p:nvPr/>
          </p:nvSpPr>
          <p:spPr bwMode="auto">
            <a:xfrm>
              <a:off x="6479952" y="1817489"/>
              <a:ext cx="600075" cy="201613"/>
            </a:xfrm>
            <a:prstGeom prst="rect">
              <a:avLst/>
            </a:prstGeom>
            <a:solidFill>
              <a:schemeClr val="accent4"/>
            </a:solidFill>
            <a:ln w="6350" algn="ctr">
              <a:solidFill>
                <a:schemeClr val="accent4"/>
              </a:solidFill>
              <a:miter lim="800000"/>
              <a:headEnd/>
              <a:tailEnd/>
            </a:ln>
            <a:effectLst/>
          </p:spPr>
          <p:txBody>
            <a:bodyPr lIns="54000" tIns="54000" rIns="54000" bIns="54000" anchor="ctr" anchorCtr="1"/>
            <a:lstStyle/>
            <a:p>
              <a:pPr algn="ctr" defTabSz="762000" eaLnBrk="0" fontAlgn="base" hangingPunct="0">
                <a:lnSpc>
                  <a:spcPct val="90000"/>
                </a:lnSpc>
                <a:spcBef>
                  <a:spcPct val="0"/>
                </a:spcBef>
                <a:spcAft>
                  <a:spcPct val="0"/>
                </a:spcAft>
              </a:pPr>
              <a:r>
                <a:rPr lang="en-US" sz="700" dirty="0" smtClean="0">
                  <a:solidFill>
                    <a:schemeClr val="bg1"/>
                  </a:solidFill>
                </a:rPr>
                <a:t>Off-balance</a:t>
              </a:r>
              <a:endParaRPr lang="en-US" sz="700" dirty="0">
                <a:solidFill>
                  <a:schemeClr val="bg1"/>
                </a:solidFill>
              </a:endParaRPr>
            </a:p>
          </p:txBody>
        </p:sp>
        <p:sp>
          <p:nvSpPr>
            <p:cNvPr id="66" name="Rectangle 75"/>
            <p:cNvSpPr>
              <a:spLocks noChangeArrowheads="1"/>
            </p:cNvSpPr>
            <p:nvPr/>
          </p:nvSpPr>
          <p:spPr bwMode="auto">
            <a:xfrm>
              <a:off x="5260752" y="3570089"/>
              <a:ext cx="649287" cy="120057"/>
            </a:xfrm>
            <a:prstGeom prst="rect">
              <a:avLst/>
            </a:prstGeom>
            <a:noFill/>
            <a:ln w="6350" algn="ctr">
              <a:noFill/>
              <a:miter lim="800000"/>
              <a:headEnd/>
              <a:tailEnd/>
            </a:ln>
            <a:effectLst/>
          </p:spPr>
          <p:txBody>
            <a:bodyPr lIns="0" tIns="0" rIns="0" bIns="0">
              <a:spAutoFit/>
            </a:bodyPr>
            <a:lstStyle/>
            <a:p>
              <a:pPr algn="ctr" fontAlgn="base">
                <a:spcBef>
                  <a:spcPct val="0"/>
                </a:spcBef>
                <a:spcAft>
                  <a:spcPct val="0"/>
                </a:spcAft>
              </a:pPr>
              <a:r>
                <a:rPr lang="en-US" sz="700" dirty="0" smtClean="0">
                  <a:solidFill>
                    <a:schemeClr val="tx2"/>
                  </a:solidFill>
                </a:rPr>
                <a:t>By banks</a:t>
              </a:r>
              <a:endParaRPr lang="en-US" sz="700" dirty="0">
                <a:solidFill>
                  <a:schemeClr val="tx2"/>
                </a:solidFill>
              </a:endParaRPr>
            </a:p>
          </p:txBody>
        </p:sp>
        <p:sp>
          <p:nvSpPr>
            <p:cNvPr id="67" name="AutoShape 76"/>
            <p:cNvSpPr>
              <a:spLocks/>
            </p:cNvSpPr>
            <p:nvPr/>
          </p:nvSpPr>
          <p:spPr bwMode="auto">
            <a:xfrm rot="5400000">
              <a:off x="3931219" y="2356446"/>
              <a:ext cx="109537" cy="1657350"/>
            </a:xfrm>
            <a:prstGeom prst="rightBrace">
              <a:avLst>
                <a:gd name="adj1" fmla="val 0"/>
                <a:gd name="adj2" fmla="val 49218"/>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rgbClr val="000000"/>
                </a:solidFill>
              </a:endParaRPr>
            </a:p>
          </p:txBody>
        </p:sp>
        <p:sp>
          <p:nvSpPr>
            <p:cNvPr id="68" name="Rectangle 77"/>
            <p:cNvSpPr>
              <a:spLocks noChangeArrowheads="1"/>
            </p:cNvSpPr>
            <p:nvPr/>
          </p:nvSpPr>
          <p:spPr bwMode="auto">
            <a:xfrm>
              <a:off x="3774300" y="3570089"/>
              <a:ext cx="442429" cy="120057"/>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700" dirty="0" smtClean="0">
                  <a:solidFill>
                    <a:schemeClr val="tx2"/>
                  </a:solidFill>
                </a:rPr>
                <a:t>By supplier</a:t>
              </a:r>
              <a:endParaRPr lang="en-US" sz="700" dirty="0">
                <a:solidFill>
                  <a:schemeClr val="tx2"/>
                </a:solidFill>
              </a:endParaRPr>
            </a:p>
          </p:txBody>
        </p:sp>
        <p:sp>
          <p:nvSpPr>
            <p:cNvPr id="69" name="AutoShape 78"/>
            <p:cNvSpPr>
              <a:spLocks/>
            </p:cNvSpPr>
            <p:nvPr/>
          </p:nvSpPr>
          <p:spPr bwMode="auto">
            <a:xfrm rot="5400000">
              <a:off x="4581749" y="2527607"/>
              <a:ext cx="88003" cy="346075"/>
            </a:xfrm>
            <a:prstGeom prst="rightBrace">
              <a:avLst>
                <a:gd name="adj1" fmla="val 34277"/>
                <a:gd name="adj2" fmla="val 49218"/>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rgbClr val="000000"/>
                </a:solidFill>
              </a:endParaRPr>
            </a:p>
          </p:txBody>
        </p:sp>
        <p:sp>
          <p:nvSpPr>
            <p:cNvPr id="70" name="Rectangle 79"/>
            <p:cNvSpPr>
              <a:spLocks noChangeArrowheads="1"/>
            </p:cNvSpPr>
            <p:nvPr/>
          </p:nvSpPr>
          <p:spPr bwMode="auto">
            <a:xfrm>
              <a:off x="4334134" y="2736153"/>
              <a:ext cx="582243" cy="240114"/>
            </a:xfrm>
            <a:prstGeom prst="rect">
              <a:avLst/>
            </a:prstGeom>
            <a:noFill/>
            <a:ln w="6350" algn="ctr">
              <a:noFill/>
              <a:miter lim="800000"/>
              <a:headEnd/>
              <a:tailEnd/>
            </a:ln>
            <a:effectLst/>
          </p:spPr>
          <p:txBody>
            <a:bodyPr wrap="square" lIns="0" tIns="0" rIns="0" bIns="0">
              <a:spAutoFit/>
            </a:bodyPr>
            <a:lstStyle/>
            <a:p>
              <a:pPr algn="ctr" fontAlgn="base">
                <a:spcBef>
                  <a:spcPct val="50000"/>
                </a:spcBef>
                <a:spcAft>
                  <a:spcPct val="0"/>
                </a:spcAft>
              </a:pPr>
              <a:r>
                <a:rPr lang="en-US" sz="700" dirty="0" smtClean="0"/>
                <a:t>€0.5bn =</a:t>
              </a:r>
              <a:br>
                <a:rPr lang="en-US" sz="700" dirty="0" smtClean="0"/>
              </a:br>
              <a:r>
                <a:rPr lang="en-US" sz="700" dirty="0" smtClean="0"/>
                <a:t> 20%</a:t>
              </a:r>
              <a:endParaRPr lang="en-US" sz="700" dirty="0"/>
            </a:p>
          </p:txBody>
        </p:sp>
        <p:sp>
          <p:nvSpPr>
            <p:cNvPr id="71" name="Rectangle 80"/>
            <p:cNvSpPr>
              <a:spLocks noChangeArrowheads="1"/>
            </p:cNvSpPr>
            <p:nvPr/>
          </p:nvSpPr>
          <p:spPr bwMode="auto">
            <a:xfrm>
              <a:off x="6365652" y="3568502"/>
              <a:ext cx="587375" cy="120057"/>
            </a:xfrm>
            <a:prstGeom prst="rect">
              <a:avLst/>
            </a:prstGeom>
            <a:noFill/>
            <a:ln w="6350" algn="ctr">
              <a:noFill/>
              <a:miter lim="800000"/>
              <a:headEnd/>
              <a:tailEnd/>
            </a:ln>
            <a:effectLst/>
          </p:spPr>
          <p:txBody>
            <a:bodyPr lIns="0" tIns="0" rIns="0" bIns="0">
              <a:spAutoFit/>
            </a:bodyPr>
            <a:lstStyle/>
            <a:p>
              <a:pPr algn="ctr" fontAlgn="base">
                <a:spcBef>
                  <a:spcPct val="0"/>
                </a:spcBef>
                <a:spcAft>
                  <a:spcPct val="0"/>
                </a:spcAft>
              </a:pPr>
              <a:r>
                <a:rPr lang="en-US" sz="700" dirty="0" smtClean="0">
                  <a:solidFill>
                    <a:schemeClr val="tx2"/>
                  </a:solidFill>
                </a:rPr>
                <a:t>By factor</a:t>
              </a:r>
              <a:endParaRPr lang="en-US" sz="700" dirty="0">
                <a:solidFill>
                  <a:schemeClr val="tx2"/>
                </a:solidFill>
              </a:endParaRPr>
            </a:p>
          </p:txBody>
        </p:sp>
        <p:sp>
          <p:nvSpPr>
            <p:cNvPr id="72" name="Text Box 81"/>
            <p:cNvSpPr txBox="1">
              <a:spLocks noChangeArrowheads="1"/>
            </p:cNvSpPr>
            <p:nvPr/>
          </p:nvSpPr>
          <p:spPr bwMode="auto">
            <a:xfrm>
              <a:off x="3274789" y="1334889"/>
              <a:ext cx="581025" cy="120057"/>
            </a:xfrm>
            <a:prstGeom prst="rect">
              <a:avLst/>
            </a:prstGeom>
            <a:noFill/>
            <a:ln w="6350">
              <a:noFill/>
              <a:miter lim="800000"/>
              <a:headEnd/>
              <a:tailEnd/>
            </a:ln>
            <a:effectLst/>
          </p:spPr>
          <p:txBody>
            <a:bodyPr lIns="0" tIns="0" rIns="0" bIns="0">
              <a:spAutoFit/>
            </a:bodyPr>
            <a:lstStyle/>
            <a:p>
              <a:pPr fontAlgn="base">
                <a:spcBef>
                  <a:spcPct val="50000"/>
                </a:spcBef>
                <a:spcAft>
                  <a:spcPct val="0"/>
                </a:spcAft>
              </a:pPr>
              <a:r>
                <a:rPr lang="en-US" sz="700" dirty="0" smtClean="0">
                  <a:solidFill>
                    <a:srgbClr val="000000"/>
                  </a:solidFill>
                </a:rPr>
                <a:t>€</a:t>
              </a:r>
              <a:r>
                <a:rPr lang="en-US" sz="700" dirty="0" err="1" smtClean="0">
                  <a:solidFill>
                    <a:srgbClr val="000000"/>
                  </a:solidFill>
                </a:rPr>
                <a:t>bn</a:t>
              </a:r>
              <a:r>
                <a:rPr lang="en-US" sz="700" i="1" dirty="0" smtClean="0">
                  <a:solidFill>
                    <a:srgbClr val="000000"/>
                  </a:solidFill>
                </a:rPr>
                <a:t>/</a:t>
              </a:r>
              <a:r>
                <a:rPr lang="en-US" sz="700" dirty="0" smtClean="0">
                  <a:solidFill>
                    <a:srgbClr val="000000"/>
                  </a:solidFill>
                </a:rPr>
                <a:t>(days)</a:t>
              </a:r>
              <a:endParaRPr lang="en-US" sz="700" dirty="0">
                <a:solidFill>
                  <a:srgbClr val="000000"/>
                </a:solidFill>
              </a:endParaRPr>
            </a:p>
          </p:txBody>
        </p:sp>
        <p:sp>
          <p:nvSpPr>
            <p:cNvPr id="73" name="AutoShape 82"/>
            <p:cNvSpPr>
              <a:spLocks/>
            </p:cNvSpPr>
            <p:nvPr/>
          </p:nvSpPr>
          <p:spPr bwMode="auto">
            <a:xfrm rot="5400000">
              <a:off x="5535389" y="2417565"/>
              <a:ext cx="109537" cy="1535112"/>
            </a:xfrm>
            <a:prstGeom prst="rightBrace">
              <a:avLst>
                <a:gd name="adj1" fmla="val 0"/>
                <a:gd name="adj2" fmla="val 49218"/>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rgbClr val="000000"/>
                </a:solidFill>
              </a:endParaRPr>
            </a:p>
          </p:txBody>
        </p:sp>
        <p:sp>
          <p:nvSpPr>
            <p:cNvPr id="74" name="Text Box 83"/>
            <p:cNvSpPr txBox="1">
              <a:spLocks noChangeArrowheads="1"/>
            </p:cNvSpPr>
            <p:nvPr/>
          </p:nvSpPr>
          <p:spPr bwMode="auto">
            <a:xfrm>
              <a:off x="5835427" y="1346002"/>
              <a:ext cx="1341437" cy="120057"/>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000000"/>
                  </a:solidFill>
                </a:rPr>
                <a:t>Net €2.9bn/(45 days)</a:t>
              </a:r>
              <a:endParaRPr lang="en-US" sz="700" dirty="0">
                <a:solidFill>
                  <a:srgbClr val="000000"/>
                </a:solidFill>
              </a:endParaRPr>
            </a:p>
          </p:txBody>
        </p:sp>
        <p:sp>
          <p:nvSpPr>
            <p:cNvPr id="75" name="Line 84"/>
            <p:cNvSpPr>
              <a:spLocks noChangeShapeType="1"/>
            </p:cNvSpPr>
            <p:nvPr/>
          </p:nvSpPr>
          <p:spPr bwMode="auto">
            <a:xfrm flipV="1">
              <a:off x="5448077" y="2165152"/>
              <a:ext cx="244475" cy="211137"/>
            </a:xfrm>
            <a:prstGeom prst="line">
              <a:avLst/>
            </a:prstGeom>
            <a:noFill/>
            <a:ln w="6350">
              <a:solidFill>
                <a:schemeClr val="accent4"/>
              </a:solidFill>
              <a:round/>
              <a:headEnd type="triangle" w="med" len="sm"/>
              <a:tailEn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76" name="Line 85"/>
            <p:cNvSpPr>
              <a:spLocks noChangeShapeType="1"/>
            </p:cNvSpPr>
            <p:nvPr/>
          </p:nvSpPr>
          <p:spPr bwMode="auto">
            <a:xfrm>
              <a:off x="3089052" y="1507927"/>
              <a:ext cx="3968750" cy="0"/>
            </a:xfrm>
            <a:prstGeom prst="line">
              <a:avLst/>
            </a:prstGeom>
            <a:noFill/>
            <a:ln w="6350">
              <a:solidFill>
                <a:schemeClr val="tx1"/>
              </a:solidFill>
              <a:round/>
              <a:headEnd type="oval" w="sm" len="sm"/>
              <a:tailEnd type="triangle" w="sm" len="sm"/>
            </a:ln>
          </p:spPr>
          <p:txBody>
            <a:bodyPr/>
            <a:lstStyle/>
            <a:p>
              <a:pPr fontAlgn="base">
                <a:spcBef>
                  <a:spcPct val="0"/>
                </a:spcBef>
                <a:spcAft>
                  <a:spcPct val="0"/>
                </a:spcAft>
              </a:pPr>
              <a:endParaRPr lang="en-US" sz="900" dirty="0">
                <a:solidFill>
                  <a:srgbClr val="000000"/>
                </a:solidFill>
              </a:endParaRPr>
            </a:p>
          </p:txBody>
        </p:sp>
        <p:sp>
          <p:nvSpPr>
            <p:cNvPr id="77" name="Line 86"/>
            <p:cNvSpPr>
              <a:spLocks noChangeShapeType="1"/>
            </p:cNvSpPr>
            <p:nvPr/>
          </p:nvSpPr>
          <p:spPr bwMode="auto">
            <a:xfrm flipH="1" flipV="1">
              <a:off x="6779989" y="2014339"/>
              <a:ext cx="4763" cy="361950"/>
            </a:xfrm>
            <a:prstGeom prst="line">
              <a:avLst/>
            </a:prstGeom>
            <a:noFill/>
            <a:ln w="6350">
              <a:solidFill>
                <a:schemeClr val="accent4"/>
              </a:solidFill>
              <a:round/>
              <a:headEnd type="triangle" w="med" len="sm"/>
              <a:tailEn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78" name="Line 87"/>
            <p:cNvSpPr>
              <a:spLocks noChangeShapeType="1"/>
            </p:cNvSpPr>
            <p:nvPr/>
          </p:nvSpPr>
          <p:spPr bwMode="auto">
            <a:xfrm flipH="1" flipV="1">
              <a:off x="6094189" y="2173089"/>
              <a:ext cx="438150" cy="203200"/>
            </a:xfrm>
            <a:prstGeom prst="line">
              <a:avLst/>
            </a:prstGeom>
            <a:noFill/>
            <a:ln w="6350">
              <a:solidFill>
                <a:schemeClr val="accent4"/>
              </a:solidFill>
              <a:round/>
              <a:headEnd type="triangle" w="med" len="sm"/>
              <a:tailEn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79" name="Rectangle 88"/>
            <p:cNvSpPr>
              <a:spLocks noChangeArrowheads="1"/>
            </p:cNvSpPr>
            <p:nvPr/>
          </p:nvSpPr>
          <p:spPr bwMode="auto">
            <a:xfrm>
              <a:off x="5435377" y="1741289"/>
              <a:ext cx="838200" cy="446088"/>
            </a:xfrm>
            <a:prstGeom prst="rect">
              <a:avLst/>
            </a:prstGeom>
            <a:solidFill>
              <a:schemeClr val="accent4"/>
            </a:solidFill>
            <a:ln w="6350" algn="ctr">
              <a:solidFill>
                <a:schemeClr val="accent4"/>
              </a:solidFill>
              <a:miter lim="800000"/>
              <a:headEnd/>
              <a:tailEnd/>
            </a:ln>
            <a:effectLst/>
          </p:spPr>
          <p:txBody>
            <a:bodyPr lIns="54000" tIns="54000" rIns="54000" bIns="54000" anchor="ctr" anchorCtr="1"/>
            <a:lstStyle/>
            <a:p>
              <a:pPr algn="ctr" defTabSz="762000" eaLnBrk="0" fontAlgn="base" hangingPunct="0">
                <a:lnSpc>
                  <a:spcPct val="90000"/>
                </a:lnSpc>
                <a:spcBef>
                  <a:spcPct val="0"/>
                </a:spcBef>
                <a:spcAft>
                  <a:spcPct val="0"/>
                </a:spcAft>
              </a:pPr>
              <a:r>
                <a:rPr lang="en-US" sz="700" dirty="0" smtClean="0">
                  <a:solidFill>
                    <a:schemeClr val="bg1"/>
                  </a:solidFill>
                </a:rPr>
                <a:t>Total receivables</a:t>
              </a:r>
              <a:br>
                <a:rPr lang="en-US" sz="700" dirty="0" smtClean="0">
                  <a:solidFill>
                    <a:schemeClr val="bg1"/>
                  </a:solidFill>
                </a:rPr>
              </a:br>
              <a:r>
                <a:rPr lang="en-US" sz="700" dirty="0" smtClean="0">
                  <a:solidFill>
                    <a:schemeClr val="bg1"/>
                  </a:solidFill>
                </a:rPr>
                <a:t>€3.5bn</a:t>
              </a:r>
              <a:br>
                <a:rPr lang="en-US" sz="700" dirty="0" smtClean="0">
                  <a:solidFill>
                    <a:schemeClr val="bg1"/>
                  </a:solidFill>
                </a:rPr>
              </a:br>
              <a:r>
                <a:rPr lang="en-US" sz="700" dirty="0" smtClean="0">
                  <a:solidFill>
                    <a:schemeClr val="bg1"/>
                  </a:solidFill>
                </a:rPr>
                <a:t>(53 days)</a:t>
              </a:r>
              <a:endParaRPr lang="en-US" sz="700" dirty="0">
                <a:solidFill>
                  <a:schemeClr val="bg1"/>
                </a:solidFill>
              </a:endParaRPr>
            </a:p>
          </p:txBody>
        </p:sp>
        <p:sp>
          <p:nvSpPr>
            <p:cNvPr id="80" name="Rectangle 89"/>
            <p:cNvSpPr>
              <a:spLocks noChangeArrowheads="1"/>
            </p:cNvSpPr>
            <p:nvPr/>
          </p:nvSpPr>
          <p:spPr bwMode="auto">
            <a:xfrm>
              <a:off x="4284101" y="3009702"/>
              <a:ext cx="234039" cy="120057"/>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700" b="1" dirty="0" smtClean="0"/>
                <a:t>Sales</a:t>
              </a:r>
              <a:endParaRPr lang="en-US" sz="700" b="1" dirty="0"/>
            </a:p>
          </p:txBody>
        </p:sp>
        <p:sp>
          <p:nvSpPr>
            <p:cNvPr id="81" name="Rectangle 90"/>
            <p:cNvSpPr>
              <a:spLocks noChangeArrowheads="1"/>
            </p:cNvSpPr>
            <p:nvPr/>
          </p:nvSpPr>
          <p:spPr bwMode="auto">
            <a:xfrm>
              <a:off x="4659618" y="3009702"/>
              <a:ext cx="383118" cy="120057"/>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700" b="1" dirty="0" smtClean="0">
                  <a:solidFill>
                    <a:srgbClr val="BC204B"/>
                  </a:solidFill>
                </a:rPr>
                <a:t>Cash out</a:t>
              </a:r>
              <a:endParaRPr lang="en-US" sz="700" b="1" dirty="0">
                <a:solidFill>
                  <a:srgbClr val="BC204B"/>
                </a:solidFill>
              </a:endParaRPr>
            </a:p>
          </p:txBody>
        </p:sp>
        <p:sp>
          <p:nvSpPr>
            <p:cNvPr id="82" name="Rectangle 91"/>
            <p:cNvSpPr>
              <a:spLocks noChangeArrowheads="1"/>
            </p:cNvSpPr>
            <p:nvPr/>
          </p:nvSpPr>
          <p:spPr bwMode="auto">
            <a:xfrm>
              <a:off x="2823939" y="2990652"/>
              <a:ext cx="434975" cy="142875"/>
            </a:xfrm>
            <a:prstGeom prst="rect">
              <a:avLst/>
            </a:prstGeom>
            <a:solidFill>
              <a:schemeClr val="bg1"/>
            </a:solidFill>
            <a:ln w="6350">
              <a:noFill/>
              <a:miter lim="800000"/>
              <a:headEnd/>
              <a:tailEnd/>
            </a:ln>
          </p:spPr>
          <p:txBody>
            <a:bodyPr lIns="0" tIns="0" rIns="0" bIns="0"/>
            <a:lstStyle/>
            <a:p>
              <a:pPr algn="ctr" fontAlgn="base">
                <a:spcBef>
                  <a:spcPct val="0"/>
                </a:spcBef>
                <a:spcAft>
                  <a:spcPct val="0"/>
                </a:spcAft>
              </a:pPr>
              <a:r>
                <a:rPr lang="en-US" sz="700" b="1" dirty="0" smtClean="0"/>
                <a:t>Sourcing</a:t>
              </a:r>
              <a:endParaRPr lang="en-US" sz="700" b="1" dirty="0"/>
            </a:p>
          </p:txBody>
        </p:sp>
        <p:sp>
          <p:nvSpPr>
            <p:cNvPr id="83" name="Rectangle 92"/>
            <p:cNvSpPr>
              <a:spLocks noChangeArrowheads="1"/>
            </p:cNvSpPr>
            <p:nvPr/>
          </p:nvSpPr>
          <p:spPr bwMode="auto">
            <a:xfrm>
              <a:off x="6786339" y="3009702"/>
              <a:ext cx="441325" cy="120057"/>
            </a:xfrm>
            <a:prstGeom prst="rect">
              <a:avLst/>
            </a:prstGeom>
            <a:noFill/>
            <a:ln w="6350">
              <a:noFill/>
              <a:miter lim="800000"/>
              <a:headEnd/>
              <a:tailEnd/>
            </a:ln>
          </p:spPr>
          <p:txBody>
            <a:bodyPr lIns="0" tIns="0" rIns="0" bIns="0">
              <a:spAutoFit/>
            </a:bodyPr>
            <a:lstStyle/>
            <a:p>
              <a:pPr algn="ctr" fontAlgn="base">
                <a:spcBef>
                  <a:spcPct val="0"/>
                </a:spcBef>
                <a:spcAft>
                  <a:spcPct val="0"/>
                </a:spcAft>
              </a:pPr>
              <a:r>
                <a:rPr lang="en-US" sz="700" b="1" dirty="0" smtClean="0">
                  <a:solidFill>
                    <a:srgbClr val="009A44"/>
                  </a:solidFill>
                </a:rPr>
                <a:t>Cash in</a:t>
              </a:r>
              <a:endParaRPr lang="en-US" sz="700" b="1" dirty="0">
                <a:solidFill>
                  <a:srgbClr val="009A44"/>
                </a:solidFill>
              </a:endParaRPr>
            </a:p>
          </p:txBody>
        </p:sp>
        <p:sp>
          <p:nvSpPr>
            <p:cNvPr id="84" name="AutoShape 93"/>
            <p:cNvSpPr>
              <a:spLocks/>
            </p:cNvSpPr>
            <p:nvPr/>
          </p:nvSpPr>
          <p:spPr bwMode="auto">
            <a:xfrm rot="5400000">
              <a:off x="6624415" y="2879029"/>
              <a:ext cx="106362" cy="617538"/>
            </a:xfrm>
            <a:prstGeom prst="rightBrace">
              <a:avLst>
                <a:gd name="adj1" fmla="val 0"/>
                <a:gd name="adj2" fmla="val 49218"/>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rgbClr val="000000"/>
                </a:solidFill>
              </a:endParaRPr>
            </a:p>
          </p:txBody>
        </p:sp>
        <p:sp>
          <p:nvSpPr>
            <p:cNvPr id="85" name="Line 94"/>
            <p:cNvSpPr>
              <a:spLocks noChangeShapeType="1"/>
            </p:cNvSpPr>
            <p:nvPr/>
          </p:nvSpPr>
          <p:spPr bwMode="auto">
            <a:xfrm>
              <a:off x="4806727" y="1539677"/>
              <a:ext cx="0" cy="1447800"/>
            </a:xfrm>
            <a:prstGeom prst="line">
              <a:avLst/>
            </a:prstGeom>
            <a:noFill/>
            <a:ln w="6350">
              <a:solidFill>
                <a:srgbClr val="B21107"/>
              </a:solidFill>
              <a:prstDash val="dash"/>
              <a:round/>
              <a:headEnd/>
              <a:tailEnd/>
            </a:ln>
          </p:spPr>
          <p:txBody>
            <a:bodyPr/>
            <a:lstStyle/>
            <a:p>
              <a:pPr fontAlgn="base">
                <a:spcBef>
                  <a:spcPct val="0"/>
                </a:spcBef>
                <a:spcAft>
                  <a:spcPct val="0"/>
                </a:spcAft>
              </a:pPr>
              <a:endParaRPr lang="en-US" sz="900" dirty="0">
                <a:solidFill>
                  <a:srgbClr val="000000"/>
                </a:solidFill>
              </a:endParaRPr>
            </a:p>
          </p:txBody>
        </p:sp>
        <p:sp>
          <p:nvSpPr>
            <p:cNvPr id="86" name="Line 95"/>
            <p:cNvSpPr>
              <a:spLocks noChangeShapeType="1"/>
            </p:cNvSpPr>
            <p:nvPr/>
          </p:nvSpPr>
          <p:spPr bwMode="auto">
            <a:xfrm>
              <a:off x="4435252" y="1544439"/>
              <a:ext cx="4762" cy="1420813"/>
            </a:xfrm>
            <a:prstGeom prst="line">
              <a:avLst/>
            </a:prstGeom>
            <a:noFill/>
            <a:ln w="6350">
              <a:solidFill>
                <a:schemeClr val="tx1"/>
              </a:solidFill>
              <a:prstDash val="dash"/>
              <a:round/>
              <a:headEnd/>
              <a:tailEnd/>
            </a:ln>
          </p:spPr>
          <p:txBody>
            <a:bodyPr/>
            <a:lstStyle/>
            <a:p>
              <a:pPr fontAlgn="base">
                <a:spcBef>
                  <a:spcPct val="0"/>
                </a:spcBef>
                <a:spcAft>
                  <a:spcPct val="0"/>
                </a:spcAft>
              </a:pPr>
              <a:endParaRPr lang="en-US" sz="900" dirty="0">
                <a:solidFill>
                  <a:srgbClr val="000000"/>
                </a:solidFill>
              </a:endParaRPr>
            </a:p>
          </p:txBody>
        </p:sp>
        <p:sp>
          <p:nvSpPr>
            <p:cNvPr id="87" name="Text Box 96"/>
            <p:cNvSpPr txBox="1">
              <a:spLocks noChangeArrowheads="1"/>
            </p:cNvSpPr>
            <p:nvPr/>
          </p:nvSpPr>
          <p:spPr bwMode="auto">
            <a:xfrm>
              <a:off x="4454302" y="1346002"/>
              <a:ext cx="1341437" cy="120057"/>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000000"/>
                  </a:solidFill>
                </a:rPr>
                <a:t>Gross €5.2bn/( 81 days)</a:t>
              </a:r>
              <a:endParaRPr lang="en-US" sz="700" dirty="0">
                <a:solidFill>
                  <a:srgbClr val="000000"/>
                </a:solidFill>
              </a:endParaRPr>
            </a:p>
          </p:txBody>
        </p:sp>
        <p:sp>
          <p:nvSpPr>
            <p:cNvPr id="88" name="Line 101"/>
            <p:cNvSpPr>
              <a:spLocks noChangeShapeType="1"/>
            </p:cNvSpPr>
            <p:nvPr/>
          </p:nvSpPr>
          <p:spPr bwMode="auto">
            <a:xfrm>
              <a:off x="4471764" y="1719064"/>
              <a:ext cx="306388" cy="0"/>
            </a:xfrm>
            <a:prstGeom prst="line">
              <a:avLst/>
            </a:prstGeom>
            <a:noFill/>
            <a:ln w="6350">
              <a:gradFill flip="none" rotWithShape="1">
                <a:gsLst>
                  <a:gs pos="50000">
                    <a:schemeClr val="tx1"/>
                  </a:gs>
                  <a:gs pos="50000">
                    <a:srgbClr val="BC204B"/>
                  </a:gs>
                </a:gsLst>
                <a:lin ang="0" scaled="1"/>
                <a:tileRect/>
              </a:gradFill>
              <a:round/>
              <a:headEnd type="triangle" w="med" len="med"/>
              <a:tailEnd type="triangle" w="med" len="me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89" name="Text Box 7"/>
            <p:cNvSpPr txBox="1">
              <a:spLocks noChangeArrowheads="1"/>
            </p:cNvSpPr>
            <p:nvPr/>
          </p:nvSpPr>
          <p:spPr bwMode="auto">
            <a:xfrm>
              <a:off x="2340769" y="4827588"/>
              <a:ext cx="698500" cy="240114"/>
            </a:xfrm>
            <a:prstGeom prst="rect">
              <a:avLst/>
            </a:prstGeom>
            <a:noFill/>
            <a:ln w="6350">
              <a:noFill/>
              <a:miter lim="800000"/>
              <a:headEnd/>
              <a:tailEnd/>
            </a:ln>
            <a:effectLst/>
          </p:spPr>
          <p:txBody>
            <a:bodyPr lIns="0" tIns="0" rIns="0" bIns="0">
              <a:spAutoFit/>
            </a:bodyPr>
            <a:lstStyle/>
            <a:p>
              <a:pPr algn="r" fontAlgn="base">
                <a:spcBef>
                  <a:spcPct val="50000"/>
                </a:spcBef>
                <a:spcAft>
                  <a:spcPct val="0"/>
                </a:spcAft>
              </a:pPr>
              <a:r>
                <a:rPr lang="en-US" sz="700" dirty="0" smtClean="0">
                  <a:solidFill>
                    <a:srgbClr val="000000"/>
                  </a:solidFill>
                </a:rPr>
                <a:t>Trade </a:t>
              </a:r>
              <a:br>
                <a:rPr lang="en-US" sz="700" dirty="0" smtClean="0">
                  <a:solidFill>
                    <a:srgbClr val="000000"/>
                  </a:solidFill>
                </a:rPr>
              </a:br>
              <a:r>
                <a:rPr lang="en-US" sz="700" dirty="0" smtClean="0">
                  <a:solidFill>
                    <a:srgbClr val="000000"/>
                  </a:solidFill>
                </a:rPr>
                <a:t>payables</a:t>
              </a:r>
              <a:endParaRPr lang="en-US" sz="700" dirty="0">
                <a:solidFill>
                  <a:srgbClr val="000000"/>
                </a:solidFill>
              </a:endParaRPr>
            </a:p>
          </p:txBody>
        </p:sp>
        <p:sp>
          <p:nvSpPr>
            <p:cNvPr id="90" name="Text Box 8"/>
            <p:cNvSpPr txBox="1">
              <a:spLocks noChangeArrowheads="1"/>
            </p:cNvSpPr>
            <p:nvPr/>
          </p:nvSpPr>
          <p:spPr bwMode="auto">
            <a:xfrm>
              <a:off x="2340769" y="5207000"/>
              <a:ext cx="698500" cy="240114"/>
            </a:xfrm>
            <a:prstGeom prst="rect">
              <a:avLst/>
            </a:prstGeom>
            <a:noFill/>
            <a:ln w="6350">
              <a:noFill/>
              <a:miter lim="800000"/>
              <a:headEnd/>
              <a:tailEnd/>
            </a:ln>
            <a:effectLst/>
          </p:spPr>
          <p:txBody>
            <a:bodyPr lIns="0" tIns="0" rIns="0" bIns="0">
              <a:spAutoFit/>
            </a:bodyPr>
            <a:lstStyle/>
            <a:p>
              <a:pPr algn="r" fontAlgn="base">
                <a:spcBef>
                  <a:spcPct val="50000"/>
                </a:spcBef>
                <a:spcAft>
                  <a:spcPct val="0"/>
                </a:spcAft>
              </a:pPr>
              <a:r>
                <a:rPr lang="en-US" sz="700" dirty="0" smtClean="0">
                  <a:solidFill>
                    <a:srgbClr val="000000"/>
                  </a:solidFill>
                </a:rPr>
                <a:t>Trade </a:t>
              </a:r>
              <a:br>
                <a:rPr lang="en-US" sz="700" dirty="0" smtClean="0">
                  <a:solidFill>
                    <a:srgbClr val="000000"/>
                  </a:solidFill>
                </a:rPr>
              </a:br>
              <a:r>
                <a:rPr lang="en-US" sz="700" dirty="0" smtClean="0">
                  <a:solidFill>
                    <a:srgbClr val="000000"/>
                  </a:solidFill>
                </a:rPr>
                <a:t>receivables</a:t>
              </a:r>
              <a:endParaRPr lang="en-US" sz="700" dirty="0">
                <a:solidFill>
                  <a:srgbClr val="000000"/>
                </a:solidFill>
              </a:endParaRPr>
            </a:p>
          </p:txBody>
        </p:sp>
        <p:sp>
          <p:nvSpPr>
            <p:cNvPr id="91" name="Text Box 9"/>
            <p:cNvSpPr txBox="1">
              <a:spLocks noChangeArrowheads="1"/>
            </p:cNvSpPr>
            <p:nvPr/>
          </p:nvSpPr>
          <p:spPr bwMode="auto">
            <a:xfrm>
              <a:off x="2567782" y="4174133"/>
              <a:ext cx="471487" cy="120057"/>
            </a:xfrm>
            <a:prstGeom prst="rect">
              <a:avLst/>
            </a:prstGeom>
            <a:noFill/>
            <a:ln w="6350">
              <a:noFill/>
              <a:miter lim="800000"/>
              <a:headEnd/>
              <a:tailEnd/>
            </a:ln>
            <a:effectLst/>
          </p:spPr>
          <p:txBody>
            <a:bodyPr lIns="0" tIns="0" rIns="0" bIns="0">
              <a:spAutoFit/>
            </a:bodyPr>
            <a:lstStyle/>
            <a:p>
              <a:pPr algn="r" fontAlgn="base">
                <a:spcBef>
                  <a:spcPct val="50000"/>
                </a:spcBef>
                <a:spcAft>
                  <a:spcPct val="0"/>
                </a:spcAft>
              </a:pPr>
              <a:r>
                <a:rPr lang="en-US" sz="700" dirty="0" smtClean="0">
                  <a:solidFill>
                    <a:srgbClr val="000000"/>
                  </a:solidFill>
                </a:rPr>
                <a:t>Inventory</a:t>
              </a:r>
              <a:endParaRPr lang="en-US" sz="700" dirty="0">
                <a:solidFill>
                  <a:srgbClr val="000000"/>
                </a:solidFill>
              </a:endParaRPr>
            </a:p>
          </p:txBody>
        </p:sp>
        <p:sp>
          <p:nvSpPr>
            <p:cNvPr id="92" name="AutoShape 10"/>
            <p:cNvSpPr>
              <a:spLocks noChangeArrowheads="1"/>
            </p:cNvSpPr>
            <p:nvPr/>
          </p:nvSpPr>
          <p:spPr bwMode="auto">
            <a:xfrm>
              <a:off x="2381726" y="5898158"/>
              <a:ext cx="665163" cy="120057"/>
            </a:xfrm>
            <a:prstGeom prst="homePlate">
              <a:avLst>
                <a:gd name="adj" fmla="val 56458"/>
              </a:avLst>
            </a:prstGeom>
            <a:noFill/>
            <a:ln w="6350" algn="ctr">
              <a:noFill/>
              <a:miter lim="800000"/>
              <a:headEnd/>
              <a:tailEnd/>
            </a:ln>
            <a:effectLst/>
          </p:spPr>
          <p:txBody>
            <a:bodyPr lIns="0" tIns="0" rIns="0" bIns="0">
              <a:spAutoFit/>
            </a:bodyPr>
            <a:lstStyle/>
            <a:p>
              <a:pPr algn="r" fontAlgn="base">
                <a:spcBef>
                  <a:spcPct val="50000"/>
                </a:spcBef>
                <a:spcAft>
                  <a:spcPct val="0"/>
                </a:spcAft>
              </a:pPr>
              <a:r>
                <a:rPr lang="en-US" sz="700" dirty="0" smtClean="0">
                  <a:solidFill>
                    <a:srgbClr val="000000"/>
                  </a:solidFill>
                  <a:cs typeface="Arial" pitchFamily="34" charset="0"/>
                </a:rPr>
                <a:t>Financing</a:t>
              </a:r>
              <a:endParaRPr lang="en-US" sz="700" dirty="0">
                <a:solidFill>
                  <a:srgbClr val="000000"/>
                </a:solidFill>
                <a:cs typeface="Arial" pitchFamily="34" charset="0"/>
              </a:endParaRPr>
            </a:p>
          </p:txBody>
        </p:sp>
        <p:sp>
          <p:nvSpPr>
            <p:cNvPr id="93" name="Oval 11"/>
            <p:cNvSpPr>
              <a:spLocks noChangeArrowheads="1"/>
            </p:cNvSpPr>
            <p:nvPr/>
          </p:nvSpPr>
          <p:spPr bwMode="auto">
            <a:xfrm>
              <a:off x="3253581" y="5818783"/>
              <a:ext cx="592138" cy="276763"/>
            </a:xfrm>
            <a:prstGeom prst="ellipse">
              <a:avLst/>
            </a:prstGeom>
            <a:noFill/>
            <a:ln w="6350">
              <a:solidFill>
                <a:schemeClr val="tx2"/>
              </a:solidFill>
              <a:round/>
              <a:headEnd/>
              <a:tailEnd/>
            </a:ln>
            <a:effectLst/>
          </p:spPr>
          <p:txBody>
            <a:bodyPr wrap="none" lIns="0" tIns="0" rIns="0" bIns="0" anchor="ctr"/>
            <a:lstStyle/>
            <a:p>
              <a:pPr algn="ctr" fontAlgn="base">
                <a:spcBef>
                  <a:spcPct val="50000"/>
                </a:spcBef>
                <a:spcAft>
                  <a:spcPct val="0"/>
                </a:spcAft>
              </a:pPr>
              <a:r>
                <a:rPr lang="en-US" sz="700" b="1" dirty="0" smtClean="0">
                  <a:solidFill>
                    <a:srgbClr val="0C2D83"/>
                  </a:solidFill>
                </a:rPr>
                <a:t>€265m</a:t>
              </a:r>
              <a:br>
                <a:rPr lang="en-US" sz="700" b="1" dirty="0" smtClean="0">
                  <a:solidFill>
                    <a:srgbClr val="0C2D83"/>
                  </a:solidFill>
                </a:rPr>
              </a:br>
              <a:r>
                <a:rPr lang="en-US" sz="700" b="1" dirty="0" smtClean="0">
                  <a:solidFill>
                    <a:srgbClr val="0C2D83"/>
                  </a:solidFill>
                </a:rPr>
                <a:t>21%</a:t>
              </a:r>
              <a:endParaRPr lang="en-US" sz="700" b="1" dirty="0">
                <a:solidFill>
                  <a:srgbClr val="0C2D83"/>
                </a:solidFill>
              </a:endParaRPr>
            </a:p>
          </p:txBody>
        </p:sp>
        <p:sp>
          <p:nvSpPr>
            <p:cNvPr id="94" name="Oval 12"/>
            <p:cNvSpPr>
              <a:spLocks noChangeArrowheads="1"/>
            </p:cNvSpPr>
            <p:nvPr/>
          </p:nvSpPr>
          <p:spPr bwMode="auto">
            <a:xfrm>
              <a:off x="6172994" y="5818783"/>
              <a:ext cx="590550" cy="276763"/>
            </a:xfrm>
            <a:prstGeom prst="ellipse">
              <a:avLst/>
            </a:prstGeom>
            <a:noFill/>
            <a:ln w="6350">
              <a:solidFill>
                <a:schemeClr val="tx2"/>
              </a:solidFill>
              <a:round/>
              <a:headEnd/>
              <a:tailEnd/>
            </a:ln>
            <a:effectLst/>
          </p:spPr>
          <p:txBody>
            <a:bodyPr wrap="none" lIns="0" tIns="0" rIns="0" bIns="0" anchor="ctr"/>
            <a:lstStyle/>
            <a:p>
              <a:pPr algn="ctr" fontAlgn="base">
                <a:spcBef>
                  <a:spcPct val="0"/>
                </a:spcBef>
                <a:spcAft>
                  <a:spcPct val="0"/>
                </a:spcAft>
              </a:pPr>
              <a:r>
                <a:rPr lang="en-US" sz="700" b="1" dirty="0" smtClean="0">
                  <a:solidFill>
                    <a:srgbClr val="0C2D83"/>
                  </a:solidFill>
                </a:rPr>
                <a:t>€353m</a:t>
              </a:r>
              <a:br>
                <a:rPr lang="en-US" sz="700" b="1" dirty="0" smtClean="0">
                  <a:solidFill>
                    <a:srgbClr val="0C2D83"/>
                  </a:solidFill>
                </a:rPr>
              </a:br>
              <a:r>
                <a:rPr lang="en-US" sz="700" b="1" dirty="0" smtClean="0">
                  <a:solidFill>
                    <a:srgbClr val="0C2D83"/>
                  </a:solidFill>
                </a:rPr>
                <a:t>29%</a:t>
              </a:r>
              <a:endParaRPr lang="en-US" sz="700" b="1" dirty="0">
                <a:solidFill>
                  <a:srgbClr val="0C2D83"/>
                </a:solidFill>
              </a:endParaRPr>
            </a:p>
          </p:txBody>
        </p:sp>
        <p:sp>
          <p:nvSpPr>
            <p:cNvPr id="95" name="Rectangle 13"/>
            <p:cNvSpPr>
              <a:spLocks noChangeArrowheads="1"/>
            </p:cNvSpPr>
            <p:nvPr/>
          </p:nvSpPr>
          <p:spPr bwMode="auto">
            <a:xfrm>
              <a:off x="3080544" y="4051895"/>
              <a:ext cx="1712912" cy="1422400"/>
            </a:xfrm>
            <a:prstGeom prst="rect">
              <a:avLst/>
            </a:prstGeom>
            <a:solidFill>
              <a:srgbClr val="EAAA00"/>
            </a:solidFill>
            <a:ln w="6350" algn="ctr">
              <a:noFill/>
              <a:prstDash val="dash"/>
              <a:miter lim="800000"/>
              <a:headEnd/>
              <a:tailEnd/>
            </a:ln>
            <a:effectLst/>
          </p:spPr>
          <p:txBody>
            <a:bodyPr wrap="none" lIns="90000" tIns="90000" rIns="0" bIns="0"/>
            <a:lstStyle/>
            <a:p>
              <a:pPr fontAlgn="base">
                <a:spcBef>
                  <a:spcPct val="0"/>
                </a:spcBef>
                <a:spcAft>
                  <a:spcPct val="0"/>
                </a:spcAft>
              </a:pPr>
              <a:endParaRPr lang="en-US" sz="900" dirty="0">
                <a:solidFill>
                  <a:srgbClr val="000000"/>
                </a:solidFill>
              </a:endParaRPr>
            </a:p>
          </p:txBody>
        </p:sp>
        <p:sp>
          <p:nvSpPr>
            <p:cNvPr id="96" name="Rectangle 14"/>
            <p:cNvSpPr>
              <a:spLocks noChangeArrowheads="1"/>
            </p:cNvSpPr>
            <p:nvPr/>
          </p:nvSpPr>
          <p:spPr bwMode="auto">
            <a:xfrm>
              <a:off x="4614069" y="4051895"/>
              <a:ext cx="1333341" cy="1422400"/>
            </a:xfrm>
            <a:prstGeom prst="rect">
              <a:avLst/>
            </a:prstGeom>
            <a:solidFill>
              <a:schemeClr val="accent3"/>
            </a:solidFill>
            <a:ln w="6350" algn="ctr">
              <a:noFill/>
              <a:prstDash val="dash"/>
              <a:miter lim="800000"/>
              <a:headEnd/>
              <a:tailEnd/>
            </a:ln>
            <a:effectLst/>
          </p:spPr>
          <p:txBody>
            <a:bodyPr wrap="none" lIns="90000" tIns="0" rIns="0" bIns="0" anchor="ctr"/>
            <a:lstStyle/>
            <a:p>
              <a:pPr algn="ctr" fontAlgn="base">
                <a:spcBef>
                  <a:spcPct val="0"/>
                </a:spcBef>
                <a:spcAft>
                  <a:spcPct val="0"/>
                </a:spcAft>
              </a:pPr>
              <a:endParaRPr lang="en-US" sz="900" dirty="0">
                <a:solidFill>
                  <a:srgbClr val="000000"/>
                </a:solidFill>
              </a:endParaRPr>
            </a:p>
          </p:txBody>
        </p:sp>
        <p:sp>
          <p:nvSpPr>
            <p:cNvPr id="97" name="AutoShape 15"/>
            <p:cNvSpPr>
              <a:spLocks noChangeArrowheads="1"/>
            </p:cNvSpPr>
            <p:nvPr/>
          </p:nvSpPr>
          <p:spPr bwMode="auto">
            <a:xfrm>
              <a:off x="3080544" y="4502745"/>
              <a:ext cx="900112" cy="292100"/>
            </a:xfrm>
            <a:prstGeom prst="homePlate">
              <a:avLst>
                <a:gd name="adj" fmla="val 26963"/>
              </a:avLst>
            </a:prstGeom>
            <a:solidFill>
              <a:schemeClr val="tx2"/>
            </a:solidFill>
            <a:ln w="6350" algn="ctr">
              <a:noFill/>
              <a:miter lim="800000"/>
              <a:headEnd/>
              <a:tailEnd/>
            </a:ln>
            <a:effectLst/>
          </p:spPr>
          <p:txBody>
            <a:bodyPr wrap="none" anchor="ctr"/>
            <a:lstStyle/>
            <a:p>
              <a:pPr algn="ctr" fontAlgn="base">
                <a:spcBef>
                  <a:spcPct val="0"/>
                </a:spcBef>
                <a:spcAft>
                  <a:spcPct val="0"/>
                </a:spcAft>
              </a:pPr>
              <a:endParaRPr lang="en-US" sz="800" dirty="0">
                <a:solidFill>
                  <a:srgbClr val="000000"/>
                </a:solidFill>
                <a:cs typeface="Arial" pitchFamily="34" charset="0"/>
              </a:endParaRPr>
            </a:p>
          </p:txBody>
        </p:sp>
        <p:sp>
          <p:nvSpPr>
            <p:cNvPr id="98" name="Rectangle 16"/>
            <p:cNvSpPr>
              <a:spLocks noChangeArrowheads="1"/>
            </p:cNvSpPr>
            <p:nvPr/>
          </p:nvSpPr>
          <p:spPr bwMode="auto">
            <a:xfrm>
              <a:off x="5942806" y="4051895"/>
              <a:ext cx="1076325" cy="1422400"/>
            </a:xfrm>
            <a:prstGeom prst="rect">
              <a:avLst/>
            </a:prstGeom>
            <a:solidFill>
              <a:srgbClr val="DADADA"/>
            </a:solidFill>
            <a:ln w="6350" algn="ctr">
              <a:noFill/>
              <a:prstDash val="dash"/>
              <a:miter lim="800000"/>
              <a:headEnd/>
              <a:tailEnd/>
            </a:ln>
            <a:effectLst/>
          </p:spPr>
          <p:txBody>
            <a:bodyPr wrap="none" lIns="90000" tIns="90000" rIns="0" bIns="0"/>
            <a:lstStyle/>
            <a:p>
              <a:pPr fontAlgn="base">
                <a:spcBef>
                  <a:spcPct val="0"/>
                </a:spcBef>
                <a:spcAft>
                  <a:spcPct val="0"/>
                </a:spcAft>
              </a:pPr>
              <a:endParaRPr lang="en-US" sz="900" dirty="0">
                <a:solidFill>
                  <a:srgbClr val="000000"/>
                </a:solidFill>
              </a:endParaRPr>
            </a:p>
          </p:txBody>
        </p:sp>
        <p:sp>
          <p:nvSpPr>
            <p:cNvPr id="99" name="Line 17"/>
            <p:cNvSpPr>
              <a:spLocks noChangeShapeType="1"/>
            </p:cNvSpPr>
            <p:nvPr/>
          </p:nvSpPr>
          <p:spPr bwMode="auto">
            <a:xfrm>
              <a:off x="3080544" y="4042370"/>
              <a:ext cx="3175" cy="2035175"/>
            </a:xfrm>
            <a:prstGeom prst="line">
              <a:avLst/>
            </a:prstGeom>
            <a:noFill/>
            <a:ln w="6350">
              <a:solidFill>
                <a:srgbClr val="000000"/>
              </a:solidFill>
              <a:round/>
              <a:headEnd/>
              <a:tailEnd/>
            </a:ln>
          </p:spPr>
          <p:txBody>
            <a:bodyPr/>
            <a:lstStyle/>
            <a:p>
              <a:pPr fontAlgn="base">
                <a:spcBef>
                  <a:spcPct val="0"/>
                </a:spcBef>
                <a:spcAft>
                  <a:spcPct val="0"/>
                </a:spcAft>
              </a:pPr>
              <a:endParaRPr lang="en-US" sz="900" dirty="0">
                <a:solidFill>
                  <a:srgbClr val="000000"/>
                </a:solidFill>
              </a:endParaRPr>
            </a:p>
          </p:txBody>
        </p:sp>
        <p:sp>
          <p:nvSpPr>
            <p:cNvPr id="100" name="Line 18"/>
            <p:cNvSpPr>
              <a:spLocks noChangeShapeType="1"/>
            </p:cNvSpPr>
            <p:nvPr/>
          </p:nvSpPr>
          <p:spPr bwMode="auto">
            <a:xfrm>
              <a:off x="3080544" y="5490170"/>
              <a:ext cx="3932237" cy="1588"/>
            </a:xfrm>
            <a:prstGeom prst="line">
              <a:avLst/>
            </a:prstGeom>
            <a:noFill/>
            <a:ln w="6350">
              <a:solidFill>
                <a:schemeClr val="tx1"/>
              </a:solidFill>
              <a:round/>
              <a:headEnd type="oval" w="sm" len="sm"/>
              <a:tailEnd type="triangle" w="sm" len="sm"/>
            </a:ln>
            <a:effectLst/>
          </p:spPr>
          <p:txBody>
            <a:bodyPr/>
            <a:lstStyle/>
            <a:p>
              <a:pPr fontAlgn="base">
                <a:spcBef>
                  <a:spcPct val="0"/>
                </a:spcBef>
                <a:spcAft>
                  <a:spcPct val="0"/>
                </a:spcAft>
              </a:pPr>
              <a:endParaRPr lang="en-US" sz="900" dirty="0">
                <a:solidFill>
                  <a:srgbClr val="000000"/>
                </a:solidFill>
              </a:endParaRPr>
            </a:p>
          </p:txBody>
        </p:sp>
        <p:sp>
          <p:nvSpPr>
            <p:cNvPr id="101" name="AutoShape 19"/>
            <p:cNvSpPr>
              <a:spLocks noChangeArrowheads="1"/>
            </p:cNvSpPr>
            <p:nvPr/>
          </p:nvSpPr>
          <p:spPr bwMode="auto">
            <a:xfrm>
              <a:off x="4612481" y="4888508"/>
              <a:ext cx="2422525" cy="288926"/>
            </a:xfrm>
            <a:prstGeom prst="homePlate">
              <a:avLst>
                <a:gd name="adj" fmla="val 21893"/>
              </a:avLst>
            </a:prstGeom>
            <a:solidFill>
              <a:schemeClr val="tx2"/>
            </a:solidFill>
            <a:ln w="6350" algn="ctr">
              <a:noFill/>
              <a:miter lim="800000"/>
              <a:headEnd/>
              <a:tailEnd/>
            </a:ln>
            <a:effectLst/>
          </p:spPr>
          <p:txBody>
            <a:bodyPr wrap="none" anchor="ctr"/>
            <a:lstStyle/>
            <a:p>
              <a:pPr algn="ctr" fontAlgn="base">
                <a:spcBef>
                  <a:spcPct val="0"/>
                </a:spcBef>
                <a:spcAft>
                  <a:spcPct val="0"/>
                </a:spcAft>
              </a:pPr>
              <a:endParaRPr lang="en-US" sz="800" dirty="0">
                <a:solidFill>
                  <a:srgbClr val="000000"/>
                </a:solidFill>
                <a:cs typeface="Arial" pitchFamily="34" charset="0"/>
              </a:endParaRPr>
            </a:p>
          </p:txBody>
        </p:sp>
        <p:sp>
          <p:nvSpPr>
            <p:cNvPr id="102" name="Rectangle 20"/>
            <p:cNvSpPr>
              <a:spLocks noChangeArrowheads="1"/>
            </p:cNvSpPr>
            <p:nvPr/>
          </p:nvSpPr>
          <p:spPr bwMode="auto">
            <a:xfrm>
              <a:off x="5433219" y="4969471"/>
              <a:ext cx="657225" cy="120057"/>
            </a:xfrm>
            <a:prstGeom prst="rect">
              <a:avLst/>
            </a:prstGeom>
            <a:noFill/>
            <a:ln w="6350" algn="ctr">
              <a:noFill/>
              <a:miter lim="800000"/>
              <a:headEnd/>
              <a:tailEnd/>
            </a:ln>
            <a:effectLst/>
          </p:spPr>
          <p:txBody>
            <a:bodyPr lIns="0" tIns="0" rIns="0" bIns="0">
              <a:spAutoFit/>
            </a:bodyPr>
            <a:lstStyle/>
            <a:p>
              <a:pPr fontAlgn="base">
                <a:spcBef>
                  <a:spcPct val="50000"/>
                </a:spcBef>
                <a:spcAft>
                  <a:spcPct val="0"/>
                </a:spcAft>
              </a:pPr>
              <a:r>
                <a:rPr lang="en-US" sz="700" dirty="0" smtClean="0">
                  <a:solidFill>
                    <a:srgbClr val="FFFFFF"/>
                  </a:solidFill>
                </a:rPr>
                <a:t>€403m</a:t>
              </a:r>
              <a:endParaRPr lang="en-US" sz="700" dirty="0">
                <a:solidFill>
                  <a:srgbClr val="FFFFFF"/>
                </a:solidFill>
              </a:endParaRPr>
            </a:p>
          </p:txBody>
        </p:sp>
        <p:sp>
          <p:nvSpPr>
            <p:cNvPr id="103" name="AutoShape 21"/>
            <p:cNvSpPr>
              <a:spLocks noChangeArrowheads="1"/>
            </p:cNvSpPr>
            <p:nvPr/>
          </p:nvSpPr>
          <p:spPr bwMode="auto">
            <a:xfrm>
              <a:off x="3086894" y="4089995"/>
              <a:ext cx="1536700" cy="287338"/>
            </a:xfrm>
            <a:prstGeom prst="homePlate">
              <a:avLst>
                <a:gd name="adj" fmla="val 26963"/>
              </a:avLst>
            </a:prstGeom>
            <a:solidFill>
              <a:schemeClr val="tx2"/>
            </a:solidFill>
            <a:ln w="6350" algn="ctr">
              <a:noFill/>
              <a:miter lim="800000"/>
              <a:headEnd/>
              <a:tailEnd/>
            </a:ln>
            <a:effectLst/>
          </p:spPr>
          <p:txBody>
            <a:bodyPr wrap="none" anchor="ctr"/>
            <a:lstStyle/>
            <a:p>
              <a:pPr algn="ctr" fontAlgn="base">
                <a:spcBef>
                  <a:spcPct val="0"/>
                </a:spcBef>
                <a:spcAft>
                  <a:spcPct val="0"/>
                </a:spcAft>
              </a:pPr>
              <a:endParaRPr lang="en-US" sz="800" dirty="0">
                <a:solidFill>
                  <a:srgbClr val="000000"/>
                </a:solidFill>
                <a:cs typeface="Arial" pitchFamily="34" charset="0"/>
              </a:endParaRPr>
            </a:p>
          </p:txBody>
        </p:sp>
        <p:sp>
          <p:nvSpPr>
            <p:cNvPr id="104" name="Text Box 22"/>
            <p:cNvSpPr txBox="1">
              <a:spLocks noChangeArrowheads="1"/>
            </p:cNvSpPr>
            <p:nvPr/>
          </p:nvSpPr>
          <p:spPr bwMode="auto">
            <a:xfrm>
              <a:off x="3210719" y="4524971"/>
              <a:ext cx="574675" cy="240114"/>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FFFFFF"/>
                  </a:solidFill>
                </a:rPr>
                <a:t>€265m</a:t>
              </a:r>
              <a:br>
                <a:rPr lang="en-US" sz="700" dirty="0" smtClean="0">
                  <a:solidFill>
                    <a:srgbClr val="FFFFFF"/>
                  </a:solidFill>
                </a:rPr>
              </a:br>
              <a:r>
                <a:rPr lang="en-US" sz="700" dirty="0" smtClean="0">
                  <a:solidFill>
                    <a:srgbClr val="FFFFFF"/>
                  </a:solidFill>
                </a:rPr>
                <a:t>14 days</a:t>
              </a:r>
              <a:endParaRPr lang="en-US" sz="700" dirty="0">
                <a:solidFill>
                  <a:srgbClr val="FFFFFF"/>
                </a:solidFill>
              </a:endParaRPr>
            </a:p>
          </p:txBody>
        </p:sp>
        <p:sp>
          <p:nvSpPr>
            <p:cNvPr id="105" name="Text Box 23"/>
            <p:cNvSpPr txBox="1">
              <a:spLocks noChangeArrowheads="1"/>
            </p:cNvSpPr>
            <p:nvPr/>
          </p:nvSpPr>
          <p:spPr bwMode="auto">
            <a:xfrm>
              <a:off x="4710906" y="4969471"/>
              <a:ext cx="595313" cy="120057"/>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FFFFFF"/>
                  </a:solidFill>
                </a:rPr>
                <a:t>On-balance</a:t>
              </a:r>
              <a:endParaRPr lang="en-US" sz="700" dirty="0">
                <a:solidFill>
                  <a:srgbClr val="FFFFFF"/>
                </a:solidFill>
              </a:endParaRPr>
            </a:p>
          </p:txBody>
        </p:sp>
        <p:sp>
          <p:nvSpPr>
            <p:cNvPr id="106" name="Text Box 24"/>
            <p:cNvSpPr txBox="1">
              <a:spLocks noChangeArrowheads="1"/>
            </p:cNvSpPr>
            <p:nvPr/>
          </p:nvSpPr>
          <p:spPr bwMode="auto">
            <a:xfrm>
              <a:off x="3413919" y="4118570"/>
              <a:ext cx="622300" cy="240114"/>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FFFFFF"/>
                  </a:solidFill>
                </a:rPr>
                <a:t>€474m </a:t>
              </a:r>
              <a:br>
                <a:rPr lang="en-US" sz="700" dirty="0" smtClean="0">
                  <a:solidFill>
                    <a:srgbClr val="FFFFFF"/>
                  </a:solidFill>
                </a:rPr>
              </a:br>
              <a:r>
                <a:rPr lang="en-US" sz="700" dirty="0" smtClean="0">
                  <a:solidFill>
                    <a:srgbClr val="FFFFFF"/>
                  </a:solidFill>
                </a:rPr>
                <a:t>26 days</a:t>
              </a:r>
              <a:endParaRPr lang="en-US" sz="700" dirty="0">
                <a:solidFill>
                  <a:srgbClr val="FFFFFF"/>
                </a:solidFill>
              </a:endParaRPr>
            </a:p>
          </p:txBody>
        </p:sp>
        <p:sp>
          <p:nvSpPr>
            <p:cNvPr id="107" name="AutoShape 25"/>
            <p:cNvSpPr>
              <a:spLocks noChangeArrowheads="1"/>
            </p:cNvSpPr>
            <p:nvPr/>
          </p:nvSpPr>
          <p:spPr bwMode="auto">
            <a:xfrm>
              <a:off x="5942806" y="4888508"/>
              <a:ext cx="1092994" cy="288926"/>
            </a:xfrm>
            <a:prstGeom prst="homePlate">
              <a:avLst>
                <a:gd name="adj" fmla="val 21888"/>
              </a:avLst>
            </a:prstGeom>
            <a:solidFill>
              <a:schemeClr val="accent1"/>
            </a:solidFill>
            <a:ln w="6350" algn="ctr">
              <a:noFill/>
              <a:miter lim="800000"/>
              <a:headEnd/>
              <a:tailEnd/>
            </a:ln>
            <a:effectLst/>
          </p:spPr>
          <p:txBody>
            <a:bodyPr wrap="none" anchor="ctr"/>
            <a:lstStyle/>
            <a:p>
              <a:pPr algn="ctr" fontAlgn="base">
                <a:spcBef>
                  <a:spcPct val="0"/>
                </a:spcBef>
                <a:spcAft>
                  <a:spcPct val="0"/>
                </a:spcAft>
              </a:pPr>
              <a:endParaRPr lang="en-US" sz="800" dirty="0">
                <a:solidFill>
                  <a:srgbClr val="FFFFFF"/>
                </a:solidFill>
                <a:cs typeface="Arial" pitchFamily="34" charset="0"/>
              </a:endParaRPr>
            </a:p>
          </p:txBody>
        </p:sp>
        <p:sp>
          <p:nvSpPr>
            <p:cNvPr id="108" name="AutoShape 26"/>
            <p:cNvSpPr>
              <a:spLocks/>
            </p:cNvSpPr>
            <p:nvPr/>
          </p:nvSpPr>
          <p:spPr bwMode="auto">
            <a:xfrm rot="5400000">
              <a:off x="3494087" y="5336977"/>
              <a:ext cx="109537" cy="781050"/>
            </a:xfrm>
            <a:prstGeom prst="rightBrace">
              <a:avLst>
                <a:gd name="adj1" fmla="val 0"/>
                <a:gd name="adj2" fmla="val 49218"/>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rgbClr val="000000"/>
                </a:solidFill>
              </a:endParaRPr>
            </a:p>
          </p:txBody>
        </p:sp>
        <p:sp>
          <p:nvSpPr>
            <p:cNvPr id="109" name="Rectangle 27"/>
            <p:cNvSpPr>
              <a:spLocks noChangeArrowheads="1"/>
            </p:cNvSpPr>
            <p:nvPr/>
          </p:nvSpPr>
          <p:spPr bwMode="auto">
            <a:xfrm>
              <a:off x="3327642" y="6101358"/>
              <a:ext cx="442429" cy="120057"/>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700" dirty="0" smtClean="0">
                  <a:solidFill>
                    <a:schemeClr val="tx2"/>
                  </a:solidFill>
                </a:rPr>
                <a:t>By supplier</a:t>
              </a:r>
              <a:endParaRPr lang="en-US" sz="700" dirty="0">
                <a:solidFill>
                  <a:schemeClr val="tx2"/>
                </a:solidFill>
              </a:endParaRPr>
            </a:p>
          </p:txBody>
        </p:sp>
        <p:sp>
          <p:nvSpPr>
            <p:cNvPr id="110" name="AutoShape 28"/>
            <p:cNvSpPr>
              <a:spLocks/>
            </p:cNvSpPr>
            <p:nvPr/>
          </p:nvSpPr>
          <p:spPr bwMode="auto">
            <a:xfrm rot="5400000">
              <a:off x="4249738" y="4944864"/>
              <a:ext cx="84137" cy="600075"/>
            </a:xfrm>
            <a:prstGeom prst="rightBrace">
              <a:avLst>
                <a:gd name="adj1" fmla="val 59434"/>
                <a:gd name="adj2" fmla="val 49218"/>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rgbClr val="000000"/>
                </a:solidFill>
              </a:endParaRPr>
            </a:p>
          </p:txBody>
        </p:sp>
        <p:sp>
          <p:nvSpPr>
            <p:cNvPr id="111" name="Rectangle 29"/>
            <p:cNvSpPr>
              <a:spLocks noChangeArrowheads="1"/>
            </p:cNvSpPr>
            <p:nvPr/>
          </p:nvSpPr>
          <p:spPr bwMode="auto">
            <a:xfrm>
              <a:off x="4106069" y="5307608"/>
              <a:ext cx="377825" cy="120057"/>
            </a:xfrm>
            <a:prstGeom prst="rect">
              <a:avLst/>
            </a:prstGeom>
            <a:noFill/>
            <a:ln w="6350" algn="ctr">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000000"/>
                  </a:solidFill>
                </a:rPr>
                <a:t>€209m</a:t>
              </a:r>
              <a:endParaRPr lang="en-US" sz="700" dirty="0">
                <a:solidFill>
                  <a:srgbClr val="000000"/>
                </a:solidFill>
              </a:endParaRPr>
            </a:p>
          </p:txBody>
        </p:sp>
        <p:sp>
          <p:nvSpPr>
            <p:cNvPr id="112" name="Rectangle 30"/>
            <p:cNvSpPr>
              <a:spLocks noChangeArrowheads="1"/>
            </p:cNvSpPr>
            <p:nvPr/>
          </p:nvSpPr>
          <p:spPr bwMode="auto">
            <a:xfrm>
              <a:off x="6169819" y="6101358"/>
              <a:ext cx="587375" cy="120057"/>
            </a:xfrm>
            <a:prstGeom prst="rect">
              <a:avLst/>
            </a:prstGeom>
            <a:noFill/>
            <a:ln w="6350" algn="ctr">
              <a:noFill/>
              <a:miter lim="800000"/>
              <a:headEnd/>
              <a:tailEnd/>
            </a:ln>
            <a:effectLst/>
          </p:spPr>
          <p:txBody>
            <a:bodyPr lIns="0" tIns="0" rIns="0" bIns="0">
              <a:spAutoFit/>
            </a:bodyPr>
            <a:lstStyle/>
            <a:p>
              <a:pPr algn="ctr" fontAlgn="base">
                <a:spcBef>
                  <a:spcPct val="0"/>
                </a:spcBef>
                <a:spcAft>
                  <a:spcPct val="0"/>
                </a:spcAft>
              </a:pPr>
              <a:r>
                <a:rPr lang="en-US" sz="700" dirty="0" smtClean="0">
                  <a:solidFill>
                    <a:schemeClr val="tx2"/>
                  </a:solidFill>
                </a:rPr>
                <a:t>By factor</a:t>
              </a:r>
              <a:endParaRPr lang="en-US" sz="700" dirty="0">
                <a:solidFill>
                  <a:schemeClr val="tx2"/>
                </a:solidFill>
              </a:endParaRPr>
            </a:p>
          </p:txBody>
        </p:sp>
        <p:sp>
          <p:nvSpPr>
            <p:cNvPr id="113" name="Text Box 31"/>
            <p:cNvSpPr txBox="1">
              <a:spLocks noChangeArrowheads="1"/>
            </p:cNvSpPr>
            <p:nvPr/>
          </p:nvSpPr>
          <p:spPr bwMode="auto">
            <a:xfrm>
              <a:off x="3266281" y="3847108"/>
              <a:ext cx="581025" cy="120057"/>
            </a:xfrm>
            <a:prstGeom prst="rect">
              <a:avLst/>
            </a:prstGeom>
            <a:noFill/>
            <a:ln w="6350">
              <a:noFill/>
              <a:miter lim="800000"/>
              <a:headEnd/>
              <a:tailEnd/>
            </a:ln>
            <a:effectLst/>
          </p:spPr>
          <p:txBody>
            <a:bodyPr lIns="0" tIns="0" rIns="0" bIns="0">
              <a:spAutoFit/>
            </a:bodyPr>
            <a:lstStyle/>
            <a:p>
              <a:pPr fontAlgn="base">
                <a:spcBef>
                  <a:spcPct val="50000"/>
                </a:spcBef>
                <a:spcAft>
                  <a:spcPct val="0"/>
                </a:spcAft>
              </a:pPr>
              <a:r>
                <a:rPr lang="en-US" sz="700" dirty="0" smtClean="0">
                  <a:solidFill>
                    <a:srgbClr val="000000"/>
                  </a:solidFill>
                </a:rPr>
                <a:t>€m</a:t>
              </a:r>
              <a:r>
                <a:rPr lang="en-US" sz="700" i="1" dirty="0" smtClean="0">
                  <a:solidFill>
                    <a:srgbClr val="000000"/>
                  </a:solidFill>
                </a:rPr>
                <a:t>/</a:t>
              </a:r>
              <a:r>
                <a:rPr lang="en-US" sz="700" dirty="0" smtClean="0">
                  <a:solidFill>
                    <a:srgbClr val="000000"/>
                  </a:solidFill>
                </a:rPr>
                <a:t>(days)</a:t>
              </a:r>
              <a:endParaRPr lang="en-US" sz="700" dirty="0">
                <a:solidFill>
                  <a:srgbClr val="000000"/>
                </a:solidFill>
              </a:endParaRPr>
            </a:p>
          </p:txBody>
        </p:sp>
        <p:sp>
          <p:nvSpPr>
            <p:cNvPr id="114" name="AutoShape 32"/>
            <p:cNvSpPr>
              <a:spLocks/>
            </p:cNvSpPr>
            <p:nvPr/>
          </p:nvSpPr>
          <p:spPr bwMode="auto">
            <a:xfrm rot="5400000">
              <a:off x="4895850" y="4740077"/>
              <a:ext cx="109537" cy="1974850"/>
            </a:xfrm>
            <a:prstGeom prst="rightBrace">
              <a:avLst>
                <a:gd name="adj1" fmla="val 0"/>
                <a:gd name="adj2" fmla="val 49218"/>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rgbClr val="000000"/>
                </a:solidFill>
              </a:endParaRPr>
            </a:p>
          </p:txBody>
        </p:sp>
        <p:sp>
          <p:nvSpPr>
            <p:cNvPr id="115" name="Text Box 33"/>
            <p:cNvSpPr txBox="1">
              <a:spLocks noChangeArrowheads="1"/>
            </p:cNvSpPr>
            <p:nvPr/>
          </p:nvSpPr>
          <p:spPr bwMode="auto">
            <a:xfrm>
              <a:off x="5826919" y="3858220"/>
              <a:ext cx="1341437" cy="120057"/>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000000"/>
                  </a:solidFill>
                </a:rPr>
                <a:t>Net €965m/(52 days)</a:t>
              </a:r>
              <a:endParaRPr lang="en-US" sz="700" dirty="0">
                <a:solidFill>
                  <a:srgbClr val="000000"/>
                </a:solidFill>
              </a:endParaRPr>
            </a:p>
          </p:txBody>
        </p:sp>
        <p:sp>
          <p:nvSpPr>
            <p:cNvPr id="116" name="Line 34"/>
            <p:cNvSpPr>
              <a:spLocks noChangeShapeType="1"/>
            </p:cNvSpPr>
            <p:nvPr/>
          </p:nvSpPr>
          <p:spPr bwMode="auto">
            <a:xfrm flipV="1">
              <a:off x="5620544" y="4677370"/>
              <a:ext cx="63500" cy="265113"/>
            </a:xfrm>
            <a:prstGeom prst="line">
              <a:avLst/>
            </a:prstGeom>
            <a:noFill/>
            <a:ln w="6350">
              <a:solidFill>
                <a:schemeClr val="accent4"/>
              </a:solidFill>
              <a:round/>
              <a:headEnd type="triangle" w="med" len="sm"/>
              <a:tailEn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117" name="Line 35"/>
            <p:cNvSpPr>
              <a:spLocks noChangeShapeType="1"/>
            </p:cNvSpPr>
            <p:nvPr/>
          </p:nvSpPr>
          <p:spPr bwMode="auto">
            <a:xfrm>
              <a:off x="3080544" y="4020145"/>
              <a:ext cx="3968750" cy="0"/>
            </a:xfrm>
            <a:prstGeom prst="line">
              <a:avLst/>
            </a:prstGeom>
            <a:noFill/>
            <a:ln w="6350">
              <a:solidFill>
                <a:schemeClr val="tx1"/>
              </a:solidFill>
              <a:round/>
              <a:headEnd type="oval" w="sm" len="sm"/>
              <a:tailEnd type="triangle" w="sm" len="sm"/>
            </a:ln>
          </p:spPr>
          <p:txBody>
            <a:bodyPr/>
            <a:lstStyle/>
            <a:p>
              <a:pPr fontAlgn="base">
                <a:spcBef>
                  <a:spcPct val="0"/>
                </a:spcBef>
                <a:spcAft>
                  <a:spcPct val="0"/>
                </a:spcAft>
              </a:pPr>
              <a:endParaRPr lang="en-US" sz="900" dirty="0">
                <a:solidFill>
                  <a:srgbClr val="000000"/>
                </a:solidFill>
              </a:endParaRPr>
            </a:p>
          </p:txBody>
        </p:sp>
        <p:sp>
          <p:nvSpPr>
            <p:cNvPr id="118" name="Line 36"/>
            <p:cNvSpPr>
              <a:spLocks noChangeShapeType="1"/>
            </p:cNvSpPr>
            <p:nvPr/>
          </p:nvSpPr>
          <p:spPr bwMode="auto">
            <a:xfrm flipH="1" flipV="1">
              <a:off x="5996781" y="4691658"/>
              <a:ext cx="215900" cy="247650"/>
            </a:xfrm>
            <a:prstGeom prst="line">
              <a:avLst/>
            </a:prstGeom>
            <a:noFill/>
            <a:ln w="6350">
              <a:solidFill>
                <a:schemeClr val="accent4"/>
              </a:solidFill>
              <a:round/>
              <a:headEnd type="triangle" w="med" len="sm"/>
              <a:tailEn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119" name="Rectangle 37"/>
            <p:cNvSpPr>
              <a:spLocks noChangeArrowheads="1"/>
            </p:cNvSpPr>
            <p:nvPr/>
          </p:nvSpPr>
          <p:spPr bwMode="auto">
            <a:xfrm>
              <a:off x="5426869" y="4253508"/>
              <a:ext cx="838200" cy="446087"/>
            </a:xfrm>
            <a:prstGeom prst="rect">
              <a:avLst/>
            </a:prstGeom>
            <a:solidFill>
              <a:schemeClr val="accent4"/>
            </a:solidFill>
            <a:ln w="6350" algn="ctr">
              <a:solidFill>
                <a:schemeClr val="accent4"/>
              </a:solidFill>
              <a:miter lim="800000"/>
              <a:headEnd/>
              <a:tailEnd/>
            </a:ln>
            <a:effectLst/>
          </p:spPr>
          <p:txBody>
            <a:bodyPr lIns="54000" tIns="54000" rIns="54000" bIns="54000" anchor="ctr" anchorCtr="1"/>
            <a:lstStyle/>
            <a:p>
              <a:pPr algn="ctr" defTabSz="762000" eaLnBrk="0" fontAlgn="base" hangingPunct="0">
                <a:lnSpc>
                  <a:spcPct val="90000"/>
                </a:lnSpc>
                <a:spcBef>
                  <a:spcPct val="0"/>
                </a:spcBef>
                <a:spcAft>
                  <a:spcPct val="0"/>
                </a:spcAft>
              </a:pPr>
              <a:r>
                <a:rPr lang="en-US" sz="700" dirty="0" smtClean="0">
                  <a:solidFill>
                    <a:schemeClr val="bg1"/>
                  </a:solidFill>
                </a:rPr>
                <a:t>Total receivables</a:t>
              </a:r>
              <a:br>
                <a:rPr lang="en-US" sz="700" dirty="0" smtClean="0">
                  <a:solidFill>
                    <a:schemeClr val="bg1"/>
                  </a:solidFill>
                </a:rPr>
              </a:br>
              <a:r>
                <a:rPr lang="en-US" sz="700" dirty="0" smtClean="0">
                  <a:solidFill>
                    <a:schemeClr val="bg1"/>
                  </a:solidFill>
                </a:rPr>
                <a:t>€756m</a:t>
              </a:r>
              <a:br>
                <a:rPr lang="en-US" sz="700" dirty="0" smtClean="0">
                  <a:solidFill>
                    <a:schemeClr val="bg1"/>
                  </a:solidFill>
                </a:rPr>
              </a:br>
              <a:r>
                <a:rPr lang="en-US" sz="700" dirty="0" smtClean="0">
                  <a:solidFill>
                    <a:schemeClr val="bg1"/>
                  </a:solidFill>
                </a:rPr>
                <a:t>(41 days)</a:t>
              </a:r>
              <a:endParaRPr lang="en-US" sz="700" dirty="0">
                <a:solidFill>
                  <a:schemeClr val="bg1"/>
                </a:solidFill>
              </a:endParaRPr>
            </a:p>
          </p:txBody>
        </p:sp>
        <p:sp>
          <p:nvSpPr>
            <p:cNvPr id="120" name="Rectangle 38"/>
            <p:cNvSpPr>
              <a:spLocks noChangeArrowheads="1"/>
            </p:cNvSpPr>
            <p:nvPr/>
          </p:nvSpPr>
          <p:spPr bwMode="auto">
            <a:xfrm>
              <a:off x="4489906" y="5555258"/>
              <a:ext cx="234038" cy="120057"/>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700" b="1" dirty="0" smtClean="0"/>
                <a:t>Sales</a:t>
              </a:r>
              <a:endParaRPr lang="en-US" sz="700" b="1" dirty="0"/>
            </a:p>
          </p:txBody>
        </p:sp>
        <p:sp>
          <p:nvSpPr>
            <p:cNvPr id="121" name="Rectangle 39"/>
            <p:cNvSpPr>
              <a:spLocks noChangeArrowheads="1"/>
            </p:cNvSpPr>
            <p:nvPr/>
          </p:nvSpPr>
          <p:spPr bwMode="auto">
            <a:xfrm>
              <a:off x="3784335" y="5555258"/>
              <a:ext cx="383118" cy="120057"/>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700" b="1" dirty="0" smtClean="0">
                  <a:solidFill>
                    <a:srgbClr val="BC204B"/>
                  </a:solidFill>
                </a:rPr>
                <a:t>Cash out</a:t>
              </a:r>
              <a:endParaRPr lang="en-US" sz="700" b="1" dirty="0">
                <a:solidFill>
                  <a:srgbClr val="BC204B"/>
                </a:solidFill>
              </a:endParaRPr>
            </a:p>
          </p:txBody>
        </p:sp>
        <p:sp>
          <p:nvSpPr>
            <p:cNvPr id="122" name="Rectangle 40"/>
            <p:cNvSpPr>
              <a:spLocks noChangeArrowheads="1"/>
            </p:cNvSpPr>
            <p:nvPr/>
          </p:nvSpPr>
          <p:spPr bwMode="auto">
            <a:xfrm>
              <a:off x="2863056" y="5545733"/>
              <a:ext cx="434975" cy="142875"/>
            </a:xfrm>
            <a:prstGeom prst="rect">
              <a:avLst/>
            </a:prstGeom>
            <a:solidFill>
              <a:schemeClr val="bg1"/>
            </a:solidFill>
            <a:ln w="6350">
              <a:noFill/>
              <a:miter lim="800000"/>
              <a:headEnd/>
              <a:tailEnd/>
            </a:ln>
          </p:spPr>
          <p:txBody>
            <a:bodyPr lIns="0" tIns="0" rIns="0" bIns="0"/>
            <a:lstStyle/>
            <a:p>
              <a:pPr algn="ctr" fontAlgn="base">
                <a:spcBef>
                  <a:spcPct val="0"/>
                </a:spcBef>
                <a:spcAft>
                  <a:spcPct val="0"/>
                </a:spcAft>
              </a:pPr>
              <a:r>
                <a:rPr lang="en-US" sz="700" b="1" dirty="0" smtClean="0"/>
                <a:t>Sourcing</a:t>
              </a:r>
              <a:endParaRPr lang="en-US" sz="700" b="1" dirty="0"/>
            </a:p>
          </p:txBody>
        </p:sp>
        <p:sp>
          <p:nvSpPr>
            <p:cNvPr id="123" name="Rectangle 41"/>
            <p:cNvSpPr>
              <a:spLocks noChangeArrowheads="1"/>
            </p:cNvSpPr>
            <p:nvPr/>
          </p:nvSpPr>
          <p:spPr bwMode="auto">
            <a:xfrm>
              <a:off x="6777831" y="5555258"/>
              <a:ext cx="441325" cy="120057"/>
            </a:xfrm>
            <a:prstGeom prst="rect">
              <a:avLst/>
            </a:prstGeom>
            <a:noFill/>
            <a:ln w="6350">
              <a:noFill/>
              <a:miter lim="800000"/>
              <a:headEnd/>
              <a:tailEnd/>
            </a:ln>
          </p:spPr>
          <p:txBody>
            <a:bodyPr lIns="0" tIns="0" rIns="0" bIns="0">
              <a:spAutoFit/>
            </a:bodyPr>
            <a:lstStyle/>
            <a:p>
              <a:pPr algn="ctr" fontAlgn="base">
                <a:spcBef>
                  <a:spcPct val="0"/>
                </a:spcBef>
                <a:spcAft>
                  <a:spcPct val="0"/>
                </a:spcAft>
              </a:pPr>
              <a:r>
                <a:rPr lang="en-US" sz="700" b="1" dirty="0" smtClean="0">
                  <a:solidFill>
                    <a:srgbClr val="009A44"/>
                  </a:solidFill>
                </a:rPr>
                <a:t>Cash in</a:t>
              </a:r>
              <a:endParaRPr lang="en-US" sz="700" b="1" dirty="0">
                <a:solidFill>
                  <a:srgbClr val="009A44"/>
                </a:solidFill>
              </a:endParaRPr>
            </a:p>
          </p:txBody>
        </p:sp>
        <p:sp>
          <p:nvSpPr>
            <p:cNvPr id="124" name="AutoShape 42"/>
            <p:cNvSpPr>
              <a:spLocks/>
            </p:cNvSpPr>
            <p:nvPr/>
          </p:nvSpPr>
          <p:spPr bwMode="auto">
            <a:xfrm rot="5400000">
              <a:off x="6410326" y="5212100"/>
              <a:ext cx="106362" cy="1019175"/>
            </a:xfrm>
            <a:prstGeom prst="rightBrace">
              <a:avLst>
                <a:gd name="adj1" fmla="val 0"/>
                <a:gd name="adj2" fmla="val 49218"/>
              </a:avLst>
            </a:prstGeom>
            <a:noFill/>
            <a:ln w="6350">
              <a:solidFill>
                <a:schemeClr val="tx2"/>
              </a:solidFill>
              <a:round/>
              <a:headEnd/>
              <a:tailEnd/>
            </a:ln>
            <a:effectLst/>
          </p:spPr>
          <p:txBody>
            <a:bodyPr rot="10800000" vert="eaVert" wrap="none" lIns="0" tIns="0" rIns="0" bIns="0" anchor="ctr"/>
            <a:lstStyle/>
            <a:p>
              <a:pPr algn="ctr" fontAlgn="base">
                <a:spcBef>
                  <a:spcPct val="0"/>
                </a:spcBef>
                <a:spcAft>
                  <a:spcPct val="0"/>
                </a:spcAft>
              </a:pPr>
              <a:endParaRPr lang="en-US" sz="900" dirty="0">
                <a:solidFill>
                  <a:srgbClr val="000000"/>
                </a:solidFill>
              </a:endParaRPr>
            </a:p>
          </p:txBody>
        </p:sp>
        <p:sp>
          <p:nvSpPr>
            <p:cNvPr id="125" name="Line 43"/>
            <p:cNvSpPr>
              <a:spLocks noChangeShapeType="1"/>
            </p:cNvSpPr>
            <p:nvPr/>
          </p:nvSpPr>
          <p:spPr bwMode="auto">
            <a:xfrm>
              <a:off x="4612481" y="4051895"/>
              <a:ext cx="0" cy="1447800"/>
            </a:xfrm>
            <a:prstGeom prst="line">
              <a:avLst/>
            </a:prstGeom>
            <a:noFill/>
            <a:ln w="6350">
              <a:solidFill>
                <a:schemeClr val="tx1"/>
              </a:solidFill>
              <a:prstDash val="dash"/>
              <a:round/>
              <a:headEnd/>
              <a:tailEnd/>
            </a:ln>
          </p:spPr>
          <p:txBody>
            <a:bodyPr/>
            <a:lstStyle/>
            <a:p>
              <a:pPr fontAlgn="base">
                <a:spcBef>
                  <a:spcPct val="0"/>
                </a:spcBef>
                <a:spcAft>
                  <a:spcPct val="0"/>
                </a:spcAft>
              </a:pPr>
              <a:endParaRPr lang="en-US" sz="900" dirty="0">
                <a:solidFill>
                  <a:srgbClr val="000000"/>
                </a:solidFill>
              </a:endParaRPr>
            </a:p>
          </p:txBody>
        </p:sp>
        <p:sp>
          <p:nvSpPr>
            <p:cNvPr id="126" name="Line 44"/>
            <p:cNvSpPr>
              <a:spLocks noChangeShapeType="1"/>
            </p:cNvSpPr>
            <p:nvPr/>
          </p:nvSpPr>
          <p:spPr bwMode="auto">
            <a:xfrm>
              <a:off x="3969544" y="4047133"/>
              <a:ext cx="0" cy="1420812"/>
            </a:xfrm>
            <a:prstGeom prst="line">
              <a:avLst/>
            </a:prstGeom>
            <a:noFill/>
            <a:ln w="6350">
              <a:solidFill>
                <a:srgbClr val="BC204B"/>
              </a:solidFill>
              <a:prstDash val="dash"/>
              <a:round/>
              <a:headEnd/>
              <a:tailEnd/>
            </a:ln>
          </p:spPr>
          <p:txBody>
            <a:bodyPr/>
            <a:lstStyle/>
            <a:p>
              <a:pPr fontAlgn="base">
                <a:spcBef>
                  <a:spcPct val="0"/>
                </a:spcBef>
                <a:spcAft>
                  <a:spcPct val="0"/>
                </a:spcAft>
              </a:pPr>
              <a:endParaRPr lang="en-US" sz="900" dirty="0">
                <a:solidFill>
                  <a:srgbClr val="000000"/>
                </a:solidFill>
              </a:endParaRPr>
            </a:p>
          </p:txBody>
        </p:sp>
        <p:sp>
          <p:nvSpPr>
            <p:cNvPr id="127" name="Rectangle 47"/>
            <p:cNvSpPr>
              <a:spLocks noChangeArrowheads="1"/>
            </p:cNvSpPr>
            <p:nvPr/>
          </p:nvSpPr>
          <p:spPr bwMode="auto">
            <a:xfrm>
              <a:off x="6069806" y="4971058"/>
              <a:ext cx="573088" cy="120057"/>
            </a:xfrm>
            <a:prstGeom prst="rect">
              <a:avLst/>
            </a:prstGeom>
            <a:noFill/>
            <a:ln w="6350" algn="ctr">
              <a:noFill/>
              <a:miter lim="800000"/>
              <a:headEnd/>
              <a:tailEnd/>
            </a:ln>
            <a:effectLst/>
          </p:spPr>
          <p:txBody>
            <a:bodyPr lIns="0" tIns="0" rIns="0" bIns="0">
              <a:spAutoFit/>
            </a:bodyPr>
            <a:lstStyle/>
            <a:p>
              <a:pPr fontAlgn="base">
                <a:spcBef>
                  <a:spcPct val="50000"/>
                </a:spcBef>
                <a:spcAft>
                  <a:spcPct val="0"/>
                </a:spcAft>
              </a:pPr>
              <a:r>
                <a:rPr lang="en-US" sz="700" dirty="0" smtClean="0">
                  <a:solidFill>
                    <a:schemeClr val="bg1"/>
                  </a:solidFill>
                </a:rPr>
                <a:t>€353m</a:t>
              </a:r>
              <a:endParaRPr lang="en-US" sz="700" dirty="0">
                <a:solidFill>
                  <a:schemeClr val="bg1"/>
                </a:solidFill>
              </a:endParaRPr>
            </a:p>
          </p:txBody>
        </p:sp>
        <p:sp>
          <p:nvSpPr>
            <p:cNvPr id="128" name="Text Box 48"/>
            <p:cNvSpPr txBox="1">
              <a:spLocks noChangeArrowheads="1"/>
            </p:cNvSpPr>
            <p:nvPr/>
          </p:nvSpPr>
          <p:spPr bwMode="auto">
            <a:xfrm>
              <a:off x="6430169" y="4969469"/>
              <a:ext cx="596900" cy="120057"/>
            </a:xfrm>
            <a:prstGeom prst="rect">
              <a:avLst/>
            </a:prstGeom>
            <a:noFill/>
            <a:ln w="6350" algn="ctr">
              <a:noFill/>
              <a:miter lim="800000"/>
              <a:headEnd/>
              <a:tailEnd/>
            </a:ln>
            <a:effectLst/>
          </p:spPr>
          <p:txBody>
            <a:bodyPr lIns="0" tIns="0" rIns="0" bIns="0">
              <a:spAutoFit/>
            </a:bodyPr>
            <a:lstStyle/>
            <a:p>
              <a:pPr fontAlgn="base">
                <a:spcBef>
                  <a:spcPct val="50000"/>
                </a:spcBef>
                <a:spcAft>
                  <a:spcPct val="0"/>
                </a:spcAft>
              </a:pPr>
              <a:r>
                <a:rPr lang="en-US" sz="700" dirty="0" smtClean="0">
                  <a:solidFill>
                    <a:schemeClr val="bg1"/>
                  </a:solidFill>
                </a:rPr>
                <a:t>Off-balance</a:t>
              </a:r>
              <a:endParaRPr lang="en-US" sz="700" dirty="0">
                <a:solidFill>
                  <a:schemeClr val="bg1"/>
                </a:solidFill>
              </a:endParaRPr>
            </a:p>
          </p:txBody>
        </p:sp>
        <p:sp>
          <p:nvSpPr>
            <p:cNvPr id="129" name="Text Box 97"/>
            <p:cNvSpPr txBox="1">
              <a:spLocks noChangeArrowheads="1"/>
            </p:cNvSpPr>
            <p:nvPr/>
          </p:nvSpPr>
          <p:spPr bwMode="auto">
            <a:xfrm>
              <a:off x="4417219" y="3858220"/>
              <a:ext cx="1341437" cy="120057"/>
            </a:xfrm>
            <a:prstGeom prst="rect">
              <a:avLst/>
            </a:prstGeom>
            <a:noFill/>
            <a:ln w="6350">
              <a:noFill/>
              <a:miter lim="800000"/>
              <a:headEnd/>
              <a:tailEnd/>
            </a:ln>
            <a:effectLst/>
          </p:spPr>
          <p:txBody>
            <a:bodyPr lIns="0" tIns="0" rIns="0" bIns="0">
              <a:spAutoFit/>
            </a:bodyPr>
            <a:lstStyle/>
            <a:p>
              <a:pPr algn="ctr" fontAlgn="base">
                <a:spcBef>
                  <a:spcPct val="50000"/>
                </a:spcBef>
                <a:spcAft>
                  <a:spcPct val="0"/>
                </a:spcAft>
              </a:pPr>
              <a:r>
                <a:rPr lang="en-US" sz="700" dirty="0" smtClean="0">
                  <a:solidFill>
                    <a:srgbClr val="000000"/>
                  </a:solidFill>
                </a:rPr>
                <a:t>Gross €1,230m/(67 days)</a:t>
              </a:r>
              <a:endParaRPr lang="en-US" sz="700" dirty="0">
                <a:solidFill>
                  <a:srgbClr val="000000"/>
                </a:solidFill>
              </a:endParaRPr>
            </a:p>
          </p:txBody>
        </p:sp>
        <p:sp>
          <p:nvSpPr>
            <p:cNvPr id="130" name="Oval 98"/>
            <p:cNvSpPr>
              <a:spLocks noChangeArrowheads="1"/>
            </p:cNvSpPr>
            <p:nvPr/>
          </p:nvSpPr>
          <p:spPr bwMode="auto">
            <a:xfrm>
              <a:off x="4672806" y="5818783"/>
              <a:ext cx="590550" cy="276763"/>
            </a:xfrm>
            <a:prstGeom prst="ellipse">
              <a:avLst/>
            </a:prstGeom>
            <a:noFill/>
            <a:ln w="6350">
              <a:solidFill>
                <a:schemeClr val="tx2"/>
              </a:solidFill>
              <a:round/>
              <a:headEnd/>
              <a:tailEnd/>
            </a:ln>
            <a:effectLst/>
          </p:spPr>
          <p:txBody>
            <a:bodyPr wrap="none" lIns="0" tIns="0" rIns="0" bIns="0" anchor="ctr"/>
            <a:lstStyle/>
            <a:p>
              <a:pPr algn="ctr" fontAlgn="base">
                <a:spcBef>
                  <a:spcPct val="0"/>
                </a:spcBef>
                <a:spcAft>
                  <a:spcPct val="0"/>
                </a:spcAft>
              </a:pPr>
              <a:r>
                <a:rPr lang="en-US" sz="700" b="1" dirty="0" smtClean="0">
                  <a:solidFill>
                    <a:srgbClr val="0C2D83"/>
                  </a:solidFill>
                </a:rPr>
                <a:t>€612m</a:t>
              </a:r>
              <a:br>
                <a:rPr lang="en-US" sz="700" b="1" dirty="0" smtClean="0">
                  <a:solidFill>
                    <a:srgbClr val="0C2D83"/>
                  </a:solidFill>
                </a:rPr>
              </a:br>
              <a:r>
                <a:rPr lang="en-US" sz="700" b="1" dirty="0" smtClean="0">
                  <a:solidFill>
                    <a:srgbClr val="0C2D83"/>
                  </a:solidFill>
                </a:rPr>
                <a:t>50%</a:t>
              </a:r>
              <a:endParaRPr lang="en-US" sz="700" b="1" dirty="0">
                <a:solidFill>
                  <a:srgbClr val="0C2D83"/>
                </a:solidFill>
              </a:endParaRPr>
            </a:p>
          </p:txBody>
        </p:sp>
        <p:sp>
          <p:nvSpPr>
            <p:cNvPr id="131" name="Rectangle 99"/>
            <p:cNvSpPr>
              <a:spLocks noChangeArrowheads="1"/>
            </p:cNvSpPr>
            <p:nvPr/>
          </p:nvSpPr>
          <p:spPr bwMode="auto">
            <a:xfrm>
              <a:off x="4644231" y="6101358"/>
              <a:ext cx="649288" cy="120057"/>
            </a:xfrm>
            <a:prstGeom prst="rect">
              <a:avLst/>
            </a:prstGeom>
            <a:noFill/>
            <a:ln w="6350" algn="ctr">
              <a:noFill/>
              <a:miter lim="800000"/>
              <a:headEnd/>
              <a:tailEnd/>
            </a:ln>
            <a:effectLst/>
          </p:spPr>
          <p:txBody>
            <a:bodyPr lIns="0" tIns="0" rIns="0" bIns="0">
              <a:spAutoFit/>
            </a:bodyPr>
            <a:lstStyle/>
            <a:p>
              <a:pPr algn="ctr" fontAlgn="base">
                <a:spcBef>
                  <a:spcPct val="0"/>
                </a:spcBef>
                <a:spcAft>
                  <a:spcPct val="0"/>
                </a:spcAft>
              </a:pPr>
              <a:r>
                <a:rPr lang="en-US" sz="700" dirty="0" smtClean="0">
                  <a:solidFill>
                    <a:schemeClr val="tx2"/>
                  </a:solidFill>
                </a:rPr>
                <a:t>By banks</a:t>
              </a:r>
              <a:endParaRPr lang="en-US" sz="700" dirty="0">
                <a:solidFill>
                  <a:schemeClr val="tx2"/>
                </a:solidFill>
              </a:endParaRPr>
            </a:p>
          </p:txBody>
        </p:sp>
        <p:sp>
          <p:nvSpPr>
            <p:cNvPr id="132" name="Line 102"/>
            <p:cNvSpPr>
              <a:spLocks noChangeShapeType="1"/>
            </p:cNvSpPr>
            <p:nvPr/>
          </p:nvSpPr>
          <p:spPr bwMode="auto">
            <a:xfrm>
              <a:off x="4039394" y="4661495"/>
              <a:ext cx="466725" cy="0"/>
            </a:xfrm>
            <a:prstGeom prst="line">
              <a:avLst/>
            </a:prstGeom>
            <a:noFill/>
            <a:ln w="6350">
              <a:gradFill flip="none" rotWithShape="1">
                <a:gsLst>
                  <a:gs pos="50000">
                    <a:schemeClr val="tx1"/>
                  </a:gs>
                  <a:gs pos="50000">
                    <a:srgbClr val="BC204B"/>
                  </a:gs>
                </a:gsLst>
                <a:lin ang="10800000" scaled="1"/>
                <a:tileRect/>
              </a:gradFill>
              <a:round/>
              <a:headEnd type="triangle" w="med" len="med"/>
              <a:tailEnd type="triangle" w="med" len="med"/>
            </a:ln>
            <a:effectLst/>
          </p:spPr>
          <p:txBody>
            <a:bodyPr wrap="none" lIns="0" tIns="0" rIns="0" bIns="0" anchor="ctr"/>
            <a:lstStyle/>
            <a:p>
              <a:pPr fontAlgn="base">
                <a:spcBef>
                  <a:spcPct val="0"/>
                </a:spcBef>
                <a:spcAft>
                  <a:spcPct val="0"/>
                </a:spcAft>
              </a:pPr>
              <a:endParaRPr lang="en-US" sz="900" dirty="0">
                <a:solidFill>
                  <a:srgbClr val="000000"/>
                </a:solidFill>
              </a:endParaRPr>
            </a:p>
          </p:txBody>
        </p:sp>
        <p:sp>
          <p:nvSpPr>
            <p:cNvPr id="133" name="AutoShape 45"/>
            <p:cNvSpPr>
              <a:spLocks noChangeArrowheads="1"/>
            </p:cNvSpPr>
            <p:nvPr/>
          </p:nvSpPr>
          <p:spPr bwMode="auto">
            <a:xfrm>
              <a:off x="2279426" y="3861296"/>
              <a:ext cx="297309" cy="2232000"/>
            </a:xfrm>
            <a:prstGeom prst="homePlate">
              <a:avLst>
                <a:gd name="adj" fmla="val 35231"/>
              </a:avLst>
            </a:prstGeom>
            <a:solidFill>
              <a:srgbClr val="878787"/>
            </a:solidFill>
            <a:ln w="6350" algn="ctr">
              <a:noFill/>
              <a:miter lim="800000"/>
              <a:headEnd type="none" w="sm" len="sm"/>
              <a:tailEnd type="none" w="sm" len="sm"/>
            </a:ln>
            <a:effectLst/>
          </p:spPr>
          <p:txBody>
            <a:bodyPr rot="10800000" vert="eaVert" anchor="ctr"/>
            <a:lstStyle/>
            <a:p>
              <a:pPr algn="ctr" defTabSz="762000" eaLnBrk="0" fontAlgn="base" hangingPunct="0">
                <a:spcBef>
                  <a:spcPct val="0"/>
                </a:spcBef>
                <a:spcAft>
                  <a:spcPct val="0"/>
                </a:spcAft>
              </a:pPr>
              <a:r>
                <a:rPr lang="en-US" sz="900" b="1" dirty="0" smtClean="0">
                  <a:solidFill>
                    <a:schemeClr val="bg1"/>
                  </a:solidFill>
                  <a:sym typeface="Wingdings" pitchFamily="2" charset="2"/>
                </a:rPr>
                <a:t>YZX company </a:t>
              </a:r>
              <a:endParaRPr lang="en-US" sz="900" b="1" dirty="0">
                <a:solidFill>
                  <a:schemeClr val="bg1"/>
                </a:solidFill>
                <a:sym typeface="Wingdings" pitchFamily="2" charset="2"/>
              </a:endParaRPr>
            </a:p>
          </p:txBody>
        </p:sp>
      </p:grpSp>
      <p:sp>
        <p:nvSpPr>
          <p:cNvPr id="134" name="Rechteck 133"/>
          <p:cNvSpPr/>
          <p:nvPr/>
        </p:nvSpPr>
        <p:spPr>
          <a:xfrm>
            <a:off x="488950" y="1422398"/>
            <a:ext cx="1747838" cy="252000"/>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135" name="Rechteck 134"/>
          <p:cNvSpPr/>
          <p:nvPr/>
        </p:nvSpPr>
        <p:spPr>
          <a:xfrm>
            <a:off x="7433172" y="1422398"/>
            <a:ext cx="1983600" cy="252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Commentary</a:t>
            </a:r>
            <a:endParaRPr lang="en-US" sz="900" b="1" dirty="0">
              <a:solidFill>
                <a:schemeClr val="bg1"/>
              </a:solidFill>
            </a:endParaRPr>
          </a:p>
        </p:txBody>
      </p:sp>
      <p:sp>
        <p:nvSpPr>
          <p:cNvPr id="136" name="Rechteck 135"/>
          <p:cNvSpPr/>
          <p:nvPr/>
        </p:nvSpPr>
        <p:spPr>
          <a:xfrm>
            <a:off x="7433172" y="3882868"/>
            <a:ext cx="19836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Commentary</a:t>
            </a:r>
            <a:endParaRPr lang="en-US" sz="900" b="1" dirty="0">
              <a:solidFill>
                <a:schemeClr val="bg1"/>
              </a:solidFill>
            </a:endParaRPr>
          </a:p>
        </p:txBody>
      </p:sp>
    </p:spTree>
    <p:extLst>
      <p:ext uri="{BB962C8B-B14F-4D97-AF65-F5344CB8AC3E}">
        <p14:creationId xmlns:p14="http://schemas.microsoft.com/office/powerpoint/2010/main" val="321305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Working Capital</a:t>
            </a:r>
            <a:endParaRPr lang="en-US" dirty="0"/>
          </a:p>
        </p:txBody>
      </p:sp>
      <p:sp>
        <p:nvSpPr>
          <p:cNvPr id="4" name="Titel 3"/>
          <p:cNvSpPr>
            <a:spLocks noGrp="1"/>
          </p:cNvSpPr>
          <p:nvPr>
            <p:ph type="title"/>
          </p:nvPr>
        </p:nvSpPr>
        <p:spPr/>
        <p:txBody>
          <a:bodyPr/>
          <a:lstStyle/>
          <a:p>
            <a:r>
              <a:rPr lang="en-US" dirty="0" smtClean="0"/>
              <a:t>Overview (1/2)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Transparency about the company’s capital requirements (historical, current and future) resulting from the working capital items</a:t>
              </a:r>
              <a:endParaRPr lang="en-US" sz="900" b="1" dirty="0">
                <a:solidFill>
                  <a:schemeClr val="bg1"/>
                </a:solidFill>
              </a:endParaRPr>
            </a:p>
          </p:txBody>
        </p:sp>
      </p:grpSp>
      <p:sp>
        <p:nvSpPr>
          <p:cNvPr id="26" name="Text Placeholder 5"/>
          <p:cNvSpPr>
            <a:spLocks noGrp="1"/>
          </p:cNvSpPr>
          <p:nvPr>
            <p:ph type="body" sz="quarter" idx="11"/>
          </p:nvPr>
        </p:nvSpPr>
        <p:spPr>
          <a:xfrm>
            <a:off x="488950" y="2153260"/>
            <a:ext cx="1964104"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a:t>
            </a:r>
          </a:p>
          <a:p>
            <a:pPr lvl="2">
              <a:spcAft>
                <a:spcPts val="500"/>
              </a:spcAft>
            </a:pPr>
            <a:r>
              <a:rPr lang="en-US" dirty="0" smtClean="0"/>
              <a:t>Determination of the cash flow and net debt effects (VAL)</a:t>
            </a:r>
          </a:p>
          <a:p>
            <a:pPr lvl="2">
              <a:spcAft>
                <a:spcPts val="500"/>
              </a:spcAft>
            </a:pPr>
            <a:r>
              <a:rPr lang="en-US" dirty="0" smtClean="0"/>
              <a:t>Interpretation of purchase price mechanisms (M&amp;A, TS)</a:t>
            </a:r>
          </a:p>
          <a:p>
            <a:pPr lvl="2">
              <a:spcAft>
                <a:spcPts val="500"/>
              </a:spcAft>
            </a:pPr>
            <a:r>
              <a:rPr lang="en-US" dirty="0" smtClean="0"/>
              <a:t>Determination of a normal level of working capital (TS)</a:t>
            </a:r>
          </a:p>
          <a:p>
            <a:pPr marL="0" lvl="2" indent="0">
              <a:spcAft>
                <a:spcPts val="500"/>
              </a:spcAft>
              <a:buNone/>
            </a:pPr>
            <a:endParaRPr lang="en-US" dirty="0" smtClean="0"/>
          </a:p>
          <a:p>
            <a:pPr>
              <a:spcAft>
                <a:spcPts val="500"/>
              </a:spcAft>
            </a:pPr>
            <a:r>
              <a:rPr lang="en-US" sz="900" dirty="0" smtClean="0">
                <a:solidFill>
                  <a:schemeClr val="accent1"/>
                </a:solidFill>
              </a:rPr>
              <a:t>Turnaround/Rapid Transformation</a:t>
            </a:r>
          </a:p>
          <a:p>
            <a:pPr lvl="2">
              <a:spcAft>
                <a:spcPts val="500"/>
              </a:spcAft>
            </a:pPr>
            <a:r>
              <a:rPr lang="en-US" dirty="0" smtClean="0"/>
              <a:t>Identification of liquidity potentials (RES)</a:t>
            </a:r>
            <a:endParaRPr lang="en-US" dirty="0"/>
          </a:p>
        </p:txBody>
      </p:sp>
      <p:sp>
        <p:nvSpPr>
          <p:cNvPr id="28" name="Rechteck 18"/>
          <p:cNvSpPr/>
          <p:nvPr/>
        </p:nvSpPr>
        <p:spPr>
          <a:xfrm>
            <a:off x="2576147" y="1875810"/>
            <a:ext cx="68409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555491"/>
            <a:ext cx="19641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826978"/>
            <a:ext cx="1964104" cy="1194410"/>
          </a:xfrm>
          <a:ln w="6350">
            <a:noFill/>
          </a:ln>
        </p:spPr>
        <p:txBody>
          <a:bodyPr vert="horz" lIns="0" tIns="0" rIns="0" bIns="0" rtlCol="0" anchor="t" anchorCtr="0">
            <a:noAutofit/>
          </a:bodyPr>
          <a:lstStyle/>
          <a:p>
            <a:pPr lvl="2">
              <a:spcAft>
                <a:spcPts val="500"/>
              </a:spcAft>
            </a:pPr>
            <a:r>
              <a:rPr lang="en-US" dirty="0" smtClean="0"/>
              <a:t>Documented allocation of all balance sheet items in the framework of the definition of the working capital</a:t>
            </a:r>
          </a:p>
          <a:p>
            <a:pPr lvl="2">
              <a:spcAft>
                <a:spcPts val="500"/>
              </a:spcAft>
            </a:pPr>
            <a:r>
              <a:rPr lang="en-US" dirty="0" smtClean="0"/>
              <a:t>Consideration of the sector and customer situation required </a:t>
            </a:r>
            <a:endParaRPr lang="en-US" dirty="0"/>
          </a:p>
        </p:txBody>
      </p:sp>
      <p:sp>
        <p:nvSpPr>
          <p:cNvPr id="12" name="Text Placeholder 5"/>
          <p:cNvSpPr>
            <a:spLocks noGrp="1"/>
          </p:cNvSpPr>
          <p:nvPr>
            <p:ph type="body" sz="quarter" idx="11"/>
          </p:nvPr>
        </p:nvSpPr>
        <p:spPr>
          <a:xfrm>
            <a:off x="6527311" y="2205038"/>
            <a:ext cx="2879725" cy="2808922"/>
          </a:xfrm>
          <a:ln w="6350">
            <a:noFill/>
          </a:ln>
        </p:spPr>
        <p:txBody>
          <a:bodyPr vert="horz" lIns="0" tIns="0" rIns="0" bIns="0" rtlCol="0" anchor="t" anchorCtr="0">
            <a:noAutofit/>
          </a:bodyPr>
          <a:lstStyle/>
          <a:p>
            <a:pPr marL="0" lvl="2" indent="0">
              <a:spcAft>
                <a:spcPts val="500"/>
              </a:spcAft>
              <a:buNone/>
            </a:pPr>
            <a:r>
              <a:rPr lang="en-US" b="1" dirty="0" smtClean="0">
                <a:solidFill>
                  <a:schemeClr val="tx2"/>
                </a:solidFill>
              </a:rPr>
              <a:t>Distinction between narrow and broad definition </a:t>
            </a:r>
            <a:endParaRPr lang="en-US" dirty="0" smtClean="0">
              <a:solidFill>
                <a:schemeClr val="tx2"/>
              </a:solidFill>
            </a:endParaRPr>
          </a:p>
          <a:p>
            <a:pPr lvl="2">
              <a:spcAft>
                <a:spcPts val="500"/>
              </a:spcAft>
            </a:pPr>
            <a:r>
              <a:rPr lang="en-US" dirty="0" smtClean="0"/>
              <a:t>In the </a:t>
            </a:r>
            <a:r>
              <a:rPr lang="en-US" b="1" dirty="0" smtClean="0"/>
              <a:t>narrow definition </a:t>
            </a:r>
            <a:r>
              <a:rPr lang="en-US" dirty="0" smtClean="0"/>
              <a:t>the items included in the normal case are covered.</a:t>
            </a:r>
          </a:p>
          <a:p>
            <a:pPr lvl="2">
              <a:spcAft>
                <a:spcPts val="500"/>
              </a:spcAft>
            </a:pPr>
            <a:r>
              <a:rPr lang="en-US" dirty="0" smtClean="0"/>
              <a:t>In the </a:t>
            </a:r>
            <a:r>
              <a:rPr lang="en-US" b="1" dirty="0" smtClean="0"/>
              <a:t>broad definition </a:t>
            </a:r>
            <a:r>
              <a:rPr lang="en-US" dirty="0" smtClean="0"/>
              <a:t>additional non-interest-bearing items may be included in the WC definition so as to be able to cover sector or target specific aspects, e.g.:</a:t>
            </a:r>
          </a:p>
          <a:p>
            <a:pPr lvl="3">
              <a:spcAft>
                <a:spcPts val="500"/>
              </a:spcAft>
            </a:pPr>
            <a:r>
              <a:rPr lang="en-US" dirty="0" smtClean="0"/>
              <a:t>Advance payments received in  construction business </a:t>
            </a:r>
          </a:p>
          <a:p>
            <a:pPr lvl="3">
              <a:spcAft>
                <a:spcPts val="500"/>
              </a:spcAft>
            </a:pPr>
            <a:r>
              <a:rPr lang="en-US" dirty="0" smtClean="0"/>
              <a:t>Other requirements in the </a:t>
            </a:r>
            <a:br>
              <a:rPr lang="en-US" dirty="0" smtClean="0"/>
            </a:br>
            <a:r>
              <a:rPr lang="en-US" dirty="0" smtClean="0"/>
              <a:t>framework of purchase price </a:t>
            </a:r>
            <a:br>
              <a:rPr lang="en-US" dirty="0" smtClean="0"/>
            </a:br>
            <a:r>
              <a:rPr lang="en-US" dirty="0" smtClean="0"/>
              <a:t>negotiations</a:t>
            </a:r>
          </a:p>
          <a:p>
            <a:pPr lvl="2">
              <a:spcAft>
                <a:spcPts val="500"/>
              </a:spcAft>
            </a:pPr>
            <a:r>
              <a:rPr lang="en-US" dirty="0" smtClean="0"/>
              <a:t>Inclusion of factored trade receivables may be necessary to present the real total WC financing needs of the target</a:t>
            </a:r>
            <a:endParaRPr lang="en-US" dirty="0"/>
          </a:p>
        </p:txBody>
      </p:sp>
      <p:graphicFrame>
        <p:nvGraphicFramePr>
          <p:cNvPr id="19" name="Table Placeholder 13"/>
          <p:cNvGraphicFramePr>
            <a:graphicFrameLocks/>
          </p:cNvGraphicFramePr>
          <p:nvPr>
            <p:custDataLst>
              <p:tags r:id="rId1"/>
            </p:custDataLst>
            <p:extLst>
              <p:ext uri="{D42A27DB-BD31-4B8C-83A1-F6EECF244321}">
                <p14:modId xmlns:p14="http://schemas.microsoft.com/office/powerpoint/2010/main" val="3802081249"/>
              </p:ext>
            </p:extLst>
          </p:nvPr>
        </p:nvGraphicFramePr>
        <p:xfrm>
          <a:off x="2576147" y="2205038"/>
          <a:ext cx="3792414" cy="2964180"/>
        </p:xfrm>
        <a:graphic>
          <a:graphicData uri="http://schemas.openxmlformats.org/drawingml/2006/table">
            <a:tbl>
              <a:tblPr firstRow="1" bandRow="1">
                <a:tableStyleId>{5C22544A-7EE6-4342-B048-85BDC9FD1C3A}</a:tableStyleId>
              </a:tblPr>
              <a:tblGrid>
                <a:gridCol w="1594628"/>
                <a:gridCol w="709117"/>
                <a:gridCol w="709115"/>
                <a:gridCol w="779554"/>
              </a:tblGrid>
              <a:tr h="160020">
                <a:tc>
                  <a:txBody>
                    <a:bodyPr/>
                    <a:lstStyle/>
                    <a:p>
                      <a:endParaRPr lang="en-GB" sz="900" b="1"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GB" sz="900" b="1"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900" b="1" dirty="0" smtClean="0">
                          <a:solidFill>
                            <a:schemeClr val="tx2"/>
                          </a:solidFill>
                          <a:latin typeface="+mn-lt"/>
                          <a:cs typeface="Arial" pitchFamily="34" charset="0"/>
                        </a:rPr>
                        <a:t>Preliminary definition</a:t>
                      </a:r>
                      <a:endParaRPr lang="en-GB" sz="900" b="1"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lang="en-GB" sz="800" b="1" dirty="0">
                        <a:solidFill>
                          <a:schemeClr val="tx2"/>
                        </a:solidFill>
                        <a:latin typeface="+mn-lt"/>
                        <a:cs typeface="Arial" pitchFamily="34" charset="0"/>
                      </a:endParaRPr>
                    </a:p>
                  </a:txBody>
                  <a:tcPr marL="19050" marR="19050" marT="19050" marB="19050">
                    <a:lnL w="12700" cmpd="sng">
                      <a:noFill/>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60020">
                <a:tc>
                  <a:txBody>
                    <a:bodyPr/>
                    <a:lstStyle/>
                    <a:p>
                      <a:r>
                        <a:rPr lang="en-GB" sz="900" b="1" dirty="0" smtClean="0">
                          <a:solidFill>
                            <a:schemeClr val="tx2"/>
                          </a:solidFill>
                          <a:latin typeface="+mn-lt"/>
                          <a:cs typeface="Arial" pitchFamily="34" charset="0"/>
                        </a:rPr>
                        <a:t>WC - Positions</a:t>
                      </a:r>
                      <a:endParaRPr lang="en-GB" sz="900" b="1"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GB" sz="900" b="1"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900" b="1" dirty="0" smtClean="0">
                          <a:solidFill>
                            <a:schemeClr val="tx2"/>
                          </a:solidFill>
                          <a:latin typeface="+mn-lt"/>
                          <a:cs typeface="Arial" pitchFamily="34" charset="0"/>
                        </a:rPr>
                        <a:t>narrow </a:t>
                      </a:r>
                      <a:endParaRPr lang="en-GB" sz="900" b="1"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900" b="1" dirty="0" smtClean="0">
                          <a:solidFill>
                            <a:schemeClr val="tx2"/>
                          </a:solidFill>
                          <a:latin typeface="+mn-lt"/>
                          <a:cs typeface="Arial" pitchFamily="34" charset="0"/>
                        </a:rPr>
                        <a:t>broad</a:t>
                      </a:r>
                      <a:endParaRPr lang="en-GB" sz="900" b="1" dirty="0">
                        <a:solidFill>
                          <a:schemeClr val="tx2"/>
                        </a:solidFill>
                        <a:latin typeface="+mn-lt"/>
                        <a:cs typeface="Arial" pitchFamily="34" charset="0"/>
                      </a:endParaRPr>
                    </a:p>
                  </a:txBody>
                  <a:tcPr marL="19050" marR="19050" marT="19050" marB="19050">
                    <a:lnL w="12700" cmpd="sng">
                      <a:noFill/>
                    </a:lnL>
                    <a:lnR w="12700" cap="flat" cmpd="sng" algn="ctr">
                      <a:solidFill>
                        <a:srgbClr val="00338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60020">
                <a:tc>
                  <a:txBody>
                    <a:bodyPr/>
                    <a:lstStyle/>
                    <a:p>
                      <a:r>
                        <a:rPr lang="en-GB" sz="900" b="1" dirty="0" smtClean="0">
                          <a:solidFill>
                            <a:srgbClr val="0091DA"/>
                          </a:solidFill>
                          <a:latin typeface="+mn-lt"/>
                          <a:cs typeface="Arial" pitchFamily="34" charset="0"/>
                        </a:rPr>
                        <a:t>Assets</a:t>
                      </a:r>
                      <a:endParaRPr lang="en-GB" sz="900" b="1" dirty="0">
                        <a:solidFill>
                          <a:srgbClr val="0091DA"/>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rgbClr val="00338D"/>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Trade receivables</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Inventory</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Advance</a:t>
                      </a:r>
                      <a:r>
                        <a:rPr lang="en-GB" sz="900" baseline="0" dirty="0" smtClean="0">
                          <a:solidFill>
                            <a:schemeClr val="tx2"/>
                          </a:solidFill>
                          <a:latin typeface="+mn-lt"/>
                          <a:cs typeface="Arial" pitchFamily="34" charset="0"/>
                        </a:rPr>
                        <a:t> payments</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Other</a:t>
                      </a:r>
                      <a:r>
                        <a:rPr lang="en-GB" sz="900" baseline="0" dirty="0" smtClean="0">
                          <a:solidFill>
                            <a:schemeClr val="tx2"/>
                          </a:solidFill>
                          <a:latin typeface="+mn-lt"/>
                          <a:cs typeface="Arial" pitchFamily="34" charset="0"/>
                        </a:rPr>
                        <a:t> receivables</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Deferred</a:t>
                      </a:r>
                      <a:r>
                        <a:rPr lang="en-GB" sz="900" baseline="0" dirty="0" smtClean="0">
                          <a:solidFill>
                            <a:schemeClr val="tx2"/>
                          </a:solidFill>
                          <a:latin typeface="+mn-lt"/>
                          <a:cs typeface="Arial" pitchFamily="34" charset="0"/>
                        </a:rPr>
                        <a:t> tax assets</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Prepaid</a:t>
                      </a:r>
                      <a:r>
                        <a:rPr lang="en-GB" sz="900" baseline="0" dirty="0" smtClean="0">
                          <a:solidFill>
                            <a:schemeClr val="tx2"/>
                          </a:solidFill>
                          <a:latin typeface="+mn-lt"/>
                          <a:cs typeface="Arial" pitchFamily="34" charset="0"/>
                        </a:rPr>
                        <a:t> expenses</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60020">
                <a:tc>
                  <a:txBody>
                    <a:bodyPr/>
                    <a:lstStyle/>
                    <a:p>
                      <a:r>
                        <a:rPr lang="en-GB" sz="900" b="1" dirty="0" smtClean="0">
                          <a:solidFill>
                            <a:srgbClr val="0091DA"/>
                          </a:solidFill>
                          <a:latin typeface="+mn-lt"/>
                          <a:cs typeface="Arial" pitchFamily="34" charset="0"/>
                        </a:rPr>
                        <a:t>Liabilities</a:t>
                      </a:r>
                      <a:endParaRPr lang="en-GB" sz="900" b="1" dirty="0">
                        <a:solidFill>
                          <a:srgbClr val="0091DA"/>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Trade payables</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Advance</a:t>
                      </a:r>
                      <a:r>
                        <a:rPr lang="en-GB" sz="900" baseline="0" dirty="0" smtClean="0">
                          <a:solidFill>
                            <a:schemeClr val="tx2"/>
                          </a:solidFill>
                          <a:latin typeface="+mn-lt"/>
                          <a:cs typeface="Arial" pitchFamily="34" charset="0"/>
                        </a:rPr>
                        <a:t> received</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Other current liabilities</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(Current)</a:t>
                      </a:r>
                      <a:r>
                        <a:rPr lang="en-GB" sz="900" baseline="0" dirty="0" smtClean="0">
                          <a:solidFill>
                            <a:schemeClr val="tx2"/>
                          </a:solidFill>
                          <a:latin typeface="+mn-lt"/>
                          <a:cs typeface="Arial" pitchFamily="34" charset="0"/>
                        </a:rPr>
                        <a:t> provisions</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Deferred</a:t>
                      </a:r>
                      <a:r>
                        <a:rPr lang="en-GB" sz="900" baseline="0" dirty="0" smtClean="0">
                          <a:solidFill>
                            <a:schemeClr val="tx2"/>
                          </a:solidFill>
                          <a:latin typeface="+mn-lt"/>
                          <a:cs typeface="Arial" pitchFamily="34" charset="0"/>
                        </a:rPr>
                        <a:t> tax liabilities</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60020">
                <a:tc>
                  <a:txBody>
                    <a:bodyPr/>
                    <a:lstStyle/>
                    <a:p>
                      <a:r>
                        <a:rPr lang="en-GB" sz="900" dirty="0" smtClean="0">
                          <a:solidFill>
                            <a:schemeClr val="tx2"/>
                          </a:solidFill>
                          <a:latin typeface="+mn-lt"/>
                          <a:cs typeface="Arial" pitchFamily="34" charset="0"/>
                        </a:rPr>
                        <a:t>Deferred</a:t>
                      </a:r>
                      <a:r>
                        <a:rPr lang="en-GB" sz="900" baseline="0" dirty="0" smtClean="0">
                          <a:solidFill>
                            <a:schemeClr val="tx2"/>
                          </a:solidFill>
                          <a:latin typeface="+mn-lt"/>
                          <a:cs typeface="Arial" pitchFamily="34" charset="0"/>
                        </a:rPr>
                        <a:t> income</a:t>
                      </a:r>
                      <a:endParaRPr lang="en-GB" sz="900" dirty="0">
                        <a:solidFill>
                          <a:schemeClr val="tx2"/>
                        </a:solidFill>
                        <a:latin typeface="+mn-lt"/>
                        <a:cs typeface="Arial" pitchFamily="34" charset="0"/>
                      </a:endParaRPr>
                    </a:p>
                  </a:txBody>
                  <a:tcPr marL="19050" marR="19050" marT="19050" marB="19050">
                    <a:lnL w="12700" cap="flat" cmpd="sng" algn="ctr">
                      <a:solidFill>
                        <a:srgbClr val="00338D"/>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900" dirty="0" smtClean="0">
                          <a:solidFill>
                            <a:schemeClr val="tx2"/>
                          </a:solidFill>
                          <a:latin typeface="+mn-lt"/>
                          <a:cs typeface="Arial" pitchFamily="34" charset="0"/>
                        </a:rPr>
                        <a:t>(-)</a:t>
                      </a: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GB" sz="900" dirty="0">
                        <a:solidFill>
                          <a:schemeClr val="tx2"/>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900" dirty="0" smtClean="0">
                          <a:solidFill>
                            <a:srgbClr val="43B02A"/>
                          </a:solidFill>
                          <a:latin typeface="+mn-lt"/>
                          <a:cs typeface="Arial" pitchFamily="34" charset="0"/>
                          <a:sym typeface="Wingdings" panose="05000000000000000000" pitchFamily="2" charset="2"/>
                        </a:rPr>
                        <a:t></a:t>
                      </a:r>
                      <a:endParaRPr lang="en-GB" sz="900" dirty="0">
                        <a:solidFill>
                          <a:srgbClr val="43B02A"/>
                        </a:solidFill>
                        <a:latin typeface="+mn-lt"/>
                        <a:cs typeface="Arial" pitchFamily="34" charset="0"/>
                      </a:endParaRPr>
                    </a:p>
                  </a:txBody>
                  <a:tcPr marL="19050" marR="19050" marT="19050" marB="19050">
                    <a:lnL w="12700" cap="flat" cmpd="sng" algn="ctr">
                      <a:solidFill>
                        <a:schemeClr val="tx2"/>
                      </a:solidFill>
                      <a:prstDash val="solid"/>
                      <a:round/>
                      <a:headEnd type="none" w="med" len="med"/>
                      <a:tailEnd type="none" w="med" len="med"/>
                    </a:lnL>
                    <a:lnR w="12700" cap="flat" cmpd="sng" algn="ctr">
                      <a:solidFill>
                        <a:srgbClr val="00338D"/>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4000">
                <a:tc gridSpan="3">
                  <a:txBody>
                    <a:bodyPr/>
                    <a:lstStyle/>
                    <a:p>
                      <a:pPr marL="714375" indent="-714375">
                        <a:spcBef>
                          <a:spcPts val="200"/>
                        </a:spcBef>
                        <a:tabLst>
                          <a:tab pos="449263" algn="l"/>
                        </a:tabLst>
                      </a:pPr>
                      <a:r>
                        <a:rPr lang="en-GB" sz="600" dirty="0" smtClean="0">
                          <a:latin typeface="+mn-lt"/>
                          <a:cs typeface="Arial" pitchFamily="34" charset="0"/>
                        </a:rPr>
                        <a:t>Note:	A documentation</a:t>
                      </a:r>
                      <a:r>
                        <a:rPr lang="en-GB" sz="600" baseline="0" dirty="0" smtClean="0">
                          <a:latin typeface="+mn-lt"/>
                          <a:cs typeface="Arial" pitchFamily="34" charset="0"/>
                        </a:rPr>
                        <a:t> of the items includes in the WC is absolutely necessary</a:t>
                      </a:r>
                      <a:endParaRPr lang="en-GB" sz="600" dirty="0" smtClean="0">
                        <a:latin typeface="+mn-lt"/>
                        <a:cs typeface="Arial" pitchFamily="34" charset="0"/>
                      </a:endParaRPr>
                    </a:p>
                  </a:txBody>
                  <a:tcPr marL="19050" marR="19050" marT="19050" marB="19050">
                    <a:lnL w="1905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GB"/>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sz="800" dirty="0">
                        <a:latin typeface="+mn-lt"/>
                        <a:cs typeface="Arial" pitchFamily="34" charset="0"/>
                      </a:endParaRPr>
                    </a:p>
                  </a:txBody>
                  <a:tcPr marL="19050" marR="19050" marT="19050" marB="19050">
                    <a:lnL w="12700" cmpd="sng">
                      <a:noFill/>
                    </a:lnL>
                    <a:lnR w="190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Rechteck 18"/>
          <p:cNvSpPr/>
          <p:nvPr/>
        </p:nvSpPr>
        <p:spPr>
          <a:xfrm>
            <a:off x="2576147" y="5172183"/>
            <a:ext cx="6840904"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Workbook example</a:t>
            </a:r>
            <a:endParaRPr lang="en-US" sz="900" b="1" dirty="0"/>
          </a:p>
        </p:txBody>
      </p:sp>
      <p:sp>
        <p:nvSpPr>
          <p:cNvPr id="2" name="Textfeld 1"/>
          <p:cNvSpPr txBox="1"/>
          <p:nvPr/>
        </p:nvSpPr>
        <p:spPr>
          <a:xfrm>
            <a:off x="2576147" y="5424183"/>
            <a:ext cx="6840903" cy="597205"/>
          </a:xfrm>
          <a:prstGeom prst="rect">
            <a:avLst/>
          </a:prstGeom>
          <a:noFill/>
        </p:spPr>
        <p:txBody>
          <a:bodyPr wrap="square" lIns="54610" tIns="54610" rIns="54610" bIns="54610" rtlCol="0">
            <a:noAutofit/>
          </a:bodyPr>
          <a:lstStyle/>
          <a:p>
            <a:pPr marL="0" lvl="2">
              <a:spcAft>
                <a:spcPts val="500"/>
              </a:spcAft>
              <a:buClr>
                <a:schemeClr val="tx2"/>
              </a:buClr>
            </a:pPr>
            <a:r>
              <a:rPr lang="en-US" sz="900" dirty="0" smtClean="0"/>
              <a:t>Please be aware that this workbook is built up on different examples from various reports, e.g.:   </a:t>
            </a:r>
          </a:p>
          <a:p>
            <a:pPr marL="0" lvl="2">
              <a:spcAft>
                <a:spcPts val="500"/>
              </a:spcAft>
              <a:buClr>
                <a:schemeClr val="tx2"/>
              </a:buClr>
            </a:pPr>
            <a:r>
              <a:rPr lang="en-US" sz="900" dirty="0" smtClean="0"/>
              <a:t/>
            </a:r>
            <a:br>
              <a:rPr lang="en-US" sz="900" dirty="0" smtClean="0"/>
            </a:br>
            <a:r>
              <a:rPr lang="en-US" sz="900" b="1" dirty="0" smtClean="0"/>
              <a:t>XYZ company </a:t>
            </a:r>
            <a:r>
              <a:rPr lang="en-US" sz="900" dirty="0" smtClean="0"/>
              <a:t>		              </a:t>
            </a:r>
            <a:r>
              <a:rPr lang="en-US" sz="900" b="1" dirty="0" smtClean="0"/>
              <a:t>ABC group (machinery industry)	                           Peer group comparison</a:t>
            </a:r>
            <a:endParaRPr lang="en-US" sz="900" b="1" dirty="0"/>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3623100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hteck 40"/>
          <p:cNvSpPr/>
          <p:nvPr/>
        </p:nvSpPr>
        <p:spPr>
          <a:xfrm>
            <a:off x="488950" y="3270095"/>
            <a:ext cx="241652" cy="361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4.</a:t>
            </a:r>
          </a:p>
        </p:txBody>
      </p:sp>
      <p:sp>
        <p:nvSpPr>
          <p:cNvPr id="66" name="Rechteck 65"/>
          <p:cNvSpPr/>
          <p:nvPr/>
        </p:nvSpPr>
        <p:spPr>
          <a:xfrm>
            <a:off x="488950" y="5652270"/>
            <a:ext cx="241652" cy="36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8.</a:t>
            </a:r>
          </a:p>
        </p:txBody>
      </p:sp>
      <p:sp>
        <p:nvSpPr>
          <p:cNvPr id="43" name="Rechteck 42"/>
          <p:cNvSpPr/>
          <p:nvPr/>
        </p:nvSpPr>
        <p:spPr>
          <a:xfrm>
            <a:off x="488950" y="4085357"/>
            <a:ext cx="241652"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6.</a:t>
            </a:r>
            <a:endParaRPr lang="en-US" sz="900" b="1" dirty="0">
              <a:solidFill>
                <a:schemeClr val="bg1"/>
              </a:solidFill>
            </a:endParaRPr>
          </a:p>
        </p:txBody>
      </p:sp>
      <p:sp>
        <p:nvSpPr>
          <p:cNvPr id="39" name="Rechteck 38"/>
          <p:cNvSpPr/>
          <p:nvPr/>
        </p:nvSpPr>
        <p:spPr>
          <a:xfrm>
            <a:off x="488950" y="2085599"/>
            <a:ext cx="241652" cy="6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2.</a:t>
            </a:r>
            <a:endParaRPr lang="en-US" sz="900" b="1" dirty="0">
              <a:solidFill>
                <a:schemeClr val="bg1"/>
              </a:solidFill>
            </a:endParaRPr>
          </a:p>
        </p:txBody>
      </p:sp>
      <p:sp>
        <p:nvSpPr>
          <p:cNvPr id="38" name="Rechteck 37"/>
          <p:cNvSpPr/>
          <p:nvPr/>
        </p:nvSpPr>
        <p:spPr>
          <a:xfrm>
            <a:off x="488950" y="1734223"/>
            <a:ext cx="241652"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1.</a:t>
            </a:r>
          </a:p>
        </p:txBody>
      </p:sp>
      <p:sp>
        <p:nvSpPr>
          <p:cNvPr id="40" name="Rechteck 39"/>
          <p:cNvSpPr/>
          <p:nvPr/>
        </p:nvSpPr>
        <p:spPr>
          <a:xfrm>
            <a:off x="488950" y="2785847"/>
            <a:ext cx="241652"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3.</a:t>
            </a:r>
            <a:endParaRPr lang="en-US" sz="900" b="1" dirty="0">
              <a:solidFill>
                <a:schemeClr val="bg1"/>
              </a:solidFill>
            </a:endParaRPr>
          </a:p>
        </p:txBody>
      </p:sp>
      <p:sp>
        <p:nvSpPr>
          <p:cNvPr id="9" name="Rechteck 8"/>
          <p:cNvSpPr/>
          <p:nvPr/>
        </p:nvSpPr>
        <p:spPr>
          <a:xfrm>
            <a:off x="488950" y="3270095"/>
            <a:ext cx="2076019" cy="361482"/>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66700">
              <a:lnSpc>
                <a:spcPct val="95000"/>
              </a:lnSpc>
              <a:spcBef>
                <a:spcPts val="0"/>
              </a:spcBef>
              <a:spcAft>
                <a:spcPts val="200"/>
              </a:spcAft>
              <a:tabLst>
                <a:tab pos="266700" algn="l"/>
              </a:tabLst>
            </a:pPr>
            <a:r>
              <a:rPr lang="en-US" sz="900" dirty="0" smtClean="0">
                <a:solidFill>
                  <a:srgbClr val="00338D"/>
                </a:solidFill>
              </a:rPr>
              <a:t>What is the company’s performance relative to its peers? </a:t>
            </a:r>
            <a:endParaRPr lang="en-US" sz="900" dirty="0">
              <a:solidFill>
                <a:srgbClr val="00338D"/>
              </a:solidFill>
            </a:endParaRPr>
          </a:p>
        </p:txBody>
      </p:sp>
      <p:sp>
        <p:nvSpPr>
          <p:cNvPr id="42" name="Rechteck 41"/>
          <p:cNvSpPr/>
          <p:nvPr/>
        </p:nvSpPr>
        <p:spPr>
          <a:xfrm>
            <a:off x="488950" y="3683825"/>
            <a:ext cx="241652" cy="3492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5.</a:t>
            </a:r>
          </a:p>
        </p:txBody>
      </p:sp>
      <p:sp>
        <p:nvSpPr>
          <p:cNvPr id="7" name="Rechteck 6"/>
          <p:cNvSpPr/>
          <p:nvPr/>
        </p:nvSpPr>
        <p:spPr>
          <a:xfrm>
            <a:off x="488950" y="4085357"/>
            <a:ext cx="2076019" cy="43200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66700">
              <a:lnSpc>
                <a:spcPct val="95000"/>
              </a:lnSpc>
              <a:spcAft>
                <a:spcPts val="200"/>
              </a:spcAft>
              <a:tabLst>
                <a:tab pos="266700" algn="l"/>
              </a:tabLst>
            </a:pPr>
            <a:r>
              <a:rPr lang="en-US" sz="900" dirty="0" smtClean="0">
                <a:solidFill>
                  <a:srgbClr val="00338D"/>
                </a:solidFill>
              </a:rPr>
              <a:t>What optimization measures have been identified and planned?</a:t>
            </a:r>
            <a:endParaRPr lang="en-US" sz="900" dirty="0">
              <a:solidFill>
                <a:srgbClr val="00338D"/>
              </a:solidFill>
            </a:endParaRPr>
          </a:p>
        </p:txBody>
      </p:sp>
      <p:sp>
        <p:nvSpPr>
          <p:cNvPr id="44" name="Rechteck 43"/>
          <p:cNvSpPr/>
          <p:nvPr/>
        </p:nvSpPr>
        <p:spPr>
          <a:xfrm>
            <a:off x="488950" y="4571052"/>
            <a:ext cx="241652" cy="10303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7.</a:t>
            </a:r>
          </a:p>
        </p:txBody>
      </p:sp>
      <p:sp>
        <p:nvSpPr>
          <p:cNvPr id="4" name="Titel 3"/>
          <p:cNvSpPr>
            <a:spLocks noGrp="1"/>
          </p:cNvSpPr>
          <p:nvPr>
            <p:ph type="title"/>
          </p:nvPr>
        </p:nvSpPr>
        <p:spPr/>
        <p:txBody>
          <a:bodyPr/>
          <a:lstStyle/>
          <a:p>
            <a:r>
              <a:rPr lang="en-US" dirty="0" smtClean="0"/>
              <a:t>Overview (2/2) – Core issues</a:t>
            </a:r>
            <a:endParaRPr lang="en-US" dirty="0"/>
          </a:p>
        </p:txBody>
      </p:sp>
      <p:sp>
        <p:nvSpPr>
          <p:cNvPr id="2" name="Textplatzhalter 1"/>
          <p:cNvSpPr>
            <a:spLocks noGrp="1"/>
          </p:cNvSpPr>
          <p:nvPr>
            <p:ph type="body" sz="quarter" idx="11"/>
          </p:nvPr>
        </p:nvSpPr>
        <p:spPr/>
        <p:txBody>
          <a:bodyPr/>
          <a:lstStyle/>
          <a:p>
            <a:r>
              <a:rPr lang="en-US" dirty="0" smtClean="0"/>
              <a:t>Working Capital</a:t>
            </a:r>
            <a:endParaRPr lang="en-US" dirty="0"/>
          </a:p>
        </p:txBody>
      </p:sp>
      <p:sp>
        <p:nvSpPr>
          <p:cNvPr id="3" name="Rechteck 2"/>
          <p:cNvSpPr/>
          <p:nvPr/>
        </p:nvSpPr>
        <p:spPr>
          <a:xfrm>
            <a:off x="488950" y="2085599"/>
            <a:ext cx="2076019" cy="64800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71463">
              <a:lnSpc>
                <a:spcPct val="95000"/>
              </a:lnSpc>
              <a:spcBef>
                <a:spcPts val="0"/>
              </a:spcBef>
              <a:spcAft>
                <a:spcPts val="200"/>
              </a:spcAft>
              <a:buClr>
                <a:schemeClr val="bg1"/>
              </a:buClr>
              <a:tabLst>
                <a:tab pos="266700" algn="l"/>
              </a:tabLst>
            </a:pPr>
            <a:r>
              <a:rPr lang="en-US" sz="900" dirty="0" smtClean="0">
                <a:solidFill>
                  <a:srgbClr val="00338D"/>
                </a:solidFill>
              </a:rPr>
              <a:t>How did the working capital develop in the past?</a:t>
            </a:r>
            <a:endParaRPr lang="en-US" sz="900" dirty="0">
              <a:solidFill>
                <a:srgbClr val="00338D"/>
              </a:solidFill>
            </a:endParaRPr>
          </a:p>
        </p:txBody>
      </p:sp>
      <p:sp>
        <p:nvSpPr>
          <p:cNvPr id="5" name="Rechteck 4"/>
          <p:cNvSpPr/>
          <p:nvPr/>
        </p:nvSpPr>
        <p:spPr>
          <a:xfrm>
            <a:off x="488950" y="5652270"/>
            <a:ext cx="2076019" cy="36720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66700">
              <a:lnSpc>
                <a:spcPct val="95000"/>
              </a:lnSpc>
              <a:spcBef>
                <a:spcPts val="0"/>
              </a:spcBef>
              <a:spcAft>
                <a:spcPts val="200"/>
              </a:spcAft>
              <a:tabLst>
                <a:tab pos="266700" algn="l"/>
              </a:tabLst>
            </a:pPr>
            <a:r>
              <a:rPr lang="en-US" sz="900" dirty="0" smtClean="0">
                <a:solidFill>
                  <a:srgbClr val="00338D"/>
                </a:solidFill>
              </a:rPr>
              <a:t>How is the financing of the working capital planned?</a:t>
            </a:r>
            <a:endParaRPr lang="en-US" sz="900" dirty="0">
              <a:solidFill>
                <a:srgbClr val="00338D"/>
              </a:solidFill>
            </a:endParaRPr>
          </a:p>
        </p:txBody>
      </p:sp>
      <p:sp>
        <p:nvSpPr>
          <p:cNvPr id="6" name="Rechteck 5"/>
          <p:cNvSpPr/>
          <p:nvPr/>
        </p:nvSpPr>
        <p:spPr>
          <a:xfrm>
            <a:off x="488950" y="4571052"/>
            <a:ext cx="2076019" cy="103034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66700">
              <a:lnSpc>
                <a:spcPct val="95000"/>
              </a:lnSpc>
              <a:spcBef>
                <a:spcPts val="0"/>
              </a:spcBef>
              <a:spcAft>
                <a:spcPts val="200"/>
              </a:spcAft>
              <a:tabLst>
                <a:tab pos="176213" algn="l"/>
              </a:tabLst>
            </a:pPr>
            <a:r>
              <a:rPr lang="en-US" sz="900" dirty="0" smtClean="0">
                <a:solidFill>
                  <a:srgbClr val="00338D"/>
                </a:solidFill>
              </a:rPr>
              <a:t>How much capital is the working capital tying up at the moment and how much will it tie up in the future?</a:t>
            </a:r>
            <a:endParaRPr lang="en-US" sz="900" dirty="0">
              <a:solidFill>
                <a:srgbClr val="00338D"/>
              </a:solidFill>
            </a:endParaRPr>
          </a:p>
        </p:txBody>
      </p:sp>
      <p:sp>
        <p:nvSpPr>
          <p:cNvPr id="8" name="Rechteck 7"/>
          <p:cNvSpPr/>
          <p:nvPr/>
        </p:nvSpPr>
        <p:spPr>
          <a:xfrm>
            <a:off x="488950" y="3683825"/>
            <a:ext cx="2076019" cy="349284"/>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66700">
              <a:lnSpc>
                <a:spcPct val="95000"/>
              </a:lnSpc>
              <a:spcBef>
                <a:spcPts val="0"/>
              </a:spcBef>
              <a:spcAft>
                <a:spcPts val="200"/>
              </a:spcAft>
              <a:tabLst>
                <a:tab pos="266700" algn="l"/>
              </a:tabLst>
            </a:pPr>
            <a:r>
              <a:rPr lang="en-US" sz="900" dirty="0" smtClean="0">
                <a:solidFill>
                  <a:srgbClr val="00338D"/>
                </a:solidFill>
              </a:rPr>
              <a:t>What are the drivers of stocks, receivables and payables?</a:t>
            </a:r>
            <a:endParaRPr lang="en-US" sz="900" dirty="0">
              <a:solidFill>
                <a:srgbClr val="00338D"/>
              </a:solidFill>
            </a:endParaRPr>
          </a:p>
        </p:txBody>
      </p:sp>
      <p:sp>
        <p:nvSpPr>
          <p:cNvPr id="10" name="Rechteck 9"/>
          <p:cNvSpPr/>
          <p:nvPr/>
        </p:nvSpPr>
        <p:spPr>
          <a:xfrm>
            <a:off x="488950" y="2785847"/>
            <a:ext cx="2076019" cy="43200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66700">
              <a:lnSpc>
                <a:spcPct val="95000"/>
              </a:lnSpc>
              <a:spcAft>
                <a:spcPts val="200"/>
              </a:spcAft>
              <a:tabLst>
                <a:tab pos="266700" algn="l"/>
              </a:tabLst>
            </a:pPr>
            <a:r>
              <a:rPr lang="en-US" sz="900" dirty="0" smtClean="0">
                <a:solidFill>
                  <a:srgbClr val="00338D"/>
                </a:solidFill>
              </a:rPr>
              <a:t>Does seasonality influence the development of working capital?</a:t>
            </a:r>
            <a:endParaRPr lang="en-US" sz="900" dirty="0">
              <a:solidFill>
                <a:srgbClr val="00338D"/>
              </a:solidFill>
            </a:endParaRPr>
          </a:p>
        </p:txBody>
      </p:sp>
      <p:sp>
        <p:nvSpPr>
          <p:cNvPr id="11" name="Rechteck 10"/>
          <p:cNvSpPr/>
          <p:nvPr/>
        </p:nvSpPr>
        <p:spPr>
          <a:xfrm>
            <a:off x="488950" y="1429255"/>
            <a:ext cx="2076019" cy="247146"/>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nSpc>
                <a:spcPct val="95000"/>
              </a:lnSpc>
              <a:spcBef>
                <a:spcPts val="0"/>
              </a:spcBef>
              <a:spcAft>
                <a:spcPts val="200"/>
              </a:spcAft>
              <a:tabLst>
                <a:tab pos="176213" algn="l"/>
              </a:tabLst>
            </a:pPr>
            <a:r>
              <a:rPr lang="en-US" sz="900" b="1" dirty="0" smtClean="0">
                <a:solidFill>
                  <a:schemeClr val="bg1"/>
                </a:solidFill>
              </a:rPr>
              <a:t>Core Issue</a:t>
            </a:r>
            <a:endParaRPr lang="en-US" sz="900" b="1" dirty="0">
              <a:solidFill>
                <a:schemeClr val="bg1"/>
              </a:solidFill>
            </a:endParaRPr>
          </a:p>
        </p:txBody>
      </p:sp>
      <p:sp>
        <p:nvSpPr>
          <p:cNvPr id="12" name="Rechteck 11"/>
          <p:cNvSpPr/>
          <p:nvPr/>
        </p:nvSpPr>
        <p:spPr>
          <a:xfrm>
            <a:off x="2611684" y="1429255"/>
            <a:ext cx="4393076" cy="247146"/>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nSpc>
                <a:spcPct val="95000"/>
              </a:lnSpc>
              <a:spcBef>
                <a:spcPts val="0"/>
              </a:spcBef>
              <a:spcAft>
                <a:spcPts val="200"/>
              </a:spcAft>
              <a:tabLst>
                <a:tab pos="176213" algn="l"/>
              </a:tabLst>
            </a:pPr>
            <a:r>
              <a:rPr lang="en-US" sz="900" b="1" dirty="0" smtClean="0">
                <a:solidFill>
                  <a:schemeClr val="bg1"/>
                </a:solidFill>
              </a:rPr>
              <a:t>Specific analysis</a:t>
            </a:r>
            <a:endParaRPr lang="en-US" sz="900" b="1" dirty="0">
              <a:solidFill>
                <a:schemeClr val="bg1"/>
              </a:solidFill>
            </a:endParaRPr>
          </a:p>
        </p:txBody>
      </p:sp>
      <p:sp>
        <p:nvSpPr>
          <p:cNvPr id="13" name="Rechteck 12"/>
          <p:cNvSpPr/>
          <p:nvPr/>
        </p:nvSpPr>
        <p:spPr>
          <a:xfrm>
            <a:off x="2611685" y="2085599"/>
            <a:ext cx="4393076" cy="64800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Analysis and presentation of the past development of the working capital by item</a:t>
            </a:r>
          </a:p>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Analysis and presentation of days outstanding for receivables and payables, days inventory held and cash conversion cycle</a:t>
            </a:r>
            <a:endParaRPr lang="en-US" sz="900" dirty="0">
              <a:solidFill>
                <a:srgbClr val="00338D"/>
              </a:solidFill>
              <a:cs typeface="Arial" pitchFamily="34" charset="0"/>
            </a:endParaRPr>
          </a:p>
        </p:txBody>
      </p:sp>
      <p:sp>
        <p:nvSpPr>
          <p:cNvPr id="14" name="Rechteck 13"/>
          <p:cNvSpPr/>
          <p:nvPr/>
        </p:nvSpPr>
        <p:spPr>
          <a:xfrm>
            <a:off x="2611685" y="5652270"/>
            <a:ext cx="4393076" cy="36720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Analysis and presentation of the durations of stocks, receivables and payables cycles as well as their financing.</a:t>
            </a:r>
            <a:endParaRPr lang="en-US" sz="900" dirty="0">
              <a:solidFill>
                <a:srgbClr val="00338D"/>
              </a:solidFill>
              <a:cs typeface="Arial" pitchFamily="34" charset="0"/>
            </a:endParaRPr>
          </a:p>
        </p:txBody>
      </p:sp>
      <p:sp>
        <p:nvSpPr>
          <p:cNvPr id="15" name="Rechteck 14"/>
          <p:cNvSpPr/>
          <p:nvPr/>
        </p:nvSpPr>
        <p:spPr>
          <a:xfrm>
            <a:off x="2611685" y="4571052"/>
            <a:ext cx="4393076" cy="103034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Analysis and presentation of the past and planned WC development on monthly basis. </a:t>
            </a:r>
          </a:p>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Comparison of past and planned WC-KPIs as a plausibility test for working capital planning. </a:t>
            </a:r>
          </a:p>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For transaction purposes define planned Working Capital analogue to Net Debt as the price will typically be adjusted for differences between Plan and Actual at closing date</a:t>
            </a:r>
            <a:endParaRPr lang="en-US" sz="900" dirty="0">
              <a:solidFill>
                <a:srgbClr val="00338D"/>
              </a:solidFill>
              <a:cs typeface="Arial" pitchFamily="34" charset="0"/>
            </a:endParaRPr>
          </a:p>
        </p:txBody>
      </p:sp>
      <p:sp>
        <p:nvSpPr>
          <p:cNvPr id="16" name="Rechteck 15"/>
          <p:cNvSpPr/>
          <p:nvPr/>
        </p:nvSpPr>
        <p:spPr>
          <a:xfrm>
            <a:off x="2615246" y="4085357"/>
            <a:ext cx="4393076" cy="43200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Analysis and presentation of WC optimization measures </a:t>
            </a:r>
            <a:endParaRPr lang="en-US" sz="900" dirty="0">
              <a:solidFill>
                <a:srgbClr val="00338D"/>
              </a:solidFill>
              <a:cs typeface="Arial" pitchFamily="34" charset="0"/>
            </a:endParaRPr>
          </a:p>
        </p:txBody>
      </p:sp>
      <p:sp>
        <p:nvSpPr>
          <p:cNvPr id="17" name="Rechteck 16"/>
          <p:cNvSpPr/>
          <p:nvPr/>
        </p:nvSpPr>
        <p:spPr>
          <a:xfrm>
            <a:off x="2611685" y="3683825"/>
            <a:ext cx="4393076" cy="349284"/>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Outline of the individual drivers of WC KPIs </a:t>
            </a:r>
            <a:endParaRPr lang="en-US" sz="900" dirty="0">
              <a:solidFill>
                <a:srgbClr val="00338D"/>
              </a:solidFill>
              <a:cs typeface="Arial" pitchFamily="34" charset="0"/>
            </a:endParaRPr>
          </a:p>
        </p:txBody>
      </p:sp>
      <p:sp>
        <p:nvSpPr>
          <p:cNvPr id="18" name="Rechteck 17"/>
          <p:cNvSpPr/>
          <p:nvPr/>
        </p:nvSpPr>
        <p:spPr>
          <a:xfrm>
            <a:off x="2611685" y="3270095"/>
            <a:ext cx="4393076" cy="361482"/>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Analysis and presentation of benchmarks for WC KPIs </a:t>
            </a:r>
            <a:endParaRPr lang="en-US" sz="900" dirty="0">
              <a:solidFill>
                <a:srgbClr val="00338D"/>
              </a:solidFill>
              <a:cs typeface="Arial" pitchFamily="34" charset="0"/>
            </a:endParaRPr>
          </a:p>
        </p:txBody>
      </p:sp>
      <p:sp>
        <p:nvSpPr>
          <p:cNvPr id="19" name="Rechteck 18"/>
          <p:cNvSpPr/>
          <p:nvPr/>
        </p:nvSpPr>
        <p:spPr>
          <a:xfrm>
            <a:off x="2611685" y="2785847"/>
            <a:ext cx="4393076" cy="432000"/>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16000" indent="-216000">
              <a:lnSpc>
                <a:spcPct val="95000"/>
              </a:lnSpc>
              <a:spcAft>
                <a:spcPts val="200"/>
              </a:spcAft>
              <a:buClr>
                <a:srgbClr val="00338D"/>
              </a:buClr>
              <a:buSzPct val="100000"/>
              <a:buFont typeface="Univers for KPMG Light" panose="020B0403020202020204" pitchFamily="34" charset="0"/>
              <a:buChar char="—"/>
            </a:pPr>
            <a:r>
              <a:rPr lang="en-US" sz="900" dirty="0" smtClean="0">
                <a:solidFill>
                  <a:srgbClr val="00338D"/>
                </a:solidFill>
                <a:cs typeface="Arial" pitchFamily="34" charset="0"/>
              </a:rPr>
              <a:t>Analysis, to what extent stocks, receivables and payables are influenced by seasonality</a:t>
            </a:r>
            <a:endParaRPr lang="en-US" sz="900" dirty="0">
              <a:solidFill>
                <a:srgbClr val="00338D"/>
              </a:solidFill>
              <a:cs typeface="Arial" pitchFamily="34" charset="0"/>
            </a:endParaRPr>
          </a:p>
        </p:txBody>
      </p:sp>
      <p:sp>
        <p:nvSpPr>
          <p:cNvPr id="23" name="Rechteck 22"/>
          <p:cNvSpPr/>
          <p:nvPr/>
        </p:nvSpPr>
        <p:spPr>
          <a:xfrm>
            <a:off x="8884920" y="1728649"/>
            <a:ext cx="532130" cy="3047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5000"/>
              </a:lnSpc>
              <a:spcBef>
                <a:spcPts val="0"/>
              </a:spcBef>
              <a:spcAft>
                <a:spcPts val="200"/>
              </a:spcAft>
              <a:tabLst>
                <a:tab pos="176213" algn="l"/>
              </a:tabLst>
            </a:pPr>
            <a:r>
              <a:rPr lang="en-US" sz="900" dirty="0" smtClean="0">
                <a:solidFill>
                  <a:schemeClr val="bg1"/>
                </a:solidFill>
              </a:rPr>
              <a:t>5-7</a:t>
            </a:r>
            <a:endParaRPr lang="en-US" sz="900" dirty="0">
              <a:solidFill>
                <a:schemeClr val="bg1"/>
              </a:solidFill>
            </a:endParaRPr>
          </a:p>
        </p:txBody>
      </p:sp>
      <p:sp>
        <p:nvSpPr>
          <p:cNvPr id="24" name="Rechteck 23"/>
          <p:cNvSpPr/>
          <p:nvPr/>
        </p:nvSpPr>
        <p:spPr>
          <a:xfrm>
            <a:off x="8884920" y="4571052"/>
            <a:ext cx="532130" cy="10303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5000"/>
              </a:lnSpc>
              <a:spcBef>
                <a:spcPts val="0"/>
              </a:spcBef>
              <a:spcAft>
                <a:spcPts val="200"/>
              </a:spcAft>
              <a:tabLst>
                <a:tab pos="176213" algn="l"/>
              </a:tabLst>
            </a:pPr>
            <a:r>
              <a:rPr lang="en-US" sz="900" dirty="0" smtClean="0">
                <a:solidFill>
                  <a:schemeClr val="bg1"/>
                </a:solidFill>
              </a:rPr>
              <a:t>28</a:t>
            </a:r>
            <a:endParaRPr lang="en-US" sz="900" dirty="0">
              <a:solidFill>
                <a:schemeClr val="bg1"/>
              </a:solidFill>
            </a:endParaRPr>
          </a:p>
        </p:txBody>
      </p:sp>
      <p:sp>
        <p:nvSpPr>
          <p:cNvPr id="25" name="Rechteck 24"/>
          <p:cNvSpPr/>
          <p:nvPr/>
        </p:nvSpPr>
        <p:spPr>
          <a:xfrm>
            <a:off x="8884920" y="4085357"/>
            <a:ext cx="532130"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5000"/>
              </a:lnSpc>
              <a:spcAft>
                <a:spcPts val="200"/>
              </a:spcAft>
              <a:tabLst>
                <a:tab pos="176213" algn="l"/>
              </a:tabLst>
            </a:pPr>
            <a:r>
              <a:rPr lang="en-US" sz="900" dirty="0" smtClean="0">
                <a:solidFill>
                  <a:schemeClr val="bg1"/>
                </a:solidFill>
              </a:rPr>
              <a:t>19-27</a:t>
            </a:r>
            <a:endParaRPr lang="en-US" sz="900" dirty="0">
              <a:solidFill>
                <a:schemeClr val="bg1"/>
              </a:solidFill>
            </a:endParaRPr>
          </a:p>
        </p:txBody>
      </p:sp>
      <p:sp>
        <p:nvSpPr>
          <p:cNvPr id="26" name="Rechteck 25"/>
          <p:cNvSpPr/>
          <p:nvPr/>
        </p:nvSpPr>
        <p:spPr>
          <a:xfrm>
            <a:off x="8884920" y="3683825"/>
            <a:ext cx="532130" cy="3492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5000"/>
              </a:lnSpc>
              <a:spcBef>
                <a:spcPts val="0"/>
              </a:spcBef>
              <a:spcAft>
                <a:spcPts val="200"/>
              </a:spcAft>
              <a:tabLst>
                <a:tab pos="176213" algn="l"/>
              </a:tabLst>
            </a:pPr>
            <a:r>
              <a:rPr lang="en-US" sz="900" dirty="0" smtClean="0">
                <a:solidFill>
                  <a:schemeClr val="bg1"/>
                </a:solidFill>
              </a:rPr>
              <a:t>16-18</a:t>
            </a:r>
            <a:endParaRPr lang="en-US" sz="900" dirty="0">
              <a:solidFill>
                <a:schemeClr val="bg1"/>
              </a:solidFill>
            </a:endParaRPr>
          </a:p>
        </p:txBody>
      </p:sp>
      <p:sp>
        <p:nvSpPr>
          <p:cNvPr id="27" name="Rechteck 26"/>
          <p:cNvSpPr/>
          <p:nvPr/>
        </p:nvSpPr>
        <p:spPr>
          <a:xfrm>
            <a:off x="8884920" y="3270095"/>
            <a:ext cx="532130" cy="361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5000"/>
              </a:lnSpc>
              <a:spcBef>
                <a:spcPts val="0"/>
              </a:spcBef>
              <a:spcAft>
                <a:spcPts val="200"/>
              </a:spcAft>
              <a:tabLst>
                <a:tab pos="176213" algn="l"/>
              </a:tabLst>
            </a:pPr>
            <a:r>
              <a:rPr lang="en-US" sz="900" dirty="0" smtClean="0">
                <a:solidFill>
                  <a:schemeClr val="bg1"/>
                </a:solidFill>
              </a:rPr>
              <a:t>13-15</a:t>
            </a:r>
            <a:endParaRPr lang="en-US" sz="900" dirty="0">
              <a:solidFill>
                <a:schemeClr val="bg1"/>
              </a:solidFill>
            </a:endParaRPr>
          </a:p>
        </p:txBody>
      </p:sp>
      <p:sp>
        <p:nvSpPr>
          <p:cNvPr id="28" name="Rechteck 27"/>
          <p:cNvSpPr/>
          <p:nvPr/>
        </p:nvSpPr>
        <p:spPr>
          <a:xfrm>
            <a:off x="8884920" y="2785847"/>
            <a:ext cx="532130"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5000"/>
              </a:lnSpc>
              <a:spcAft>
                <a:spcPts val="200"/>
              </a:spcAft>
              <a:tabLst>
                <a:tab pos="176213" algn="l"/>
              </a:tabLst>
            </a:pPr>
            <a:r>
              <a:rPr lang="en-US" sz="900" dirty="0" smtClean="0">
                <a:solidFill>
                  <a:schemeClr val="bg1"/>
                </a:solidFill>
              </a:rPr>
              <a:t>11-12</a:t>
            </a:r>
            <a:endParaRPr lang="en-US" sz="900" dirty="0">
              <a:solidFill>
                <a:schemeClr val="bg1"/>
              </a:solidFill>
            </a:endParaRPr>
          </a:p>
        </p:txBody>
      </p:sp>
      <p:sp>
        <p:nvSpPr>
          <p:cNvPr id="29" name="Rechteck 28"/>
          <p:cNvSpPr/>
          <p:nvPr/>
        </p:nvSpPr>
        <p:spPr>
          <a:xfrm>
            <a:off x="8884920" y="2085599"/>
            <a:ext cx="532130" cy="6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5000"/>
              </a:lnSpc>
              <a:spcAft>
                <a:spcPts val="200"/>
              </a:spcAft>
              <a:tabLst>
                <a:tab pos="176213" algn="l"/>
              </a:tabLst>
            </a:pPr>
            <a:r>
              <a:rPr lang="en-US" sz="900" dirty="0" smtClean="0">
                <a:solidFill>
                  <a:schemeClr val="bg1"/>
                </a:solidFill>
              </a:rPr>
              <a:t>8-10</a:t>
            </a:r>
            <a:endParaRPr lang="en-US" sz="900" dirty="0">
              <a:solidFill>
                <a:schemeClr val="bg1"/>
              </a:solidFill>
            </a:endParaRPr>
          </a:p>
        </p:txBody>
      </p:sp>
      <p:sp>
        <p:nvSpPr>
          <p:cNvPr id="30" name="Rechteck 29"/>
          <p:cNvSpPr/>
          <p:nvPr/>
        </p:nvSpPr>
        <p:spPr>
          <a:xfrm>
            <a:off x="8430191" y="1429255"/>
            <a:ext cx="986859" cy="247146"/>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nSpc>
                <a:spcPct val="95000"/>
              </a:lnSpc>
              <a:spcBef>
                <a:spcPts val="0"/>
              </a:spcBef>
              <a:spcAft>
                <a:spcPts val="200"/>
              </a:spcAft>
              <a:tabLst>
                <a:tab pos="176213" algn="l"/>
              </a:tabLst>
            </a:pPr>
            <a:r>
              <a:rPr lang="en-US" sz="900" b="1" dirty="0" smtClean="0">
                <a:solidFill>
                  <a:schemeClr val="bg1"/>
                </a:solidFill>
              </a:rPr>
              <a:t>Page(s)</a:t>
            </a:r>
            <a:endParaRPr lang="en-US" sz="900" b="1" dirty="0">
              <a:solidFill>
                <a:schemeClr val="bg1"/>
              </a:solidFill>
            </a:endParaRPr>
          </a:p>
        </p:txBody>
      </p:sp>
      <p:sp>
        <p:nvSpPr>
          <p:cNvPr id="31" name="Rechteck 30"/>
          <p:cNvSpPr/>
          <p:nvPr/>
        </p:nvSpPr>
        <p:spPr>
          <a:xfrm>
            <a:off x="7051475" y="1429255"/>
            <a:ext cx="1332000" cy="247146"/>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nSpc>
                <a:spcPct val="95000"/>
              </a:lnSpc>
              <a:spcBef>
                <a:spcPts val="0"/>
              </a:spcBef>
              <a:spcAft>
                <a:spcPts val="200"/>
              </a:spcAft>
              <a:tabLst>
                <a:tab pos="176213" algn="l"/>
              </a:tabLst>
            </a:pPr>
            <a:r>
              <a:rPr lang="en-US" sz="900" b="1" dirty="0" smtClean="0">
                <a:solidFill>
                  <a:schemeClr val="bg1"/>
                </a:solidFill>
              </a:rPr>
              <a:t>Alternatives</a:t>
            </a:r>
            <a:endParaRPr lang="en-US" sz="900" b="1" dirty="0">
              <a:solidFill>
                <a:schemeClr val="bg1"/>
              </a:solidFill>
            </a:endParaRPr>
          </a:p>
        </p:txBody>
      </p:sp>
      <p:sp>
        <p:nvSpPr>
          <p:cNvPr id="34" name="Textfeld 33"/>
          <p:cNvSpPr txBox="1"/>
          <p:nvPr/>
        </p:nvSpPr>
        <p:spPr>
          <a:xfrm>
            <a:off x="7058599" y="2085599"/>
            <a:ext cx="1332000" cy="216000"/>
          </a:xfrm>
          <a:prstGeom prst="rect">
            <a:avLst/>
          </a:prstGeom>
          <a:solidFill>
            <a:srgbClr val="C6007E"/>
          </a:solidFill>
          <a:ln w="9525">
            <a:solidFill>
              <a:schemeClr val="bg1"/>
            </a:solidFill>
          </a:ln>
        </p:spPr>
        <p:txBody>
          <a:bodyPr wrap="square" lIns="54610" tIns="54610" rIns="54610" bIns="54610" rtlCol="0" anchor="ctr">
            <a:noAutofit/>
          </a:bodyPr>
          <a:lstStyle/>
          <a:p>
            <a:pPr>
              <a:spcAft>
                <a:spcPts val="600"/>
              </a:spcAft>
            </a:pPr>
            <a:r>
              <a:rPr lang="en-US" sz="800" dirty="0" smtClean="0">
                <a:solidFill>
                  <a:schemeClr val="bg1"/>
                </a:solidFill>
              </a:rPr>
              <a:t>Alternative 1 – narrow def.</a:t>
            </a:r>
          </a:p>
        </p:txBody>
      </p:sp>
      <p:sp>
        <p:nvSpPr>
          <p:cNvPr id="35" name="Textfeld 34"/>
          <p:cNvSpPr txBox="1"/>
          <p:nvPr/>
        </p:nvSpPr>
        <p:spPr>
          <a:xfrm>
            <a:off x="7058599" y="2300365"/>
            <a:ext cx="1332000" cy="216000"/>
          </a:xfrm>
          <a:prstGeom prst="rect">
            <a:avLst/>
          </a:prstGeom>
          <a:solidFill>
            <a:srgbClr val="C6007E"/>
          </a:solidFill>
          <a:ln w="9525">
            <a:solidFill>
              <a:schemeClr val="bg1"/>
            </a:solidFill>
          </a:ln>
        </p:spPr>
        <p:txBody>
          <a:bodyPr wrap="square" lIns="54610" tIns="54610" rIns="54610" bIns="54610" rtlCol="0" anchor="ctr">
            <a:noAutofit/>
          </a:bodyPr>
          <a:lstStyle/>
          <a:p>
            <a:pPr>
              <a:spcAft>
                <a:spcPts val="600"/>
              </a:spcAft>
            </a:pPr>
            <a:r>
              <a:rPr lang="en-US" sz="800" dirty="0" smtClean="0">
                <a:solidFill>
                  <a:schemeClr val="bg1"/>
                </a:solidFill>
              </a:rPr>
              <a:t>Alternative 2 – narrow def.</a:t>
            </a:r>
          </a:p>
        </p:txBody>
      </p:sp>
      <p:sp>
        <p:nvSpPr>
          <p:cNvPr id="36" name="Textfeld 35"/>
          <p:cNvSpPr txBox="1"/>
          <p:nvPr/>
        </p:nvSpPr>
        <p:spPr>
          <a:xfrm>
            <a:off x="7058599" y="2517599"/>
            <a:ext cx="1332000" cy="216000"/>
          </a:xfrm>
          <a:prstGeom prst="rect">
            <a:avLst/>
          </a:prstGeom>
          <a:solidFill>
            <a:srgbClr val="C6007E"/>
          </a:solidFill>
          <a:ln w="9525">
            <a:solidFill>
              <a:schemeClr val="bg1"/>
            </a:solidFill>
          </a:ln>
        </p:spPr>
        <p:txBody>
          <a:bodyPr wrap="square" lIns="54610" tIns="54610" rIns="54610" bIns="54610" rtlCol="0" anchor="ctr">
            <a:noAutofit/>
          </a:bodyPr>
          <a:lstStyle/>
          <a:p>
            <a:pPr>
              <a:spcAft>
                <a:spcPts val="600"/>
              </a:spcAft>
            </a:pPr>
            <a:r>
              <a:rPr lang="en-US" sz="800" dirty="0" smtClean="0">
                <a:solidFill>
                  <a:schemeClr val="bg1"/>
                </a:solidFill>
              </a:rPr>
              <a:t>Alternative 3 – broad def.</a:t>
            </a:r>
          </a:p>
        </p:txBody>
      </p:sp>
      <p:sp>
        <p:nvSpPr>
          <p:cNvPr id="45" name="Textfeld 44"/>
          <p:cNvSpPr txBox="1"/>
          <p:nvPr/>
        </p:nvSpPr>
        <p:spPr>
          <a:xfrm>
            <a:off x="7058599" y="2785847"/>
            <a:ext cx="1332000" cy="216000"/>
          </a:xfrm>
          <a:prstGeom prst="rect">
            <a:avLst/>
          </a:prstGeom>
          <a:solidFill>
            <a:srgbClr val="C6007E"/>
          </a:solidFill>
          <a:ln w="9525">
            <a:solidFill>
              <a:schemeClr val="bg1"/>
            </a:solidFill>
          </a:ln>
        </p:spPr>
        <p:txBody>
          <a:bodyPr wrap="square" lIns="54610" tIns="54610" rIns="54610" bIns="54610" rtlCol="0" anchor="ctr">
            <a:noAutofit/>
          </a:bodyPr>
          <a:lstStyle/>
          <a:p>
            <a:pPr>
              <a:spcAft>
                <a:spcPts val="600"/>
              </a:spcAft>
            </a:pPr>
            <a:r>
              <a:rPr lang="en-US" sz="800" dirty="0" smtClean="0">
                <a:solidFill>
                  <a:schemeClr val="bg1"/>
                </a:solidFill>
              </a:rPr>
              <a:t>Alternative 1</a:t>
            </a:r>
          </a:p>
        </p:txBody>
      </p:sp>
      <p:sp>
        <p:nvSpPr>
          <p:cNvPr id="46" name="Textfeld 45"/>
          <p:cNvSpPr txBox="1"/>
          <p:nvPr/>
        </p:nvSpPr>
        <p:spPr>
          <a:xfrm>
            <a:off x="7058599" y="3001847"/>
            <a:ext cx="1332000" cy="216000"/>
          </a:xfrm>
          <a:prstGeom prst="rect">
            <a:avLst/>
          </a:prstGeom>
          <a:solidFill>
            <a:srgbClr val="C6007E"/>
          </a:solidFill>
          <a:ln w="9525">
            <a:solidFill>
              <a:schemeClr val="bg1"/>
            </a:solidFill>
          </a:ln>
        </p:spPr>
        <p:txBody>
          <a:bodyPr wrap="square" lIns="54610" tIns="54610" rIns="54610" bIns="54610" rtlCol="0" anchor="ctr">
            <a:noAutofit/>
          </a:bodyPr>
          <a:lstStyle/>
          <a:p>
            <a:pPr>
              <a:spcAft>
                <a:spcPts val="600"/>
              </a:spcAft>
            </a:pPr>
            <a:r>
              <a:rPr lang="en-US" sz="800" dirty="0" smtClean="0">
                <a:solidFill>
                  <a:schemeClr val="bg1"/>
                </a:solidFill>
              </a:rPr>
              <a:t>Alternative 2</a:t>
            </a:r>
          </a:p>
        </p:txBody>
      </p:sp>
      <p:sp>
        <p:nvSpPr>
          <p:cNvPr id="55" name="Textfeld 54"/>
          <p:cNvSpPr txBox="1"/>
          <p:nvPr/>
        </p:nvSpPr>
        <p:spPr>
          <a:xfrm>
            <a:off x="8440876" y="2085599"/>
            <a:ext cx="393769" cy="216000"/>
          </a:xfrm>
          <a:prstGeom prst="rect">
            <a:avLst/>
          </a:prstGeom>
          <a:solidFill>
            <a:srgbClr val="0091DA"/>
          </a:solidFill>
          <a:ln w="9525">
            <a:solidFill>
              <a:schemeClr val="bg1"/>
            </a:solidFill>
          </a:ln>
        </p:spPr>
        <p:txBody>
          <a:bodyPr wrap="square" lIns="54610" tIns="54610" rIns="54610" bIns="54610" rtlCol="0" anchor="ctr">
            <a:noAutofit/>
          </a:bodyPr>
          <a:lstStyle/>
          <a:p>
            <a:pPr algn="ctr">
              <a:spcAft>
                <a:spcPts val="600"/>
              </a:spcAft>
            </a:pPr>
            <a:r>
              <a:rPr lang="en-US" sz="800" dirty="0" smtClean="0">
                <a:solidFill>
                  <a:schemeClr val="bg1"/>
                </a:solidFill>
              </a:rPr>
              <a:t>8</a:t>
            </a:r>
          </a:p>
        </p:txBody>
      </p:sp>
      <p:sp>
        <p:nvSpPr>
          <p:cNvPr id="56" name="Textfeld 55"/>
          <p:cNvSpPr txBox="1"/>
          <p:nvPr/>
        </p:nvSpPr>
        <p:spPr>
          <a:xfrm>
            <a:off x="8440876" y="2300365"/>
            <a:ext cx="393769" cy="216000"/>
          </a:xfrm>
          <a:prstGeom prst="rect">
            <a:avLst/>
          </a:prstGeom>
          <a:solidFill>
            <a:srgbClr val="0091DA"/>
          </a:solidFill>
          <a:ln w="9525">
            <a:solidFill>
              <a:schemeClr val="bg1"/>
            </a:solidFill>
          </a:ln>
        </p:spPr>
        <p:txBody>
          <a:bodyPr wrap="square" lIns="54610" tIns="54610" rIns="54610" bIns="54610" rtlCol="0" anchor="ctr">
            <a:noAutofit/>
          </a:bodyPr>
          <a:lstStyle/>
          <a:p>
            <a:pPr algn="ctr">
              <a:spcAft>
                <a:spcPts val="600"/>
              </a:spcAft>
            </a:pPr>
            <a:r>
              <a:rPr lang="en-US" sz="800" dirty="0" smtClean="0">
                <a:solidFill>
                  <a:schemeClr val="bg1"/>
                </a:solidFill>
              </a:rPr>
              <a:t>9</a:t>
            </a:r>
          </a:p>
        </p:txBody>
      </p:sp>
      <p:sp>
        <p:nvSpPr>
          <p:cNvPr id="57" name="Textfeld 56"/>
          <p:cNvSpPr txBox="1"/>
          <p:nvPr/>
        </p:nvSpPr>
        <p:spPr>
          <a:xfrm>
            <a:off x="8440876" y="2517599"/>
            <a:ext cx="393769" cy="216000"/>
          </a:xfrm>
          <a:prstGeom prst="rect">
            <a:avLst/>
          </a:prstGeom>
          <a:solidFill>
            <a:srgbClr val="0091DA"/>
          </a:solidFill>
          <a:ln w="9525">
            <a:solidFill>
              <a:schemeClr val="bg1"/>
            </a:solidFill>
          </a:ln>
        </p:spPr>
        <p:txBody>
          <a:bodyPr wrap="square" lIns="54610" tIns="54610" rIns="54610" bIns="54610" rtlCol="0" anchor="ctr">
            <a:noAutofit/>
          </a:bodyPr>
          <a:lstStyle/>
          <a:p>
            <a:pPr algn="ctr">
              <a:spcAft>
                <a:spcPts val="600"/>
              </a:spcAft>
            </a:pPr>
            <a:r>
              <a:rPr lang="en-US" sz="800" dirty="0" smtClean="0">
                <a:solidFill>
                  <a:schemeClr val="bg1"/>
                </a:solidFill>
              </a:rPr>
              <a:t>10</a:t>
            </a:r>
          </a:p>
        </p:txBody>
      </p:sp>
      <p:sp>
        <p:nvSpPr>
          <p:cNvPr id="58" name="Textfeld 57"/>
          <p:cNvSpPr txBox="1"/>
          <p:nvPr/>
        </p:nvSpPr>
        <p:spPr>
          <a:xfrm>
            <a:off x="8440876" y="2785847"/>
            <a:ext cx="393769" cy="216000"/>
          </a:xfrm>
          <a:prstGeom prst="rect">
            <a:avLst/>
          </a:prstGeom>
          <a:solidFill>
            <a:srgbClr val="0091DA"/>
          </a:solidFill>
          <a:ln w="9525">
            <a:solidFill>
              <a:schemeClr val="bg1"/>
            </a:solidFill>
          </a:ln>
        </p:spPr>
        <p:txBody>
          <a:bodyPr wrap="square" lIns="54610" tIns="54610" rIns="54610" bIns="54610" rtlCol="0" anchor="ctr">
            <a:noAutofit/>
          </a:bodyPr>
          <a:lstStyle/>
          <a:p>
            <a:pPr algn="ctr">
              <a:spcAft>
                <a:spcPts val="600"/>
              </a:spcAft>
            </a:pPr>
            <a:r>
              <a:rPr lang="en-US" sz="800" dirty="0" smtClean="0">
                <a:solidFill>
                  <a:schemeClr val="bg1"/>
                </a:solidFill>
              </a:rPr>
              <a:t>11</a:t>
            </a:r>
          </a:p>
        </p:txBody>
      </p:sp>
      <p:sp>
        <p:nvSpPr>
          <p:cNvPr id="59" name="Textfeld 58"/>
          <p:cNvSpPr txBox="1"/>
          <p:nvPr/>
        </p:nvSpPr>
        <p:spPr>
          <a:xfrm>
            <a:off x="8440876" y="3001847"/>
            <a:ext cx="393769" cy="216000"/>
          </a:xfrm>
          <a:prstGeom prst="rect">
            <a:avLst/>
          </a:prstGeom>
          <a:solidFill>
            <a:srgbClr val="0091DA"/>
          </a:solidFill>
          <a:ln w="9525">
            <a:solidFill>
              <a:schemeClr val="bg1"/>
            </a:solidFill>
          </a:ln>
        </p:spPr>
        <p:txBody>
          <a:bodyPr wrap="square" lIns="54610" tIns="54610" rIns="54610" bIns="54610" rtlCol="0" anchor="ctr">
            <a:noAutofit/>
          </a:bodyPr>
          <a:lstStyle/>
          <a:p>
            <a:pPr algn="ctr">
              <a:spcAft>
                <a:spcPts val="600"/>
              </a:spcAft>
            </a:pPr>
            <a:r>
              <a:rPr lang="en-US" sz="800" dirty="0" smtClean="0">
                <a:solidFill>
                  <a:schemeClr val="bg1"/>
                </a:solidFill>
              </a:rPr>
              <a:t>12</a:t>
            </a:r>
          </a:p>
        </p:txBody>
      </p:sp>
      <p:sp>
        <p:nvSpPr>
          <p:cNvPr id="60" name="Textfeld 59"/>
          <p:cNvSpPr txBox="1"/>
          <p:nvPr/>
        </p:nvSpPr>
        <p:spPr>
          <a:xfrm>
            <a:off x="8440876" y="4085357"/>
            <a:ext cx="393769" cy="216000"/>
          </a:xfrm>
          <a:prstGeom prst="rect">
            <a:avLst/>
          </a:prstGeom>
          <a:solidFill>
            <a:srgbClr val="0091DA"/>
          </a:solidFill>
          <a:ln w="9525">
            <a:solidFill>
              <a:schemeClr val="bg1"/>
            </a:solidFill>
          </a:ln>
        </p:spPr>
        <p:txBody>
          <a:bodyPr wrap="square" lIns="54610" tIns="54610" rIns="54610" bIns="54610" rtlCol="0" anchor="ctr">
            <a:noAutofit/>
          </a:bodyPr>
          <a:lstStyle/>
          <a:p>
            <a:pPr algn="ctr">
              <a:spcAft>
                <a:spcPts val="600"/>
              </a:spcAft>
            </a:pPr>
            <a:r>
              <a:rPr lang="en-US" sz="800" dirty="0" smtClean="0">
                <a:solidFill>
                  <a:schemeClr val="bg1"/>
                </a:solidFill>
              </a:rPr>
              <a:t>25</a:t>
            </a:r>
          </a:p>
        </p:txBody>
      </p:sp>
      <p:sp>
        <p:nvSpPr>
          <p:cNvPr id="61" name="Textfeld 60"/>
          <p:cNvSpPr txBox="1"/>
          <p:nvPr/>
        </p:nvSpPr>
        <p:spPr>
          <a:xfrm>
            <a:off x="8440876" y="4301357"/>
            <a:ext cx="393769" cy="216000"/>
          </a:xfrm>
          <a:prstGeom prst="rect">
            <a:avLst/>
          </a:prstGeom>
          <a:solidFill>
            <a:srgbClr val="0091DA"/>
          </a:solidFill>
          <a:ln w="9525">
            <a:solidFill>
              <a:schemeClr val="bg1"/>
            </a:solidFill>
          </a:ln>
        </p:spPr>
        <p:txBody>
          <a:bodyPr wrap="square" lIns="54610" tIns="54610" rIns="54610" bIns="54610" rtlCol="0" anchor="ctr">
            <a:noAutofit/>
          </a:bodyPr>
          <a:lstStyle/>
          <a:p>
            <a:pPr>
              <a:spcAft>
                <a:spcPts val="600"/>
              </a:spcAft>
            </a:pPr>
            <a:r>
              <a:rPr lang="en-US" sz="800" dirty="0" smtClean="0">
                <a:solidFill>
                  <a:schemeClr val="bg1"/>
                </a:solidFill>
              </a:rPr>
              <a:t>26-27</a:t>
            </a:r>
          </a:p>
        </p:txBody>
      </p:sp>
      <p:sp>
        <p:nvSpPr>
          <p:cNvPr id="52" name="Textfeld 51"/>
          <p:cNvSpPr txBox="1"/>
          <p:nvPr/>
        </p:nvSpPr>
        <p:spPr>
          <a:xfrm>
            <a:off x="7058599" y="4085357"/>
            <a:ext cx="1332000" cy="216000"/>
          </a:xfrm>
          <a:prstGeom prst="rect">
            <a:avLst/>
          </a:prstGeom>
          <a:solidFill>
            <a:srgbClr val="C6007E"/>
          </a:solidFill>
          <a:ln w="9525">
            <a:solidFill>
              <a:schemeClr val="bg1"/>
            </a:solidFill>
          </a:ln>
        </p:spPr>
        <p:txBody>
          <a:bodyPr wrap="square" lIns="54610" tIns="54610" rIns="54610" bIns="54610" rtlCol="0" anchor="ctr">
            <a:noAutofit/>
          </a:bodyPr>
          <a:lstStyle/>
          <a:p>
            <a:pPr>
              <a:spcAft>
                <a:spcPts val="600"/>
              </a:spcAft>
            </a:pPr>
            <a:r>
              <a:rPr lang="en-US" sz="800" dirty="0" smtClean="0">
                <a:solidFill>
                  <a:schemeClr val="bg1"/>
                </a:solidFill>
              </a:rPr>
              <a:t>Alternative 1</a:t>
            </a:r>
          </a:p>
        </p:txBody>
      </p:sp>
      <p:sp>
        <p:nvSpPr>
          <p:cNvPr id="53" name="Textfeld 52"/>
          <p:cNvSpPr txBox="1"/>
          <p:nvPr/>
        </p:nvSpPr>
        <p:spPr>
          <a:xfrm>
            <a:off x="7058599" y="4301357"/>
            <a:ext cx="1332000" cy="216000"/>
          </a:xfrm>
          <a:prstGeom prst="rect">
            <a:avLst/>
          </a:prstGeom>
          <a:solidFill>
            <a:srgbClr val="C6007E"/>
          </a:solidFill>
          <a:ln w="9525">
            <a:solidFill>
              <a:schemeClr val="bg1"/>
            </a:solidFill>
          </a:ln>
        </p:spPr>
        <p:txBody>
          <a:bodyPr wrap="square" lIns="54610" tIns="54610" rIns="54610" bIns="54610" rtlCol="0" anchor="ctr">
            <a:noAutofit/>
          </a:bodyPr>
          <a:lstStyle/>
          <a:p>
            <a:pPr>
              <a:spcAft>
                <a:spcPts val="600"/>
              </a:spcAft>
            </a:pPr>
            <a:r>
              <a:rPr lang="en-US" sz="800" dirty="0" smtClean="0">
                <a:solidFill>
                  <a:schemeClr val="bg1"/>
                </a:solidFill>
              </a:rPr>
              <a:t>Alternative 2</a:t>
            </a:r>
          </a:p>
        </p:txBody>
      </p:sp>
      <p:sp>
        <p:nvSpPr>
          <p:cNvPr id="63" name="Rechteck 62"/>
          <p:cNvSpPr/>
          <p:nvPr/>
        </p:nvSpPr>
        <p:spPr>
          <a:xfrm>
            <a:off x="488950" y="1735521"/>
            <a:ext cx="2076019" cy="304702"/>
          </a:xfrm>
          <a:prstGeom prst="rect">
            <a:avLst/>
          </a:prstGeom>
          <a:no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66700">
              <a:lnSpc>
                <a:spcPct val="95000"/>
              </a:lnSpc>
              <a:spcBef>
                <a:spcPts val="0"/>
              </a:spcBef>
              <a:spcAft>
                <a:spcPts val="200"/>
              </a:spcAft>
              <a:tabLst>
                <a:tab pos="266700" algn="l"/>
              </a:tabLst>
            </a:pPr>
            <a:r>
              <a:rPr lang="en-US" sz="900" dirty="0" smtClean="0">
                <a:solidFill>
                  <a:srgbClr val="00338D"/>
                </a:solidFill>
              </a:rPr>
              <a:t>Basics: What is the reason and approach for a WC analysis?</a:t>
            </a:r>
            <a:endParaRPr lang="en-US" sz="900" dirty="0">
              <a:solidFill>
                <a:srgbClr val="00338D"/>
              </a:solidFill>
            </a:endParaRPr>
          </a:p>
        </p:txBody>
      </p:sp>
      <p:sp>
        <p:nvSpPr>
          <p:cNvPr id="65" name="Rechteck 64"/>
          <p:cNvSpPr/>
          <p:nvPr/>
        </p:nvSpPr>
        <p:spPr>
          <a:xfrm>
            <a:off x="8884920" y="5652190"/>
            <a:ext cx="532130" cy="36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5000"/>
              </a:lnSpc>
              <a:spcBef>
                <a:spcPts val="0"/>
              </a:spcBef>
              <a:spcAft>
                <a:spcPts val="200"/>
              </a:spcAft>
              <a:tabLst>
                <a:tab pos="176213" algn="l"/>
              </a:tabLst>
            </a:pPr>
            <a:r>
              <a:rPr lang="en-US" sz="900" dirty="0" smtClean="0">
                <a:solidFill>
                  <a:schemeClr val="bg1"/>
                </a:solidFill>
              </a:rPr>
              <a:t>29</a:t>
            </a:r>
            <a:endParaRPr lang="en-US" sz="900" dirty="0">
              <a:solidFill>
                <a:schemeClr val="bg1"/>
              </a:solidFill>
            </a:endParaRPr>
          </a:p>
        </p:txBody>
      </p:sp>
    </p:spTree>
    <p:extLst>
      <p:ext uri="{BB962C8B-B14F-4D97-AF65-F5344CB8AC3E}">
        <p14:creationId xmlns:p14="http://schemas.microsoft.com/office/powerpoint/2010/main" val="4177028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1. Basics: </a:t>
            </a:r>
            <a:r>
              <a:rPr lang="en-US" dirty="0" smtClean="0">
                <a:solidFill>
                  <a:srgbClr val="00338D"/>
                </a:solidFill>
              </a:rPr>
              <a:t>What is the reason and approach for a WC analysis?</a:t>
            </a:r>
            <a:br>
              <a:rPr lang="en-US" dirty="0" smtClean="0">
                <a:solidFill>
                  <a:srgbClr val="00338D"/>
                </a:solidFill>
              </a:rPr>
            </a:br>
            <a:r>
              <a:rPr lang="en-US" dirty="0" smtClean="0"/>
              <a:t> </a:t>
            </a:r>
            <a:endParaRPr lang="en-US" dirty="0"/>
          </a:p>
        </p:txBody>
      </p:sp>
      <p:sp>
        <p:nvSpPr>
          <p:cNvPr id="8" name="Text Placeholder 7"/>
          <p:cNvSpPr>
            <a:spLocks noGrp="1"/>
          </p:cNvSpPr>
          <p:nvPr>
            <p:ph type="body" sz="quarter" idx="12"/>
          </p:nvPr>
        </p:nvSpPr>
        <p:spPr>
          <a:xfrm>
            <a:off x="488950" y="203863"/>
            <a:ext cx="8915400" cy="169200"/>
          </a:xfrm>
        </p:spPr>
        <p:txBody>
          <a:bodyPr/>
          <a:lstStyle/>
          <a:p>
            <a:r>
              <a:rPr lang="en-US" dirty="0" smtClean="0"/>
              <a:t>Working Capital</a:t>
            </a:r>
            <a:endParaRPr lang="en-US" dirty="0"/>
          </a:p>
        </p:txBody>
      </p:sp>
      <p:grpSp>
        <p:nvGrpSpPr>
          <p:cNvPr id="27" name="Gruppieren 26"/>
          <p:cNvGrpSpPr/>
          <p:nvPr/>
        </p:nvGrpSpPr>
        <p:grpSpPr>
          <a:xfrm>
            <a:off x="6554458" y="2291189"/>
            <a:ext cx="2858400" cy="2567196"/>
            <a:chOff x="6988009" y="2709887"/>
            <a:chExt cx="2422800" cy="2618345"/>
          </a:xfrm>
        </p:grpSpPr>
        <p:sp>
          <p:nvSpPr>
            <p:cNvPr id="12" name="Textfeld 11"/>
            <p:cNvSpPr txBox="1"/>
            <p:nvPr/>
          </p:nvSpPr>
          <p:spPr>
            <a:xfrm>
              <a:off x="6989870" y="2709887"/>
              <a:ext cx="2420938" cy="2618345"/>
            </a:xfrm>
            <a:prstGeom prst="rect">
              <a:avLst/>
            </a:prstGeom>
            <a:noFill/>
            <a:ln>
              <a:solidFill>
                <a:srgbClr val="00338D"/>
              </a:solidFill>
            </a:ln>
          </p:spPr>
          <p:txBody>
            <a:bodyPr wrap="square" lIns="54610" tIns="54610" rIns="54610" bIns="54610" rtlCol="0">
              <a:noAutofit/>
            </a:bodyPr>
            <a:lstStyle/>
            <a:p>
              <a:pPr>
                <a:spcAft>
                  <a:spcPts val="600"/>
                </a:spcAft>
              </a:pPr>
              <a:r>
                <a:rPr lang="en-US" sz="900" dirty="0" smtClean="0">
                  <a:solidFill>
                    <a:schemeClr val="tx2"/>
                  </a:solidFill>
                </a:rPr>
                <a:t/>
              </a:r>
              <a:br>
                <a:rPr lang="en-US" sz="900" dirty="0" smtClean="0">
                  <a:solidFill>
                    <a:schemeClr val="tx2"/>
                  </a:solidFill>
                </a:rPr>
              </a:br>
              <a:endParaRPr lang="en-US" sz="900" dirty="0" smtClean="0">
                <a:solidFill>
                  <a:schemeClr val="tx2"/>
                </a:solidFill>
              </a:endParaRPr>
            </a:p>
            <a:p>
              <a:pPr marL="216000" lvl="2" indent="-216000">
                <a:spcAft>
                  <a:spcPts val="400"/>
                </a:spcAft>
                <a:buClr>
                  <a:schemeClr val="tx2"/>
                </a:buClr>
                <a:buFont typeface="Arial" panose="020B0604020202020204" pitchFamily="34" charset="0"/>
                <a:buChar char="—"/>
              </a:pPr>
              <a:r>
                <a:rPr lang="en-US" sz="1000" dirty="0" smtClean="0"/>
                <a:t>Statements concerning the relationship between: </a:t>
              </a:r>
            </a:p>
            <a:p>
              <a:pPr marL="360000" lvl="3" indent="-144000">
                <a:spcAft>
                  <a:spcPts val="300"/>
                </a:spcAft>
                <a:buClr>
                  <a:schemeClr val="tx2"/>
                </a:buClr>
                <a:buFont typeface="Arial" panose="020B0604020202020204" pitchFamily="34" charset="0"/>
                <a:buChar char="-"/>
              </a:pPr>
              <a:r>
                <a:rPr lang="en-US" sz="1000" dirty="0" smtClean="0"/>
                <a:t>DSO</a:t>
              </a:r>
            </a:p>
            <a:p>
              <a:pPr marL="360000" lvl="3" indent="-144000">
                <a:spcAft>
                  <a:spcPts val="300"/>
                </a:spcAft>
                <a:buClr>
                  <a:schemeClr val="tx2"/>
                </a:buClr>
                <a:buFont typeface="Arial" panose="020B0604020202020204" pitchFamily="34" charset="0"/>
                <a:buChar char="-"/>
              </a:pPr>
              <a:r>
                <a:rPr lang="en-US" sz="1000" dirty="0" smtClean="0"/>
                <a:t>DPO</a:t>
              </a:r>
            </a:p>
            <a:p>
              <a:pPr marL="360000" lvl="3" indent="-144000">
                <a:spcAft>
                  <a:spcPts val="300"/>
                </a:spcAft>
                <a:buClr>
                  <a:schemeClr val="tx2"/>
                </a:buClr>
                <a:buFont typeface="Arial" panose="020B0604020202020204" pitchFamily="34" charset="0"/>
                <a:buChar char="-"/>
              </a:pPr>
              <a:r>
                <a:rPr lang="en-US" sz="1000" dirty="0" smtClean="0"/>
                <a:t>DIH</a:t>
              </a:r>
            </a:p>
            <a:p>
              <a:pPr marL="360000" lvl="3" indent="-144000">
                <a:spcAft>
                  <a:spcPts val="300"/>
                </a:spcAft>
                <a:buClr>
                  <a:schemeClr val="tx2"/>
                </a:buClr>
                <a:buFont typeface="Arial" panose="020B0604020202020204" pitchFamily="34" charset="0"/>
                <a:buChar char="-"/>
              </a:pPr>
              <a:r>
                <a:rPr lang="en-US" sz="1000" dirty="0" smtClean="0"/>
                <a:t>CCC</a:t>
              </a:r>
            </a:p>
            <a:p>
              <a:pPr marL="216000" lvl="2" indent="-216000">
                <a:spcAft>
                  <a:spcPts val="400"/>
                </a:spcAft>
                <a:buClr>
                  <a:schemeClr val="tx2"/>
                </a:buClr>
                <a:buFont typeface="Arial" panose="020B0604020202020204" pitchFamily="34" charset="0"/>
                <a:buChar char="—"/>
              </a:pPr>
              <a:r>
                <a:rPr lang="en-US" sz="1000" dirty="0" smtClean="0"/>
                <a:t>Additional items depending on industry and depth of analysis or payments received </a:t>
              </a:r>
            </a:p>
            <a:p>
              <a:pPr marL="216000" lvl="2" indent="-216000">
                <a:spcAft>
                  <a:spcPts val="400"/>
                </a:spcAft>
                <a:buClr>
                  <a:schemeClr val="tx2"/>
                </a:buClr>
                <a:buFont typeface="Arial" panose="020B0604020202020204" pitchFamily="34" charset="0"/>
                <a:buChar char="—"/>
              </a:pPr>
              <a:endParaRPr lang="en-US" sz="1000" dirty="0" smtClean="0"/>
            </a:p>
            <a:p>
              <a:pPr marL="360000" lvl="3" indent="-144000">
                <a:spcAft>
                  <a:spcPts val="300"/>
                </a:spcAft>
                <a:buClr>
                  <a:schemeClr val="tx2"/>
                </a:buClr>
                <a:buFont typeface="Arial" panose="020B0604020202020204" pitchFamily="34" charset="0"/>
                <a:buChar char="-"/>
              </a:pPr>
              <a:endParaRPr lang="en-US" sz="1000" dirty="0" smtClean="0"/>
            </a:p>
            <a:p>
              <a:pPr marL="216000" lvl="3">
                <a:spcAft>
                  <a:spcPts val="300"/>
                </a:spcAft>
                <a:buClr>
                  <a:schemeClr val="tx2"/>
                </a:buClr>
              </a:pPr>
              <a:endParaRPr lang="en-US" sz="1000" dirty="0" smtClean="0"/>
            </a:p>
          </p:txBody>
        </p:sp>
        <p:sp>
          <p:nvSpPr>
            <p:cNvPr id="16" name="Rechteck 18"/>
            <p:cNvSpPr>
              <a:spLocks/>
            </p:cNvSpPr>
            <p:nvPr/>
          </p:nvSpPr>
          <p:spPr>
            <a:xfrm>
              <a:off x="6988009" y="2709887"/>
              <a:ext cx="2422800" cy="2570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15200" rtlCol="0" anchor="ctr"/>
            <a:lstStyle/>
            <a:p>
              <a:pPr algn="ctr"/>
              <a:r>
                <a:rPr lang="en-US" sz="2000" b="1" dirty="0" smtClean="0">
                  <a:latin typeface="+mj-lt"/>
                </a:rPr>
                <a:t>How?</a:t>
              </a:r>
              <a:endParaRPr lang="en-US" sz="2000" b="1" dirty="0">
                <a:latin typeface="+mj-lt"/>
              </a:endParaRPr>
            </a:p>
          </p:txBody>
        </p:sp>
      </p:grpSp>
      <p:grpSp>
        <p:nvGrpSpPr>
          <p:cNvPr id="28" name="Gruppieren 27"/>
          <p:cNvGrpSpPr/>
          <p:nvPr/>
        </p:nvGrpSpPr>
        <p:grpSpPr>
          <a:xfrm>
            <a:off x="3517214" y="2291189"/>
            <a:ext cx="2858400" cy="2567196"/>
            <a:chOff x="3835263" y="3121168"/>
            <a:chExt cx="2422800" cy="2618345"/>
          </a:xfrm>
        </p:grpSpPr>
        <p:sp>
          <p:nvSpPr>
            <p:cNvPr id="13" name="Textfeld 12"/>
            <p:cNvSpPr txBox="1"/>
            <p:nvPr/>
          </p:nvSpPr>
          <p:spPr>
            <a:xfrm>
              <a:off x="3835263" y="3121168"/>
              <a:ext cx="2420938" cy="2618345"/>
            </a:xfrm>
            <a:prstGeom prst="rect">
              <a:avLst/>
            </a:prstGeom>
            <a:noFill/>
            <a:ln>
              <a:solidFill>
                <a:srgbClr val="00338D"/>
              </a:solidFill>
            </a:ln>
          </p:spPr>
          <p:txBody>
            <a:bodyPr wrap="square" lIns="54610" tIns="54610" rIns="54610" bIns="54610" rtlCol="0">
              <a:noAutofit/>
            </a:bodyPr>
            <a:lstStyle/>
            <a:p>
              <a:pPr>
                <a:spcAft>
                  <a:spcPts val="600"/>
                </a:spcAft>
              </a:pPr>
              <a:r>
                <a:rPr lang="en-US" sz="900" dirty="0" smtClean="0">
                  <a:solidFill>
                    <a:schemeClr val="tx2"/>
                  </a:solidFill>
                </a:rPr>
                <a:t/>
              </a:r>
              <a:br>
                <a:rPr lang="en-US" sz="900" dirty="0" smtClean="0">
                  <a:solidFill>
                    <a:schemeClr val="tx2"/>
                  </a:solidFill>
                </a:rPr>
              </a:br>
              <a:endParaRPr lang="en-US" sz="1000" dirty="0" smtClean="0"/>
            </a:p>
            <a:p>
              <a:pPr marL="216000" lvl="2" indent="-216000">
                <a:spcAft>
                  <a:spcPts val="400"/>
                </a:spcAft>
                <a:buClr>
                  <a:schemeClr val="tx2"/>
                </a:buClr>
                <a:buFont typeface="Arial" panose="020B0604020202020204" pitchFamily="34" charset="0"/>
                <a:buChar char="—"/>
              </a:pPr>
              <a:r>
                <a:rPr lang="en-US" sz="1000" dirty="0" smtClean="0"/>
                <a:t>Representation of Trade Working Capital, composition, seasonality and turnover time (maturities)</a:t>
              </a:r>
            </a:p>
            <a:p>
              <a:pPr marL="216000" lvl="2" indent="-216000">
                <a:spcAft>
                  <a:spcPts val="400"/>
                </a:spcAft>
                <a:buClr>
                  <a:schemeClr val="tx2"/>
                </a:buClr>
                <a:buFont typeface="Arial" panose="020B0604020202020204" pitchFamily="34" charset="0"/>
                <a:buChar char="—"/>
              </a:pPr>
              <a:r>
                <a:rPr lang="en-US" sz="1000" dirty="0" smtClean="0"/>
                <a:t>Working Capital: </a:t>
              </a:r>
            </a:p>
            <a:p>
              <a:pPr marL="360000" lvl="3" indent="-144000">
                <a:spcAft>
                  <a:spcPts val="300"/>
                </a:spcAft>
                <a:buClr>
                  <a:schemeClr val="tx2"/>
                </a:buClr>
                <a:buFont typeface="Arial" panose="020B0604020202020204" pitchFamily="34" charset="0"/>
                <a:buChar char="-"/>
              </a:pPr>
              <a:r>
                <a:rPr lang="en-US" sz="1000" dirty="0" smtClean="0"/>
                <a:t>Receivables</a:t>
              </a:r>
            </a:p>
            <a:p>
              <a:pPr marL="360000" lvl="3" indent="-144000">
                <a:spcAft>
                  <a:spcPts val="300"/>
                </a:spcAft>
                <a:buClr>
                  <a:schemeClr val="tx2"/>
                </a:buClr>
                <a:buFont typeface="Arial" panose="020B0604020202020204" pitchFamily="34" charset="0"/>
                <a:buChar char="-"/>
              </a:pPr>
              <a:r>
                <a:rPr lang="en-US" sz="1000" dirty="0" smtClean="0"/>
                <a:t>Inventories</a:t>
              </a:r>
            </a:p>
            <a:p>
              <a:pPr marL="360000" lvl="3" indent="-144000">
                <a:spcAft>
                  <a:spcPts val="300"/>
                </a:spcAft>
                <a:buClr>
                  <a:schemeClr val="tx2"/>
                </a:buClr>
                <a:buFont typeface="Arial" panose="020B0604020202020204" pitchFamily="34" charset="0"/>
                <a:buChar char="-"/>
              </a:pPr>
              <a:r>
                <a:rPr lang="en-US" sz="1000" dirty="0" smtClean="0"/>
                <a:t>Payables </a:t>
              </a:r>
            </a:p>
            <a:p>
              <a:pPr marL="216000" lvl="2" indent="-216000">
                <a:spcAft>
                  <a:spcPts val="400"/>
                </a:spcAft>
                <a:buClr>
                  <a:schemeClr val="tx2"/>
                </a:buClr>
                <a:buFont typeface="Arial" panose="020B0604020202020204" pitchFamily="34" charset="0"/>
                <a:buChar char="—"/>
              </a:pPr>
              <a:r>
                <a:rPr lang="en-US" sz="1000" dirty="0" smtClean="0"/>
                <a:t>Additional items depending on industry and depth of analysis, e.g. operating cash on hand; payments received </a:t>
              </a:r>
            </a:p>
            <a:p>
              <a:pPr marL="215900" lvl="3" indent="-215900">
                <a:spcAft>
                  <a:spcPts val="400"/>
                </a:spcAft>
                <a:buClr>
                  <a:schemeClr val="tx2"/>
                </a:buClr>
                <a:buFont typeface="Arial" panose="020B0604020202020204" pitchFamily="34" charset="0"/>
                <a:buChar char="—"/>
              </a:pPr>
              <a:r>
                <a:rPr lang="en-US" sz="1000" dirty="0" smtClean="0"/>
                <a:t>Identify needs for further action </a:t>
              </a:r>
            </a:p>
            <a:p>
              <a:pPr marL="457200" lvl="3">
                <a:spcAft>
                  <a:spcPts val="400"/>
                </a:spcAft>
                <a:buClr>
                  <a:schemeClr val="tx2"/>
                </a:buClr>
              </a:pPr>
              <a:endParaRPr lang="en-US" sz="1000" dirty="0" smtClean="0"/>
            </a:p>
            <a:p>
              <a:pPr marL="171450" indent="-171450">
                <a:spcAft>
                  <a:spcPts val="600"/>
                </a:spcAft>
                <a:buFont typeface="Symbol" panose="05050102010706020507" pitchFamily="18" charset="2"/>
                <a:buChar char="-"/>
              </a:pPr>
              <a:endParaRPr lang="en-US" sz="900" dirty="0" smtClean="0">
                <a:solidFill>
                  <a:schemeClr val="tx2"/>
                </a:solidFill>
              </a:endParaRPr>
            </a:p>
          </p:txBody>
        </p:sp>
        <p:sp>
          <p:nvSpPr>
            <p:cNvPr id="15" name="Rechteck 18"/>
            <p:cNvSpPr>
              <a:spLocks/>
            </p:cNvSpPr>
            <p:nvPr/>
          </p:nvSpPr>
          <p:spPr>
            <a:xfrm>
              <a:off x="3835263" y="3121168"/>
              <a:ext cx="2422800" cy="2570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15200" rtlCol="0" anchor="ctr"/>
            <a:lstStyle/>
            <a:p>
              <a:pPr algn="ctr"/>
              <a:r>
                <a:rPr lang="en-US" sz="2000" b="1" dirty="0" smtClean="0">
                  <a:latin typeface="+mj-lt"/>
                </a:rPr>
                <a:t>What?</a:t>
              </a:r>
              <a:endParaRPr lang="en-US" sz="2000" b="1" dirty="0">
                <a:latin typeface="+mj-lt"/>
              </a:endParaRPr>
            </a:p>
          </p:txBody>
        </p:sp>
      </p:grpSp>
      <p:grpSp>
        <p:nvGrpSpPr>
          <p:cNvPr id="25" name="Gruppieren 24"/>
          <p:cNvGrpSpPr/>
          <p:nvPr/>
        </p:nvGrpSpPr>
        <p:grpSpPr>
          <a:xfrm>
            <a:off x="487087" y="2292627"/>
            <a:ext cx="2858905" cy="2565758"/>
            <a:chOff x="488950" y="3624274"/>
            <a:chExt cx="2422800" cy="2616879"/>
          </a:xfrm>
        </p:grpSpPr>
        <p:sp>
          <p:nvSpPr>
            <p:cNvPr id="10" name="Textfeld 9"/>
            <p:cNvSpPr txBox="1"/>
            <p:nvPr/>
          </p:nvSpPr>
          <p:spPr>
            <a:xfrm>
              <a:off x="488950" y="3624274"/>
              <a:ext cx="2420938" cy="2616879"/>
            </a:xfrm>
            <a:prstGeom prst="rect">
              <a:avLst/>
            </a:prstGeom>
            <a:noFill/>
            <a:ln>
              <a:solidFill>
                <a:srgbClr val="00338D"/>
              </a:solidFill>
            </a:ln>
          </p:spPr>
          <p:txBody>
            <a:bodyPr wrap="square" lIns="54610" tIns="54610" rIns="54610" bIns="54610" rtlCol="0">
              <a:noAutofit/>
            </a:bodyPr>
            <a:lstStyle/>
            <a:p>
              <a:pPr marL="0" lvl="2">
                <a:spcAft>
                  <a:spcPts val="400"/>
                </a:spcAft>
                <a:buClr>
                  <a:schemeClr val="tx2"/>
                </a:buClr>
              </a:pPr>
              <a:r>
                <a:rPr lang="en-US" sz="900" dirty="0" smtClean="0">
                  <a:solidFill>
                    <a:schemeClr val="tx2"/>
                  </a:solidFill>
                </a:rPr>
                <a:t/>
              </a:r>
              <a:br>
                <a:rPr lang="en-US" sz="900" dirty="0" smtClean="0">
                  <a:solidFill>
                    <a:schemeClr val="tx2"/>
                  </a:solidFill>
                </a:rPr>
              </a:br>
              <a:endParaRPr lang="en-US" sz="1000" dirty="0" smtClean="0"/>
            </a:p>
            <a:p>
              <a:pPr marL="216000" lvl="2" indent="-216000">
                <a:spcAft>
                  <a:spcPts val="400"/>
                </a:spcAft>
                <a:buClr>
                  <a:schemeClr val="tx2"/>
                </a:buClr>
                <a:buFont typeface="Arial" panose="020B0604020202020204" pitchFamily="34" charset="0"/>
                <a:buChar char="—"/>
              </a:pPr>
              <a:r>
                <a:rPr lang="en-US" sz="1000" dirty="0" smtClean="0"/>
                <a:t>Impact on Liquidity </a:t>
              </a:r>
            </a:p>
            <a:p>
              <a:pPr marL="216000" lvl="2" indent="-216000">
                <a:spcAft>
                  <a:spcPts val="400"/>
                </a:spcAft>
                <a:buClr>
                  <a:schemeClr val="tx2"/>
                </a:buClr>
                <a:buFont typeface="Arial" panose="020B0604020202020204" pitchFamily="34" charset="0"/>
                <a:buChar char="—"/>
              </a:pPr>
              <a:r>
                <a:rPr lang="en-US" sz="1000" dirty="0" smtClean="0"/>
                <a:t>Demonstrates important aspects of capital requirements  </a:t>
              </a:r>
            </a:p>
            <a:p>
              <a:pPr marL="216000" lvl="2" indent="-216000">
                <a:spcAft>
                  <a:spcPts val="400"/>
                </a:spcAft>
                <a:buClr>
                  <a:schemeClr val="tx2"/>
                </a:buClr>
                <a:buFont typeface="Arial" panose="020B0604020202020204" pitchFamily="34" charset="0"/>
                <a:buChar char="—"/>
              </a:pPr>
              <a:r>
                <a:rPr lang="en-US" sz="1000" dirty="0" smtClean="0"/>
                <a:t>Comparison of turnover times with competition and experience </a:t>
              </a:r>
            </a:p>
            <a:p>
              <a:pPr marL="216000" lvl="2" indent="-216000">
                <a:spcAft>
                  <a:spcPts val="400"/>
                </a:spcAft>
                <a:buClr>
                  <a:schemeClr val="tx2"/>
                </a:buClr>
                <a:buFont typeface="Arial" panose="020B0604020202020204" pitchFamily="34" charset="0"/>
                <a:buChar char="—"/>
              </a:pPr>
              <a:r>
                <a:rPr lang="en-US" sz="1000" dirty="0" smtClean="0"/>
                <a:t>Analysis provides important indicators and plausibility points for the planning </a:t>
              </a:r>
            </a:p>
            <a:p>
              <a:pPr marL="215900" lvl="3" indent="-215900">
                <a:spcAft>
                  <a:spcPts val="400"/>
                </a:spcAft>
                <a:buClr>
                  <a:schemeClr val="tx2"/>
                </a:buClr>
                <a:buFont typeface="Arial" panose="020B0604020202020204" pitchFamily="34" charset="0"/>
                <a:buChar char="—"/>
              </a:pPr>
              <a:endParaRPr lang="en-US" sz="1000" dirty="0" smtClean="0"/>
            </a:p>
            <a:p>
              <a:pPr marL="0" lvl="3">
                <a:spcAft>
                  <a:spcPts val="400"/>
                </a:spcAft>
                <a:buClr>
                  <a:schemeClr val="tx2"/>
                </a:buClr>
              </a:pPr>
              <a:endParaRPr lang="en-US" sz="1000" dirty="0" smtClean="0"/>
            </a:p>
            <a:p>
              <a:pPr marL="215900" lvl="2" indent="-215900">
                <a:spcAft>
                  <a:spcPts val="400"/>
                </a:spcAft>
                <a:buClr>
                  <a:schemeClr val="tx2"/>
                </a:buClr>
                <a:buFont typeface="Arial" panose="020B0604020202020204" pitchFamily="34" charset="0"/>
                <a:buChar char="—"/>
              </a:pPr>
              <a:endParaRPr lang="en-US" sz="1000" dirty="0" smtClean="0"/>
            </a:p>
            <a:p>
              <a:pPr marL="0" lvl="2">
                <a:spcAft>
                  <a:spcPts val="400"/>
                </a:spcAft>
                <a:buClr>
                  <a:schemeClr val="tx2"/>
                </a:buClr>
              </a:pPr>
              <a:endParaRPr lang="en-US" sz="1000" dirty="0" smtClean="0"/>
            </a:p>
            <a:p>
              <a:pPr marL="182563" lvl="3" indent="274638">
                <a:spcAft>
                  <a:spcPts val="400"/>
                </a:spcAft>
                <a:buClr>
                  <a:schemeClr val="tx2"/>
                </a:buClr>
              </a:pPr>
              <a:endParaRPr lang="en-US" sz="1000" dirty="0" smtClean="0"/>
            </a:p>
            <a:p>
              <a:pPr marL="171450" indent="-171450">
                <a:spcAft>
                  <a:spcPts val="600"/>
                </a:spcAft>
                <a:buFont typeface="Symbol" panose="05050102010706020507" pitchFamily="18" charset="2"/>
                <a:buChar char="-"/>
              </a:pPr>
              <a:endParaRPr lang="en-US" sz="900" dirty="0" smtClean="0">
                <a:solidFill>
                  <a:schemeClr val="tx2"/>
                </a:solidFill>
              </a:endParaRPr>
            </a:p>
          </p:txBody>
        </p:sp>
        <p:sp>
          <p:nvSpPr>
            <p:cNvPr id="14" name="Rechteck 18"/>
            <p:cNvSpPr>
              <a:spLocks/>
            </p:cNvSpPr>
            <p:nvPr/>
          </p:nvSpPr>
          <p:spPr>
            <a:xfrm>
              <a:off x="488950" y="3624274"/>
              <a:ext cx="2422800" cy="2570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15200" rtlCol="0" anchor="ctr" anchorCtr="0"/>
            <a:lstStyle/>
            <a:p>
              <a:pPr algn="ctr"/>
              <a:r>
                <a:rPr lang="en-US" sz="2000" b="1" dirty="0" smtClean="0">
                  <a:latin typeface="+mj-lt"/>
                </a:rPr>
                <a:t>Why?</a:t>
              </a:r>
              <a:endParaRPr lang="en-US" sz="900" b="1" dirty="0">
                <a:latin typeface="+mj-lt"/>
              </a:endParaRPr>
            </a:p>
          </p:txBody>
        </p:sp>
      </p:grpSp>
      <p:grpSp>
        <p:nvGrpSpPr>
          <p:cNvPr id="22" name="Gruppieren 21"/>
          <p:cNvGrpSpPr/>
          <p:nvPr/>
        </p:nvGrpSpPr>
        <p:grpSpPr>
          <a:xfrm>
            <a:off x="488950" y="1422400"/>
            <a:ext cx="8928100" cy="398648"/>
            <a:chOff x="272480" y="1196752"/>
            <a:chExt cx="9360470" cy="432048"/>
          </a:xfrm>
        </p:grpSpPr>
        <p:sp>
          <p:nvSpPr>
            <p:cNvPr id="23"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Key question:</a:t>
              </a:r>
              <a:endParaRPr lang="en-US" sz="1200" i="1" dirty="0" smtClean="0">
                <a:solidFill>
                  <a:schemeClr val="bg1"/>
                </a:solidFill>
                <a:latin typeface="KPMG Light" panose="020B0403030202040204" pitchFamily="34" charset="0"/>
                <a:cs typeface="Arial" pitchFamily="34" charset="0"/>
              </a:endParaRPr>
            </a:p>
          </p:txBody>
        </p:sp>
        <p:sp>
          <p:nvSpPr>
            <p:cNvPr id="24"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1600" b="1" dirty="0" smtClean="0">
                  <a:solidFill>
                    <a:prstClr val="white"/>
                  </a:solidFill>
                  <a:latin typeface="KPMG Extralight"/>
                </a:rPr>
                <a:t>Why</a:t>
              </a:r>
              <a:r>
                <a:rPr lang="en-US" sz="1600" b="1" dirty="0" smtClean="0">
                  <a:solidFill>
                    <a:prstClr val="white"/>
                  </a:solidFill>
                </a:rPr>
                <a:t> </a:t>
              </a:r>
              <a:r>
                <a:rPr lang="en-US" sz="1000" b="1" dirty="0" smtClean="0">
                  <a:solidFill>
                    <a:prstClr val="white"/>
                  </a:solidFill>
                </a:rPr>
                <a:t>to outline Working Capital? - </a:t>
              </a:r>
              <a:r>
                <a:rPr lang="en-US" sz="1600" b="1" dirty="0" smtClean="0">
                  <a:solidFill>
                    <a:schemeClr val="bg1"/>
                  </a:solidFill>
                  <a:latin typeface="+mj-lt"/>
                </a:rPr>
                <a:t>What</a:t>
              </a:r>
              <a:r>
                <a:rPr lang="en-US" sz="1600" b="1" dirty="0" smtClean="0">
                  <a:solidFill>
                    <a:schemeClr val="bg1"/>
                  </a:solidFill>
                </a:rPr>
                <a:t> </a:t>
              </a:r>
              <a:r>
                <a:rPr lang="en-US" sz="1000" b="1" dirty="0" smtClean="0">
                  <a:solidFill>
                    <a:schemeClr val="bg1"/>
                  </a:solidFill>
                </a:rPr>
                <a:t>is Working Capital?  -  </a:t>
              </a:r>
              <a:r>
                <a:rPr lang="en-US" sz="1600" b="1" dirty="0" smtClean="0">
                  <a:solidFill>
                    <a:schemeClr val="bg1"/>
                  </a:solidFill>
                  <a:latin typeface="+mj-lt"/>
                </a:rPr>
                <a:t>How </a:t>
              </a:r>
              <a:r>
                <a:rPr lang="en-US" sz="1000" b="1" dirty="0" smtClean="0">
                  <a:solidFill>
                    <a:schemeClr val="bg1"/>
                  </a:solidFill>
                </a:rPr>
                <a:t> to analyze Working Capital?</a:t>
              </a:r>
              <a:r>
                <a:rPr lang="en-US" sz="1600" b="1" dirty="0" smtClean="0">
                  <a:solidFill>
                    <a:schemeClr val="bg1"/>
                  </a:solidFill>
                  <a:latin typeface="+mj-lt"/>
                </a:rPr>
                <a:t>  </a:t>
              </a:r>
              <a:endParaRPr lang="en-US" sz="900" b="1" dirty="0">
                <a:solidFill>
                  <a:schemeClr val="bg1"/>
                </a:solidFill>
              </a:endParaRPr>
            </a:p>
          </p:txBody>
        </p:sp>
      </p:grpSp>
      <p:grpSp>
        <p:nvGrpSpPr>
          <p:cNvPr id="9" name="Gruppieren 8"/>
          <p:cNvGrpSpPr/>
          <p:nvPr/>
        </p:nvGrpSpPr>
        <p:grpSpPr>
          <a:xfrm>
            <a:off x="283188" y="1843447"/>
            <a:ext cx="804317" cy="800674"/>
            <a:chOff x="1406496" y="1777938"/>
            <a:chExt cx="925200" cy="1039624"/>
          </a:xfrm>
        </p:grpSpPr>
        <p:sp>
          <p:nvSpPr>
            <p:cNvPr id="6" name="Ellipse 5"/>
            <p:cNvSpPr/>
            <p:nvPr/>
          </p:nvSpPr>
          <p:spPr>
            <a:xfrm>
              <a:off x="1496401" y="1976175"/>
              <a:ext cx="745390" cy="8413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26" name="Textfeld 25"/>
            <p:cNvSpPr txBox="1"/>
            <p:nvPr/>
          </p:nvSpPr>
          <p:spPr>
            <a:xfrm>
              <a:off x="1406496" y="1777938"/>
              <a:ext cx="925200" cy="925200"/>
            </a:xfrm>
            <a:prstGeom prst="rect">
              <a:avLst/>
            </a:prstGeom>
            <a:noFill/>
          </p:spPr>
          <p:txBody>
            <a:bodyPr wrap="square" lIns="54610" tIns="54610" rIns="54610" bIns="54610" rtlCol="0">
              <a:noAutofit/>
            </a:bodyPr>
            <a:lstStyle/>
            <a:p>
              <a:pPr algn="ctr">
                <a:spcAft>
                  <a:spcPts val="600"/>
                </a:spcAft>
              </a:pPr>
              <a:r>
                <a:rPr lang="en-US" sz="4800" dirty="0" smtClean="0">
                  <a:solidFill>
                    <a:schemeClr val="bg1"/>
                  </a:solidFill>
                  <a:latin typeface="+mj-lt"/>
                </a:rPr>
                <a:t>?</a:t>
              </a:r>
            </a:p>
          </p:txBody>
        </p:sp>
      </p:grpSp>
      <p:sp>
        <p:nvSpPr>
          <p:cNvPr id="41" name="Textfeld 40"/>
          <p:cNvSpPr txBox="1"/>
          <p:nvPr/>
        </p:nvSpPr>
        <p:spPr>
          <a:xfrm>
            <a:off x="488949" y="5242049"/>
            <a:ext cx="3687843" cy="252000"/>
          </a:xfrm>
          <a:prstGeom prst="rect">
            <a:avLst/>
          </a:prstGeom>
          <a:solidFill>
            <a:schemeClr val="tx2"/>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15200" rtlCol="0" anchor="ctr" anchorCtr="0"/>
          <a:lstStyle>
            <a:defPPr>
              <a:defRPr lang="en-US"/>
            </a:defPPr>
            <a:lvl1pPr algn="ctr">
              <a:defRPr sz="2000" b="1">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Working capital</a:t>
            </a:r>
            <a:endParaRPr lang="en-US" dirty="0"/>
          </a:p>
        </p:txBody>
      </p:sp>
      <p:sp>
        <p:nvSpPr>
          <p:cNvPr id="42" name="Textfeld 41"/>
          <p:cNvSpPr txBox="1"/>
          <p:nvPr/>
        </p:nvSpPr>
        <p:spPr>
          <a:xfrm>
            <a:off x="5730650" y="5242049"/>
            <a:ext cx="36864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15200" rtlCol="0" anchor="ctr" anchorCtr="0"/>
          <a:lstStyle>
            <a:defPPr>
              <a:defRPr lang="en-US"/>
            </a:defPPr>
            <a:lvl1pPr algn="ctr">
              <a:defRPr sz="2000" b="1">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Net working capital</a:t>
            </a:r>
            <a:endParaRPr lang="en-US" dirty="0"/>
          </a:p>
        </p:txBody>
      </p:sp>
      <p:grpSp>
        <p:nvGrpSpPr>
          <p:cNvPr id="43" name="Gruppieren 42"/>
          <p:cNvGrpSpPr/>
          <p:nvPr/>
        </p:nvGrpSpPr>
        <p:grpSpPr>
          <a:xfrm>
            <a:off x="4618654" y="5300268"/>
            <a:ext cx="653321" cy="720864"/>
            <a:chOff x="4529209" y="1894939"/>
            <a:chExt cx="932797" cy="1029236"/>
          </a:xfrm>
        </p:grpSpPr>
        <p:sp>
          <p:nvSpPr>
            <p:cNvPr id="44" name="Ellipse 43"/>
            <p:cNvSpPr/>
            <p:nvPr/>
          </p:nvSpPr>
          <p:spPr>
            <a:xfrm>
              <a:off x="4529209" y="1999281"/>
              <a:ext cx="925200" cy="924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5" name="Textfeld 44"/>
            <p:cNvSpPr txBox="1"/>
            <p:nvPr/>
          </p:nvSpPr>
          <p:spPr>
            <a:xfrm>
              <a:off x="4536806" y="1894939"/>
              <a:ext cx="925200" cy="925201"/>
            </a:xfrm>
            <a:prstGeom prst="rect">
              <a:avLst/>
            </a:prstGeom>
            <a:noFill/>
          </p:spPr>
          <p:txBody>
            <a:bodyPr wrap="square" lIns="54610" tIns="54610" rIns="54610" bIns="54610" rtlCol="0" anchor="ctr">
              <a:noAutofit/>
            </a:bodyPr>
            <a:lstStyle/>
            <a:p>
              <a:pPr algn="ctr">
                <a:spcAft>
                  <a:spcPts val="600"/>
                </a:spcAft>
              </a:pPr>
              <a:r>
                <a:rPr lang="en-US" sz="4000" dirty="0" smtClean="0">
                  <a:solidFill>
                    <a:schemeClr val="bg1"/>
                  </a:solidFill>
                  <a:latin typeface="+mj-lt"/>
                </a:rPr>
                <a:t>vs</a:t>
              </a:r>
              <a:r>
                <a:rPr lang="en-US" sz="2800" dirty="0" smtClean="0">
                  <a:solidFill>
                    <a:schemeClr val="bg1"/>
                  </a:solidFill>
                  <a:latin typeface="+mj-lt"/>
                </a:rPr>
                <a:t>.</a:t>
              </a:r>
            </a:p>
          </p:txBody>
        </p:sp>
      </p:grpSp>
      <p:sp>
        <p:nvSpPr>
          <p:cNvPr id="46" name="Textfeld 45"/>
          <p:cNvSpPr txBox="1"/>
          <p:nvPr/>
        </p:nvSpPr>
        <p:spPr>
          <a:xfrm>
            <a:off x="488949" y="5496388"/>
            <a:ext cx="3686400" cy="524744"/>
          </a:xfrm>
          <a:prstGeom prst="rect">
            <a:avLst/>
          </a:prstGeom>
          <a:noFill/>
          <a:ln>
            <a:solidFill>
              <a:srgbClr val="00338D"/>
            </a:solidFill>
          </a:ln>
        </p:spPr>
        <p:txBody>
          <a:bodyPr wrap="square" lIns="54610" tIns="54610" rIns="54610" bIns="54610" rtlCol="0">
            <a:noAutofit/>
          </a:bodyPr>
          <a:lstStyle/>
          <a:p>
            <a:pPr algn="ctr">
              <a:spcAft>
                <a:spcPts val="600"/>
              </a:spcAft>
            </a:pPr>
            <a:r>
              <a:rPr lang="en-US" sz="1000" b="1" dirty="0" smtClean="0"/>
              <a:t/>
            </a:r>
            <a:br>
              <a:rPr lang="en-US" sz="1000" b="1" dirty="0" smtClean="0"/>
            </a:br>
            <a:r>
              <a:rPr lang="en-US" sz="1000" b="1" dirty="0" smtClean="0"/>
              <a:t>WC = </a:t>
            </a:r>
            <a:r>
              <a:rPr lang="en-US" sz="1000" dirty="0" smtClean="0"/>
              <a:t>current assets - short-term liabilities </a:t>
            </a:r>
          </a:p>
        </p:txBody>
      </p:sp>
      <p:grpSp>
        <p:nvGrpSpPr>
          <p:cNvPr id="34" name="Gruppieren 33"/>
          <p:cNvGrpSpPr/>
          <p:nvPr/>
        </p:nvGrpSpPr>
        <p:grpSpPr>
          <a:xfrm>
            <a:off x="3311117" y="1843447"/>
            <a:ext cx="804317" cy="800674"/>
            <a:chOff x="1406496" y="1777938"/>
            <a:chExt cx="925200" cy="1039624"/>
          </a:xfrm>
        </p:grpSpPr>
        <p:sp>
          <p:nvSpPr>
            <p:cNvPr id="35" name="Ellipse 34"/>
            <p:cNvSpPr/>
            <p:nvPr/>
          </p:nvSpPr>
          <p:spPr>
            <a:xfrm>
              <a:off x="1496401" y="1976175"/>
              <a:ext cx="745390" cy="8413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6" name="Textfeld 35"/>
            <p:cNvSpPr txBox="1"/>
            <p:nvPr/>
          </p:nvSpPr>
          <p:spPr>
            <a:xfrm>
              <a:off x="1406496" y="1777938"/>
              <a:ext cx="925200" cy="925200"/>
            </a:xfrm>
            <a:prstGeom prst="rect">
              <a:avLst/>
            </a:prstGeom>
            <a:noFill/>
          </p:spPr>
          <p:txBody>
            <a:bodyPr wrap="square" lIns="54610" tIns="54610" rIns="54610" bIns="54610" rtlCol="0">
              <a:noAutofit/>
            </a:bodyPr>
            <a:lstStyle/>
            <a:p>
              <a:pPr algn="ctr">
                <a:spcAft>
                  <a:spcPts val="600"/>
                </a:spcAft>
              </a:pPr>
              <a:r>
                <a:rPr lang="en-US" sz="4800" dirty="0" smtClean="0">
                  <a:solidFill>
                    <a:schemeClr val="bg1"/>
                  </a:solidFill>
                  <a:latin typeface="+mj-lt"/>
                </a:rPr>
                <a:t>?</a:t>
              </a:r>
            </a:p>
          </p:txBody>
        </p:sp>
      </p:grpSp>
      <p:grpSp>
        <p:nvGrpSpPr>
          <p:cNvPr id="37" name="Gruppieren 36"/>
          <p:cNvGrpSpPr/>
          <p:nvPr/>
        </p:nvGrpSpPr>
        <p:grpSpPr>
          <a:xfrm>
            <a:off x="6350557" y="1843447"/>
            <a:ext cx="804317" cy="800674"/>
            <a:chOff x="1406496" y="1777938"/>
            <a:chExt cx="925200" cy="1039624"/>
          </a:xfrm>
        </p:grpSpPr>
        <p:sp>
          <p:nvSpPr>
            <p:cNvPr id="38" name="Ellipse 37"/>
            <p:cNvSpPr/>
            <p:nvPr/>
          </p:nvSpPr>
          <p:spPr>
            <a:xfrm>
              <a:off x="1496401" y="1976175"/>
              <a:ext cx="745390" cy="8413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9" name="Textfeld 38"/>
            <p:cNvSpPr txBox="1"/>
            <p:nvPr/>
          </p:nvSpPr>
          <p:spPr>
            <a:xfrm>
              <a:off x="1406496" y="1777938"/>
              <a:ext cx="925200" cy="925200"/>
            </a:xfrm>
            <a:prstGeom prst="rect">
              <a:avLst/>
            </a:prstGeom>
            <a:noFill/>
          </p:spPr>
          <p:txBody>
            <a:bodyPr wrap="square" lIns="54610" tIns="54610" rIns="54610" bIns="54610" rtlCol="0">
              <a:noAutofit/>
            </a:bodyPr>
            <a:lstStyle/>
            <a:p>
              <a:pPr algn="ctr">
                <a:spcAft>
                  <a:spcPts val="600"/>
                </a:spcAft>
              </a:pPr>
              <a:r>
                <a:rPr lang="en-US" sz="4800" dirty="0" smtClean="0">
                  <a:solidFill>
                    <a:schemeClr val="bg1"/>
                  </a:solidFill>
                  <a:latin typeface="+mj-lt"/>
                </a:rPr>
                <a:t>?</a:t>
              </a:r>
            </a:p>
          </p:txBody>
        </p:sp>
      </p:grpSp>
      <p:sp>
        <p:nvSpPr>
          <p:cNvPr id="47" name="Textfeld 46"/>
          <p:cNvSpPr txBox="1"/>
          <p:nvPr/>
        </p:nvSpPr>
        <p:spPr>
          <a:xfrm>
            <a:off x="5730650" y="5496388"/>
            <a:ext cx="3686400" cy="524744"/>
          </a:xfrm>
          <a:prstGeom prst="rect">
            <a:avLst/>
          </a:prstGeom>
          <a:noFill/>
          <a:ln>
            <a:solidFill>
              <a:srgbClr val="00338D"/>
            </a:solidFill>
          </a:ln>
        </p:spPr>
        <p:txBody>
          <a:bodyPr wrap="square" lIns="54610" tIns="54610" rIns="54610" bIns="54610" rtlCol="0" anchor="ctr">
            <a:noAutofit/>
          </a:bodyPr>
          <a:lstStyle/>
          <a:p>
            <a:pPr algn="ctr">
              <a:spcAft>
                <a:spcPts val="600"/>
              </a:spcAft>
            </a:pPr>
            <a:r>
              <a:rPr lang="en-US" sz="1000" b="1" dirty="0" smtClean="0"/>
              <a:t>NWC = </a:t>
            </a:r>
            <a:r>
              <a:rPr lang="en-US" sz="1000" dirty="0" smtClean="0"/>
              <a:t>current assets - short-term liabilities - liquid funds  </a:t>
            </a:r>
            <a:endParaRPr lang="en-US" sz="1000" dirty="0"/>
          </a:p>
        </p:txBody>
      </p:sp>
      <p:cxnSp>
        <p:nvCxnSpPr>
          <p:cNvPr id="11" name="Gerader Verbinder 10"/>
          <p:cNvCxnSpPr/>
          <p:nvPr/>
        </p:nvCxnSpPr>
        <p:spPr>
          <a:xfrm>
            <a:off x="488950" y="5048842"/>
            <a:ext cx="8929963" cy="2750"/>
          </a:xfrm>
          <a:prstGeom prst="line">
            <a:avLst/>
          </a:prstGeom>
          <a:ln w="9525">
            <a:solidFill>
              <a:srgbClr val="00338D"/>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633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440294" y="2468879"/>
            <a:ext cx="6978025" cy="940895"/>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5" name="Rechteck 54"/>
          <p:cNvSpPr/>
          <p:nvPr/>
        </p:nvSpPr>
        <p:spPr>
          <a:xfrm>
            <a:off x="2440294" y="3479685"/>
            <a:ext cx="6978025" cy="730697"/>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56" name="Rechteck 55"/>
          <p:cNvSpPr/>
          <p:nvPr/>
        </p:nvSpPr>
        <p:spPr>
          <a:xfrm>
            <a:off x="2440294" y="4306084"/>
            <a:ext cx="6978025" cy="843545"/>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p:txBody>
          <a:bodyPr/>
          <a:lstStyle/>
          <a:p>
            <a:endParaRPr lang="en-US" dirty="0" smtClean="0"/>
          </a:p>
          <a:p>
            <a:r>
              <a:rPr lang="en-US" dirty="0" smtClean="0"/>
              <a:t>Without taking into account the advance payments received, the average cash conversion cycle is currently at approx. 197 days due to the high inventory reach.</a:t>
            </a:r>
          </a:p>
          <a:p>
            <a:r>
              <a:rPr lang="en-US" dirty="0" smtClean="0"/>
              <a:t>Taking into account the advance payments received, the resulting average cash conversion cycle amounts to approx. 73 days. </a:t>
            </a:r>
            <a:endParaRPr lang="en-US" dirty="0"/>
          </a:p>
        </p:txBody>
      </p:sp>
      <p:sp>
        <p:nvSpPr>
          <p:cNvPr id="4" name="Titel 3"/>
          <p:cNvSpPr>
            <a:spLocks noGrp="1"/>
          </p:cNvSpPr>
          <p:nvPr>
            <p:ph type="title"/>
          </p:nvPr>
        </p:nvSpPr>
        <p:spPr>
          <a:xfrm>
            <a:off x="488314" y="445181"/>
            <a:ext cx="8918244" cy="723600"/>
          </a:xfrm>
        </p:spPr>
        <p:txBody>
          <a:bodyPr/>
          <a:lstStyle/>
          <a:p>
            <a:r>
              <a:rPr lang="en-US" dirty="0" smtClean="0"/>
              <a:t>1. Basics: </a:t>
            </a:r>
            <a:r>
              <a:rPr lang="en-US" dirty="0" smtClean="0">
                <a:solidFill>
                  <a:srgbClr val="00338D"/>
                </a:solidFill>
              </a:rPr>
              <a:t>What is the reason and approach for a WC analysis?</a:t>
            </a:r>
            <a:br>
              <a:rPr lang="en-US" dirty="0" smtClean="0">
                <a:solidFill>
                  <a:srgbClr val="00338D"/>
                </a:solidFill>
              </a:rPr>
            </a:br>
            <a:r>
              <a:rPr lang="en-US" dirty="0" smtClean="0"/>
              <a:t>  </a:t>
            </a:r>
            <a:endParaRPr lang="en-US" dirty="0"/>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sp>
        <p:nvSpPr>
          <p:cNvPr id="76" name="Text Placeholder 12"/>
          <p:cNvSpPr txBox="1">
            <a:spLocks/>
          </p:cNvSpPr>
          <p:nvPr>
            <p:custDataLst>
              <p:tags r:id="rId1"/>
            </p:custDataLst>
          </p:nvPr>
        </p:nvSpPr>
        <p:spPr>
          <a:xfrm>
            <a:off x="2447921" y="1422400"/>
            <a:ext cx="4089403"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Working Capital Cycle (schematic)</a:t>
            </a:r>
            <a:endParaRPr lang="en-US" sz="900" kern="0" dirty="0">
              <a:latin typeface="Arial" panose="020B0604020202020204" pitchFamily="34" charset="0"/>
              <a:cs typeface="Arial" panose="020B0604020202020204" pitchFamily="34" charset="0"/>
            </a:endParaRPr>
          </a:p>
        </p:txBody>
      </p:sp>
      <p:sp>
        <p:nvSpPr>
          <p:cNvPr id="62" name="Rectangle 2"/>
          <p:cNvSpPr>
            <a:spLocks noChangeArrowheads="1"/>
          </p:cNvSpPr>
          <p:nvPr/>
        </p:nvSpPr>
        <p:spPr bwMode="auto">
          <a:xfrm>
            <a:off x="552869" y="5494100"/>
            <a:ext cx="1620000" cy="471827"/>
          </a:xfrm>
          <a:prstGeom prst="rect">
            <a:avLst/>
          </a:prstGeom>
          <a:solidFill>
            <a:srgbClr val="BC204B"/>
          </a:solidFill>
          <a:ln w="12700">
            <a:noFill/>
            <a:miter lim="800000"/>
            <a:headEnd/>
            <a:tailEnd/>
          </a:ln>
        </p:spPr>
        <p:txBody>
          <a:bodyPr lIns="54000" tIns="54000" rIns="54000" bIns="54000" anchor="ctr" anchorCtr="1"/>
          <a:lstStyle/>
          <a:p>
            <a:pPr lvl="0" defTabSz="762000" eaLnBrk="0" hangingPunct="0">
              <a:lnSpc>
                <a:spcPct val="90000"/>
              </a:lnSpc>
              <a:defRPr/>
            </a:pPr>
            <a:r>
              <a:rPr lang="en-US" sz="700" kern="0" dirty="0" smtClean="0">
                <a:solidFill>
                  <a:schemeClr val="bg1"/>
                </a:solidFill>
              </a:rPr>
              <a:t>Use this overview to show CCC as the financing gap / requirement of the company. </a:t>
            </a:r>
            <a:endParaRPr lang="en-US" sz="700" kern="0" dirty="0">
              <a:solidFill>
                <a:schemeClr val="bg1"/>
              </a:solidFill>
            </a:endParaRPr>
          </a:p>
        </p:txBody>
      </p:sp>
      <p:sp>
        <p:nvSpPr>
          <p:cNvPr id="41" name="AutoShape 6"/>
          <p:cNvSpPr>
            <a:spLocks noChangeArrowheads="1"/>
          </p:cNvSpPr>
          <p:nvPr/>
        </p:nvSpPr>
        <p:spPr bwMode="gray">
          <a:xfrm>
            <a:off x="3375822" y="2011769"/>
            <a:ext cx="964009" cy="360000"/>
          </a:xfrm>
          <a:prstGeom prst="chevron">
            <a:avLst>
              <a:gd name="adj" fmla="val 17128"/>
            </a:avLst>
          </a:prstGeom>
          <a:solidFill>
            <a:schemeClr val="tx2"/>
          </a:solidFill>
          <a:ln w="6350">
            <a:noFill/>
            <a:miter lim="800000"/>
            <a:headEnd/>
            <a:tailEnd/>
          </a:ln>
          <a:effectLst/>
        </p:spPr>
        <p:txBody>
          <a:bodyPr wrap="none" lIns="54000" tIns="72000" rIns="54000" bIns="72000" anchor="ctr"/>
          <a:lstStyle/>
          <a:p>
            <a:pPr marL="90488" algn="ctr" fontAlgn="base">
              <a:spcBef>
                <a:spcPct val="0"/>
              </a:spcBef>
              <a:spcAft>
                <a:spcPct val="0"/>
              </a:spcAft>
            </a:pPr>
            <a:r>
              <a:rPr lang="en-US" sz="900" b="1" dirty="0" smtClean="0">
                <a:solidFill>
                  <a:srgbClr val="FFFFFF"/>
                </a:solidFill>
                <a:ea typeface="SimSun" pitchFamily="2" charset="-122"/>
                <a:cs typeface="Arial" pitchFamily="34" charset="0"/>
              </a:rPr>
              <a:t>Accounts</a:t>
            </a:r>
          </a:p>
          <a:p>
            <a:pPr marL="90488" algn="ctr" fontAlgn="base">
              <a:spcBef>
                <a:spcPct val="0"/>
              </a:spcBef>
              <a:spcAft>
                <a:spcPct val="0"/>
              </a:spcAft>
            </a:pPr>
            <a:r>
              <a:rPr lang="en-US" sz="900" b="1" dirty="0" smtClean="0">
                <a:solidFill>
                  <a:srgbClr val="FFFFFF"/>
                </a:solidFill>
                <a:ea typeface="SimSun" pitchFamily="2" charset="-122"/>
                <a:cs typeface="Arial" pitchFamily="34" charset="0"/>
              </a:rPr>
              <a:t>payable</a:t>
            </a:r>
          </a:p>
        </p:txBody>
      </p:sp>
      <p:sp>
        <p:nvSpPr>
          <p:cNvPr id="42" name="AutoShape 7"/>
          <p:cNvSpPr>
            <a:spLocks noChangeArrowheads="1"/>
          </p:cNvSpPr>
          <p:nvPr/>
        </p:nvSpPr>
        <p:spPr bwMode="gray">
          <a:xfrm>
            <a:off x="4373291" y="2011769"/>
            <a:ext cx="1035545" cy="360000"/>
          </a:xfrm>
          <a:prstGeom prst="chevron">
            <a:avLst>
              <a:gd name="adj" fmla="val 16094"/>
            </a:avLst>
          </a:prstGeom>
          <a:solidFill>
            <a:schemeClr val="tx2"/>
          </a:solidFill>
          <a:ln w="6350" algn="ctr">
            <a:noFill/>
            <a:miter lim="800000"/>
            <a:headEnd/>
            <a:tailEnd/>
          </a:ln>
          <a:effectLst/>
        </p:spPr>
        <p:txBody>
          <a:bodyPr wrap="none" lIns="54000" tIns="72000" rIns="54000" bIns="72000" anchor="ctr"/>
          <a:lstStyle/>
          <a:p>
            <a:pPr marL="90488" algn="ctr" fontAlgn="base">
              <a:spcBef>
                <a:spcPct val="0"/>
              </a:spcBef>
              <a:spcAft>
                <a:spcPct val="0"/>
              </a:spcAft>
            </a:pPr>
            <a:r>
              <a:rPr lang="en-US" sz="900" b="1" dirty="0" smtClean="0">
                <a:solidFill>
                  <a:srgbClr val="FFFFFF"/>
                </a:solidFill>
                <a:ea typeface="SimSun" pitchFamily="2" charset="-122"/>
                <a:cs typeface="Arial" pitchFamily="34" charset="0"/>
              </a:rPr>
              <a:t>Raw materials</a:t>
            </a:r>
          </a:p>
          <a:p>
            <a:pPr marL="90488" algn="ctr" fontAlgn="base">
              <a:spcBef>
                <a:spcPct val="0"/>
              </a:spcBef>
              <a:spcAft>
                <a:spcPct val="0"/>
              </a:spcAft>
            </a:pPr>
            <a:r>
              <a:rPr lang="en-US" sz="900" b="1" dirty="0" smtClean="0">
                <a:solidFill>
                  <a:srgbClr val="FFFFFF"/>
                </a:solidFill>
                <a:ea typeface="SimSun" pitchFamily="2" charset="-122"/>
                <a:cs typeface="Arial" pitchFamily="34" charset="0"/>
              </a:rPr>
              <a:t>and supplies</a:t>
            </a:r>
          </a:p>
        </p:txBody>
      </p:sp>
      <p:sp>
        <p:nvSpPr>
          <p:cNvPr id="43" name="AutoShape 8"/>
          <p:cNvSpPr>
            <a:spLocks noChangeArrowheads="1"/>
          </p:cNvSpPr>
          <p:nvPr/>
        </p:nvSpPr>
        <p:spPr bwMode="gray">
          <a:xfrm>
            <a:off x="5442296" y="2011769"/>
            <a:ext cx="1209626" cy="360000"/>
          </a:xfrm>
          <a:prstGeom prst="chevron">
            <a:avLst>
              <a:gd name="adj" fmla="val 16088"/>
            </a:avLst>
          </a:prstGeom>
          <a:solidFill>
            <a:schemeClr val="tx2"/>
          </a:solidFill>
          <a:ln w="6350" algn="ctr">
            <a:noFill/>
            <a:miter lim="800000"/>
            <a:headEnd/>
            <a:tailEnd/>
          </a:ln>
          <a:effectLst/>
        </p:spPr>
        <p:txBody>
          <a:bodyPr wrap="none" lIns="54000" tIns="72000" rIns="54000" bIns="72000" anchor="ctr"/>
          <a:lstStyle/>
          <a:p>
            <a:pPr marL="90488" algn="ctr" fontAlgn="base">
              <a:spcBef>
                <a:spcPct val="0"/>
              </a:spcBef>
              <a:spcAft>
                <a:spcPct val="0"/>
              </a:spcAft>
            </a:pPr>
            <a:r>
              <a:rPr lang="en-US" sz="900" b="1" dirty="0" smtClean="0">
                <a:solidFill>
                  <a:srgbClr val="FFFFFF"/>
                </a:solidFill>
                <a:ea typeface="SimSun" pitchFamily="2" charset="-122"/>
                <a:cs typeface="Arial" pitchFamily="34" charset="0"/>
              </a:rPr>
              <a:t>Work in</a:t>
            </a:r>
          </a:p>
          <a:p>
            <a:pPr marL="90488" algn="ctr" fontAlgn="base">
              <a:spcBef>
                <a:spcPct val="0"/>
              </a:spcBef>
              <a:spcAft>
                <a:spcPct val="0"/>
              </a:spcAft>
            </a:pPr>
            <a:r>
              <a:rPr lang="en-US" sz="900" b="1" dirty="0" smtClean="0">
                <a:solidFill>
                  <a:srgbClr val="FFFFFF"/>
                </a:solidFill>
                <a:ea typeface="SimSun" pitchFamily="2" charset="-122"/>
                <a:cs typeface="Arial" pitchFamily="34" charset="0"/>
              </a:rPr>
              <a:t>progress</a:t>
            </a:r>
          </a:p>
        </p:txBody>
      </p:sp>
      <p:sp>
        <p:nvSpPr>
          <p:cNvPr id="44" name="AutoShape 9"/>
          <p:cNvSpPr>
            <a:spLocks noChangeArrowheads="1"/>
          </p:cNvSpPr>
          <p:nvPr/>
        </p:nvSpPr>
        <p:spPr bwMode="gray">
          <a:xfrm>
            <a:off x="6685382" y="2011769"/>
            <a:ext cx="1504933" cy="360000"/>
          </a:xfrm>
          <a:prstGeom prst="chevron">
            <a:avLst>
              <a:gd name="adj" fmla="val 16084"/>
            </a:avLst>
          </a:prstGeom>
          <a:solidFill>
            <a:schemeClr val="tx2"/>
          </a:solidFill>
          <a:ln w="6350" algn="ctr">
            <a:noFill/>
            <a:miter lim="800000"/>
            <a:headEnd/>
            <a:tailEnd/>
          </a:ln>
          <a:effectLst/>
        </p:spPr>
        <p:txBody>
          <a:bodyPr wrap="none" lIns="54000" tIns="72000" rIns="54000" bIns="72000" anchor="ctr"/>
          <a:lstStyle/>
          <a:p>
            <a:pPr marL="90488" algn="ctr" fontAlgn="base">
              <a:spcBef>
                <a:spcPct val="0"/>
              </a:spcBef>
              <a:spcAft>
                <a:spcPct val="0"/>
              </a:spcAft>
            </a:pPr>
            <a:r>
              <a:rPr lang="en-US" sz="900" b="1" dirty="0" smtClean="0">
                <a:solidFill>
                  <a:srgbClr val="FFFFFF"/>
                </a:solidFill>
                <a:ea typeface="SimSun" pitchFamily="2" charset="-122"/>
                <a:cs typeface="Arial" pitchFamily="34" charset="0"/>
              </a:rPr>
              <a:t>Finished</a:t>
            </a:r>
          </a:p>
          <a:p>
            <a:pPr marL="90488" algn="ctr" fontAlgn="base">
              <a:spcBef>
                <a:spcPct val="0"/>
              </a:spcBef>
              <a:spcAft>
                <a:spcPct val="0"/>
              </a:spcAft>
            </a:pPr>
            <a:r>
              <a:rPr lang="en-US" sz="900" b="1" dirty="0" smtClean="0">
                <a:solidFill>
                  <a:srgbClr val="FFFFFF"/>
                </a:solidFill>
                <a:ea typeface="SimSun" pitchFamily="2" charset="-122"/>
                <a:cs typeface="Arial" pitchFamily="34" charset="0"/>
              </a:rPr>
              <a:t>products</a:t>
            </a:r>
          </a:p>
        </p:txBody>
      </p:sp>
      <p:sp>
        <p:nvSpPr>
          <p:cNvPr id="45" name="AutoShape 10"/>
          <p:cNvSpPr>
            <a:spLocks noChangeArrowheads="1"/>
          </p:cNvSpPr>
          <p:nvPr/>
        </p:nvSpPr>
        <p:spPr bwMode="gray">
          <a:xfrm>
            <a:off x="8223773" y="2011769"/>
            <a:ext cx="1203947" cy="360000"/>
          </a:xfrm>
          <a:prstGeom prst="chevron">
            <a:avLst>
              <a:gd name="adj" fmla="val 16082"/>
            </a:avLst>
          </a:prstGeom>
          <a:solidFill>
            <a:schemeClr val="tx2"/>
          </a:solidFill>
          <a:ln w="6350" algn="ctr">
            <a:noFill/>
            <a:miter lim="800000"/>
            <a:headEnd/>
            <a:tailEnd/>
          </a:ln>
          <a:effectLst/>
        </p:spPr>
        <p:txBody>
          <a:bodyPr wrap="none" lIns="54000" tIns="72000" rIns="54000" bIns="72000" anchor="ctr"/>
          <a:lstStyle/>
          <a:p>
            <a:pPr marL="90488" algn="ctr" fontAlgn="base">
              <a:spcBef>
                <a:spcPct val="0"/>
              </a:spcBef>
              <a:spcAft>
                <a:spcPct val="0"/>
              </a:spcAft>
            </a:pPr>
            <a:r>
              <a:rPr lang="en-US" sz="900" b="1" dirty="0" smtClean="0">
                <a:solidFill>
                  <a:srgbClr val="FFFFFF"/>
                </a:solidFill>
                <a:ea typeface="SimSun" pitchFamily="2" charset="-122"/>
                <a:cs typeface="Arial" pitchFamily="34" charset="0"/>
              </a:rPr>
              <a:t>Accounts </a:t>
            </a:r>
            <a:br>
              <a:rPr lang="en-US" sz="900" b="1" dirty="0" smtClean="0">
                <a:solidFill>
                  <a:srgbClr val="FFFFFF"/>
                </a:solidFill>
                <a:ea typeface="SimSun" pitchFamily="2" charset="-122"/>
                <a:cs typeface="Arial" pitchFamily="34" charset="0"/>
              </a:rPr>
            </a:br>
            <a:r>
              <a:rPr lang="en-US" sz="900" b="1" dirty="0" smtClean="0">
                <a:solidFill>
                  <a:srgbClr val="FFFFFF"/>
                </a:solidFill>
                <a:ea typeface="SimSun" pitchFamily="2" charset="-122"/>
                <a:cs typeface="Arial" pitchFamily="34" charset="0"/>
              </a:rPr>
              <a:t>receivable</a:t>
            </a:r>
          </a:p>
        </p:txBody>
      </p:sp>
      <p:sp>
        <p:nvSpPr>
          <p:cNvPr id="46" name="AutoShape 11"/>
          <p:cNvSpPr>
            <a:spLocks noChangeArrowheads="1"/>
          </p:cNvSpPr>
          <p:nvPr/>
        </p:nvSpPr>
        <p:spPr bwMode="gray">
          <a:xfrm>
            <a:off x="2447920" y="2011769"/>
            <a:ext cx="894442" cy="360000"/>
          </a:xfrm>
          <a:prstGeom prst="homePlate">
            <a:avLst>
              <a:gd name="adj" fmla="val 15892"/>
            </a:avLst>
          </a:prstGeom>
          <a:solidFill>
            <a:schemeClr val="tx2"/>
          </a:solidFill>
          <a:ln w="6350">
            <a:noFill/>
            <a:miter lim="800000"/>
            <a:headEnd/>
            <a:tailEnd/>
          </a:ln>
          <a:effectLst/>
        </p:spPr>
        <p:txBody>
          <a:bodyPr wrap="none" lIns="54000" tIns="72000" rIns="54000" bIns="72000" anchor="ctr"/>
          <a:lstStyle/>
          <a:p>
            <a:pPr algn="ctr" fontAlgn="base">
              <a:spcBef>
                <a:spcPct val="0"/>
              </a:spcBef>
              <a:spcAft>
                <a:spcPct val="0"/>
              </a:spcAft>
            </a:pPr>
            <a:r>
              <a:rPr lang="en-US" sz="900" b="1" dirty="0" smtClean="0">
                <a:solidFill>
                  <a:srgbClr val="FFFFFF"/>
                </a:solidFill>
                <a:ea typeface="SimSun" pitchFamily="2" charset="-122"/>
                <a:cs typeface="Arial" pitchFamily="34" charset="0"/>
              </a:rPr>
              <a:t>Purchase </a:t>
            </a:r>
            <a:br>
              <a:rPr lang="en-US" sz="900" b="1" dirty="0" smtClean="0">
                <a:solidFill>
                  <a:srgbClr val="FFFFFF"/>
                </a:solidFill>
                <a:ea typeface="SimSun" pitchFamily="2" charset="-122"/>
                <a:cs typeface="Arial" pitchFamily="34" charset="0"/>
              </a:rPr>
            </a:br>
            <a:r>
              <a:rPr lang="en-US" sz="900" b="1" dirty="0" smtClean="0">
                <a:solidFill>
                  <a:srgbClr val="FFFFFF"/>
                </a:solidFill>
                <a:ea typeface="SimSun" pitchFamily="2" charset="-122"/>
                <a:cs typeface="Arial" pitchFamily="34" charset="0"/>
              </a:rPr>
              <a:t>commitments</a:t>
            </a:r>
          </a:p>
        </p:txBody>
      </p:sp>
      <p:sp>
        <p:nvSpPr>
          <p:cNvPr id="47" name="Line 12"/>
          <p:cNvSpPr>
            <a:spLocks noChangeShapeType="1"/>
          </p:cNvSpPr>
          <p:nvPr/>
        </p:nvSpPr>
        <p:spPr bwMode="gray">
          <a:xfrm>
            <a:off x="4349373" y="3173167"/>
            <a:ext cx="0" cy="2052000"/>
          </a:xfrm>
          <a:prstGeom prst="line">
            <a:avLst/>
          </a:prstGeom>
          <a:noFill/>
          <a:ln w="12700">
            <a:solidFill>
              <a:srgbClr val="00338D"/>
            </a:solidFill>
            <a:prstDash val="sysDash"/>
            <a:round/>
            <a:headEnd/>
            <a:tailEnd/>
          </a:ln>
        </p:spPr>
        <p:txBody>
          <a:bodyPr/>
          <a:lstStyle/>
          <a:p>
            <a:pPr fontAlgn="base">
              <a:spcBef>
                <a:spcPct val="0"/>
              </a:spcBef>
              <a:spcAft>
                <a:spcPct val="0"/>
              </a:spcAft>
            </a:pPr>
            <a:endParaRPr lang="en-US" sz="900" b="1" dirty="0" smtClean="0">
              <a:solidFill>
                <a:srgbClr val="000000"/>
              </a:solidFill>
            </a:endParaRPr>
          </a:p>
        </p:txBody>
      </p:sp>
      <p:sp>
        <p:nvSpPr>
          <p:cNvPr id="85" name="Line 23"/>
          <p:cNvSpPr>
            <a:spLocks noChangeShapeType="1"/>
          </p:cNvSpPr>
          <p:nvPr/>
        </p:nvSpPr>
        <p:spPr bwMode="gray">
          <a:xfrm>
            <a:off x="8146062" y="2599810"/>
            <a:ext cx="1" cy="2618016"/>
          </a:xfrm>
          <a:prstGeom prst="line">
            <a:avLst/>
          </a:prstGeom>
          <a:noFill/>
          <a:ln w="12700">
            <a:solidFill>
              <a:srgbClr val="00338D"/>
            </a:solidFill>
            <a:prstDash val="sysDash"/>
            <a:round/>
            <a:headEnd/>
            <a:tailEnd/>
          </a:ln>
          <a:effectLst/>
        </p:spPr>
        <p:txBody>
          <a:bodyPr lIns="54000" tIns="54000" rIns="54000" bIns="0" anchor="ctr"/>
          <a:lstStyle/>
          <a:p>
            <a:pPr fontAlgn="base">
              <a:spcBef>
                <a:spcPct val="0"/>
              </a:spcBef>
              <a:spcAft>
                <a:spcPct val="0"/>
              </a:spcAft>
            </a:pPr>
            <a:endParaRPr lang="en-US" sz="900" b="1" dirty="0" smtClean="0">
              <a:solidFill>
                <a:srgbClr val="000000"/>
              </a:solidFill>
            </a:endParaRPr>
          </a:p>
        </p:txBody>
      </p:sp>
      <p:sp>
        <p:nvSpPr>
          <p:cNvPr id="89" name="Rectangle 27"/>
          <p:cNvSpPr>
            <a:spLocks noChangeArrowheads="1"/>
          </p:cNvSpPr>
          <p:nvPr/>
        </p:nvSpPr>
        <p:spPr bwMode="gray">
          <a:xfrm>
            <a:off x="3808930" y="5355601"/>
            <a:ext cx="1029431" cy="276999"/>
          </a:xfrm>
          <a:prstGeom prst="rect">
            <a:avLst/>
          </a:prstGeom>
          <a:noFill/>
          <a:ln w="6350">
            <a:noFill/>
            <a:miter lim="800000"/>
            <a:headEnd/>
            <a:tailEnd/>
          </a:ln>
        </p:spPr>
        <p:txBody>
          <a:bodyPr lIns="0" tIns="0" rIns="0" bIns="0">
            <a:spAutoFit/>
          </a:bodyPr>
          <a:lstStyle/>
          <a:p>
            <a:pPr algn="ctr" fontAlgn="base">
              <a:spcBef>
                <a:spcPct val="0"/>
              </a:spcBef>
              <a:spcAft>
                <a:spcPct val="0"/>
              </a:spcAft>
            </a:pPr>
            <a:r>
              <a:rPr lang="en-US" sz="900" b="1" dirty="0" smtClean="0">
                <a:solidFill>
                  <a:srgbClr val="00338D"/>
                </a:solidFill>
                <a:ea typeface="SimSun" pitchFamily="2" charset="-122"/>
                <a:cs typeface="Arial" pitchFamily="34" charset="0"/>
              </a:rPr>
              <a:t>Outgoing </a:t>
            </a:r>
            <a:br>
              <a:rPr lang="en-US" sz="900" b="1" dirty="0" smtClean="0">
                <a:solidFill>
                  <a:srgbClr val="00338D"/>
                </a:solidFill>
                <a:ea typeface="SimSun" pitchFamily="2" charset="-122"/>
                <a:cs typeface="Arial" pitchFamily="34" charset="0"/>
              </a:rPr>
            </a:br>
            <a:r>
              <a:rPr lang="en-US" sz="900" b="1" dirty="0" smtClean="0">
                <a:solidFill>
                  <a:srgbClr val="00338D"/>
                </a:solidFill>
                <a:ea typeface="SimSun" pitchFamily="2" charset="-122"/>
                <a:cs typeface="Arial" pitchFamily="34" charset="0"/>
              </a:rPr>
              <a:t>payment</a:t>
            </a:r>
          </a:p>
        </p:txBody>
      </p:sp>
      <p:sp>
        <p:nvSpPr>
          <p:cNvPr id="90" name="Rectangle 28"/>
          <p:cNvSpPr>
            <a:spLocks noChangeArrowheads="1"/>
          </p:cNvSpPr>
          <p:nvPr/>
        </p:nvSpPr>
        <p:spPr bwMode="gray">
          <a:xfrm>
            <a:off x="6129830" y="5355601"/>
            <a:ext cx="602729" cy="276999"/>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900" b="1" dirty="0" smtClean="0">
                <a:solidFill>
                  <a:srgbClr val="00338D"/>
                </a:solidFill>
                <a:ea typeface="SimSun" pitchFamily="2" charset="-122"/>
                <a:cs typeface="Arial" pitchFamily="34" charset="0"/>
              </a:rPr>
              <a:t>End of</a:t>
            </a:r>
          </a:p>
          <a:p>
            <a:pPr algn="ctr" fontAlgn="base">
              <a:spcBef>
                <a:spcPct val="0"/>
              </a:spcBef>
              <a:spcAft>
                <a:spcPct val="0"/>
              </a:spcAft>
            </a:pPr>
            <a:r>
              <a:rPr lang="en-US" sz="900" b="1" dirty="0" smtClean="0">
                <a:solidFill>
                  <a:srgbClr val="00338D"/>
                </a:solidFill>
                <a:ea typeface="SimSun" pitchFamily="2" charset="-122"/>
                <a:cs typeface="Arial" pitchFamily="34" charset="0"/>
              </a:rPr>
              <a:t>production</a:t>
            </a:r>
          </a:p>
        </p:txBody>
      </p:sp>
      <p:sp>
        <p:nvSpPr>
          <p:cNvPr id="91" name="Rectangle 29"/>
          <p:cNvSpPr>
            <a:spLocks noChangeArrowheads="1"/>
          </p:cNvSpPr>
          <p:nvPr/>
        </p:nvSpPr>
        <p:spPr bwMode="gray">
          <a:xfrm>
            <a:off x="8874426" y="5355601"/>
            <a:ext cx="545021" cy="276999"/>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900" b="1" dirty="0" smtClean="0">
                <a:solidFill>
                  <a:srgbClr val="00338D"/>
                </a:solidFill>
                <a:ea typeface="SimSun" pitchFamily="2" charset="-122"/>
                <a:cs typeface="Arial" pitchFamily="34" charset="0"/>
              </a:rPr>
              <a:t>Incoming </a:t>
            </a:r>
            <a:br>
              <a:rPr lang="en-US" sz="900" b="1" dirty="0" smtClean="0">
                <a:solidFill>
                  <a:srgbClr val="00338D"/>
                </a:solidFill>
                <a:ea typeface="SimSun" pitchFamily="2" charset="-122"/>
                <a:cs typeface="Arial" pitchFamily="34" charset="0"/>
              </a:rPr>
            </a:br>
            <a:r>
              <a:rPr lang="en-US" sz="900" b="1" dirty="0" smtClean="0">
                <a:solidFill>
                  <a:srgbClr val="00338D"/>
                </a:solidFill>
                <a:ea typeface="SimSun" pitchFamily="2" charset="-122"/>
                <a:cs typeface="Arial" pitchFamily="34" charset="0"/>
              </a:rPr>
              <a:t>payment</a:t>
            </a:r>
          </a:p>
        </p:txBody>
      </p:sp>
      <p:sp>
        <p:nvSpPr>
          <p:cNvPr id="92" name="Rectangle 30"/>
          <p:cNvSpPr>
            <a:spLocks noChangeArrowheads="1"/>
          </p:cNvSpPr>
          <p:nvPr/>
        </p:nvSpPr>
        <p:spPr bwMode="gray">
          <a:xfrm>
            <a:off x="8014808" y="5355601"/>
            <a:ext cx="301365" cy="138499"/>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900" b="1" dirty="0" smtClean="0">
                <a:solidFill>
                  <a:srgbClr val="00338D"/>
                </a:solidFill>
                <a:ea typeface="SimSun" pitchFamily="2" charset="-122"/>
                <a:cs typeface="Arial" pitchFamily="34" charset="0"/>
              </a:rPr>
              <a:t>Sales</a:t>
            </a:r>
          </a:p>
        </p:txBody>
      </p:sp>
      <p:sp>
        <p:nvSpPr>
          <p:cNvPr id="93" name="Rectangle 31"/>
          <p:cNvSpPr>
            <a:spLocks noChangeArrowheads="1"/>
          </p:cNvSpPr>
          <p:nvPr/>
        </p:nvSpPr>
        <p:spPr bwMode="gray">
          <a:xfrm>
            <a:off x="3121221" y="5355601"/>
            <a:ext cx="628377" cy="138499"/>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900" b="1" dirty="0" smtClean="0">
                <a:solidFill>
                  <a:srgbClr val="00338D"/>
                </a:solidFill>
                <a:ea typeface="SimSun" pitchFamily="2" charset="-122"/>
                <a:cs typeface="Arial" pitchFamily="34" charset="0"/>
              </a:rPr>
              <a:t>Purchasing</a:t>
            </a:r>
          </a:p>
        </p:txBody>
      </p:sp>
      <p:sp>
        <p:nvSpPr>
          <p:cNvPr id="94" name="Rectangle 32"/>
          <p:cNvSpPr>
            <a:spLocks noChangeArrowheads="1"/>
          </p:cNvSpPr>
          <p:nvPr/>
        </p:nvSpPr>
        <p:spPr bwMode="gray">
          <a:xfrm>
            <a:off x="4850565" y="5355601"/>
            <a:ext cx="602729" cy="276999"/>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900" b="1" dirty="0" smtClean="0">
                <a:solidFill>
                  <a:srgbClr val="00338D"/>
                </a:solidFill>
                <a:ea typeface="SimSun" pitchFamily="2" charset="-122"/>
                <a:cs typeface="Arial" pitchFamily="34" charset="0"/>
              </a:rPr>
              <a:t>Start of</a:t>
            </a:r>
          </a:p>
          <a:p>
            <a:pPr algn="ctr" fontAlgn="base">
              <a:spcBef>
                <a:spcPct val="0"/>
              </a:spcBef>
              <a:spcAft>
                <a:spcPct val="0"/>
              </a:spcAft>
            </a:pPr>
            <a:r>
              <a:rPr lang="en-US" sz="900" b="1" dirty="0" smtClean="0">
                <a:solidFill>
                  <a:srgbClr val="00338D"/>
                </a:solidFill>
                <a:ea typeface="SimSun" pitchFamily="2" charset="-122"/>
                <a:cs typeface="Arial" pitchFamily="34" charset="0"/>
              </a:rPr>
              <a:t>production</a:t>
            </a:r>
          </a:p>
        </p:txBody>
      </p:sp>
      <p:sp>
        <p:nvSpPr>
          <p:cNvPr id="96" name="Line 34"/>
          <p:cNvSpPr>
            <a:spLocks noChangeShapeType="1"/>
          </p:cNvSpPr>
          <p:nvPr/>
        </p:nvSpPr>
        <p:spPr bwMode="gray">
          <a:xfrm>
            <a:off x="2510931" y="5225167"/>
            <a:ext cx="6907388" cy="3168"/>
          </a:xfrm>
          <a:prstGeom prst="line">
            <a:avLst/>
          </a:prstGeom>
          <a:noFill/>
          <a:ln w="19050">
            <a:solidFill>
              <a:srgbClr val="00338D"/>
            </a:solidFill>
            <a:round/>
            <a:headEnd type="oval" w="lg" len="lg"/>
            <a:tailEnd type="triangle" w="lg" len="lg"/>
          </a:ln>
        </p:spPr>
        <p:txBody>
          <a:bodyPr/>
          <a:lstStyle/>
          <a:p>
            <a:pPr fontAlgn="base">
              <a:spcBef>
                <a:spcPct val="0"/>
              </a:spcBef>
              <a:spcAft>
                <a:spcPct val="0"/>
              </a:spcAft>
            </a:pPr>
            <a:endParaRPr lang="en-US" sz="900" b="1" dirty="0" smtClean="0">
              <a:solidFill>
                <a:srgbClr val="000000"/>
              </a:solidFill>
            </a:endParaRPr>
          </a:p>
        </p:txBody>
      </p:sp>
      <p:sp>
        <p:nvSpPr>
          <p:cNvPr id="97" name="Text Box 35"/>
          <p:cNvSpPr txBox="1">
            <a:spLocks noChangeArrowheads="1"/>
          </p:cNvSpPr>
          <p:nvPr/>
        </p:nvSpPr>
        <p:spPr bwMode="gray">
          <a:xfrm>
            <a:off x="3361997" y="1662410"/>
            <a:ext cx="987376" cy="276999"/>
          </a:xfrm>
          <a:prstGeom prst="rect">
            <a:avLst/>
          </a:prstGeom>
          <a:noFill/>
          <a:ln w="6350">
            <a:noFill/>
            <a:miter lim="800000"/>
            <a:headEnd/>
            <a:tailEnd/>
          </a:ln>
          <a:effectLst/>
        </p:spPr>
        <p:txBody>
          <a:bodyPr wrap="square" lIns="0" tIns="0" rIns="0" bIns="0">
            <a:spAutoFit/>
          </a:bodyPr>
          <a:lstStyle/>
          <a:p>
            <a:pPr algn="ctr" fontAlgn="base">
              <a:spcBef>
                <a:spcPct val="0"/>
              </a:spcBef>
              <a:spcAft>
                <a:spcPct val="0"/>
              </a:spcAft>
            </a:pPr>
            <a:r>
              <a:rPr lang="en-US" sz="900" b="1" dirty="0" smtClean="0">
                <a:solidFill>
                  <a:srgbClr val="000000"/>
                </a:solidFill>
                <a:ea typeface="SimSun" pitchFamily="2" charset="-122"/>
                <a:cs typeface="Arial" pitchFamily="34" charset="0"/>
              </a:rPr>
              <a:t>Accounts payable management</a:t>
            </a:r>
          </a:p>
        </p:txBody>
      </p:sp>
      <p:sp>
        <p:nvSpPr>
          <p:cNvPr id="98" name="Line 36"/>
          <p:cNvSpPr>
            <a:spLocks noChangeShapeType="1"/>
          </p:cNvSpPr>
          <p:nvPr/>
        </p:nvSpPr>
        <p:spPr bwMode="gray">
          <a:xfrm flipH="1">
            <a:off x="4544111" y="1805329"/>
            <a:ext cx="864000" cy="0"/>
          </a:xfrm>
          <a:prstGeom prst="line">
            <a:avLst/>
          </a:prstGeom>
          <a:noFill/>
          <a:ln w="6350">
            <a:solidFill>
              <a:schemeClr val="tx2"/>
            </a:solidFill>
            <a:round/>
            <a:headEnd/>
            <a:tailEnd type="triangle" w="med" len="me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99" name="Line 37"/>
          <p:cNvSpPr>
            <a:spLocks noChangeShapeType="1"/>
          </p:cNvSpPr>
          <p:nvPr/>
        </p:nvSpPr>
        <p:spPr bwMode="gray">
          <a:xfrm rot="10800000" flipH="1">
            <a:off x="7155202" y="1804016"/>
            <a:ext cx="864000" cy="0"/>
          </a:xfrm>
          <a:prstGeom prst="line">
            <a:avLst/>
          </a:prstGeom>
          <a:noFill/>
          <a:ln w="6350">
            <a:solidFill>
              <a:schemeClr val="tx2"/>
            </a:solidFill>
            <a:round/>
            <a:headEnd/>
            <a:tailEnd type="triangle" w="med" len="me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00" name="Text Box 38"/>
          <p:cNvSpPr txBox="1">
            <a:spLocks noChangeArrowheads="1"/>
          </p:cNvSpPr>
          <p:nvPr/>
        </p:nvSpPr>
        <p:spPr bwMode="gray">
          <a:xfrm>
            <a:off x="5602849" y="1742038"/>
            <a:ext cx="1357615" cy="138499"/>
          </a:xfrm>
          <a:prstGeom prst="rect">
            <a:avLst/>
          </a:prstGeom>
          <a:noFill/>
          <a:ln w="6350">
            <a:noFill/>
            <a:miter lim="800000"/>
            <a:headEnd/>
            <a:tailEnd/>
          </a:ln>
          <a:effectLst/>
        </p:spPr>
        <p:txBody>
          <a:bodyPr lIns="0" tIns="0" rIns="0" bIns="0">
            <a:spAutoFit/>
          </a:bodyPr>
          <a:lstStyle/>
          <a:p>
            <a:pPr algn="ctr" fontAlgn="base">
              <a:spcBef>
                <a:spcPct val="0"/>
              </a:spcBef>
              <a:spcAft>
                <a:spcPct val="0"/>
              </a:spcAft>
            </a:pPr>
            <a:r>
              <a:rPr lang="en-US" sz="900" b="1" dirty="0" smtClean="0">
                <a:solidFill>
                  <a:srgbClr val="000000"/>
                </a:solidFill>
                <a:ea typeface="SimSun" pitchFamily="2" charset="-122"/>
                <a:cs typeface="Arial" pitchFamily="34" charset="0"/>
              </a:rPr>
              <a:t>Inventory management</a:t>
            </a:r>
          </a:p>
        </p:txBody>
      </p:sp>
      <p:sp>
        <p:nvSpPr>
          <p:cNvPr id="101" name="Text Box 39"/>
          <p:cNvSpPr txBox="1">
            <a:spLocks noChangeArrowheads="1"/>
          </p:cNvSpPr>
          <p:nvPr/>
        </p:nvSpPr>
        <p:spPr bwMode="gray">
          <a:xfrm>
            <a:off x="8213941" y="1692817"/>
            <a:ext cx="1137423" cy="276999"/>
          </a:xfrm>
          <a:prstGeom prst="rect">
            <a:avLst/>
          </a:prstGeom>
          <a:noFill/>
          <a:ln w="6350">
            <a:noFill/>
            <a:miter lim="800000"/>
            <a:headEnd/>
            <a:tailEnd/>
          </a:ln>
          <a:effectLst/>
        </p:spPr>
        <p:txBody>
          <a:bodyPr wrap="square" lIns="0" tIns="0" rIns="0" bIns="0">
            <a:spAutoFit/>
          </a:bodyPr>
          <a:lstStyle/>
          <a:p>
            <a:pPr algn="ctr" fontAlgn="base">
              <a:spcBef>
                <a:spcPct val="0"/>
              </a:spcBef>
              <a:spcAft>
                <a:spcPct val="0"/>
              </a:spcAft>
            </a:pPr>
            <a:r>
              <a:rPr lang="en-US" sz="900" b="1" dirty="0" smtClean="0">
                <a:solidFill>
                  <a:srgbClr val="000000"/>
                </a:solidFill>
                <a:ea typeface="SimSun" pitchFamily="2" charset="-122"/>
                <a:cs typeface="Arial" pitchFamily="34" charset="0"/>
              </a:rPr>
              <a:t>Account receivable management</a:t>
            </a:r>
          </a:p>
        </p:txBody>
      </p:sp>
      <p:sp>
        <p:nvSpPr>
          <p:cNvPr id="48" name="Rectangle 13"/>
          <p:cNvSpPr>
            <a:spLocks noChangeArrowheads="1"/>
          </p:cNvSpPr>
          <p:nvPr/>
        </p:nvSpPr>
        <p:spPr bwMode="gray">
          <a:xfrm>
            <a:off x="8146689" y="2599810"/>
            <a:ext cx="1271929" cy="209923"/>
          </a:xfrm>
          <a:prstGeom prst="rect">
            <a:avLst/>
          </a:prstGeom>
          <a:solidFill>
            <a:srgbClr val="00338D"/>
          </a:solidFill>
          <a:ln w="6350">
            <a:noFill/>
            <a:miter lim="800000"/>
            <a:headEnd/>
            <a:tailEnd/>
          </a:ln>
        </p:spPr>
        <p:txBody>
          <a:bodyPr/>
          <a:lstStyle/>
          <a:p>
            <a:pPr algn="ctr" fontAlgn="base">
              <a:spcBef>
                <a:spcPct val="0"/>
              </a:spcBef>
              <a:spcAft>
                <a:spcPct val="0"/>
              </a:spcAft>
            </a:pPr>
            <a:r>
              <a:rPr lang="en-US" sz="900" dirty="0" smtClean="0">
                <a:solidFill>
                  <a:schemeClr val="bg1"/>
                </a:solidFill>
                <a:ea typeface="SimSun" pitchFamily="2" charset="-122"/>
                <a:cs typeface="Arial" pitchFamily="34" charset="0"/>
              </a:rPr>
              <a:t>Collection period</a:t>
            </a:r>
          </a:p>
        </p:txBody>
      </p:sp>
      <p:sp>
        <p:nvSpPr>
          <p:cNvPr id="49" name="Rectangle 14"/>
          <p:cNvSpPr>
            <a:spLocks noChangeArrowheads="1"/>
          </p:cNvSpPr>
          <p:nvPr/>
        </p:nvSpPr>
        <p:spPr bwMode="gray">
          <a:xfrm>
            <a:off x="3402705" y="2879644"/>
            <a:ext cx="4743358" cy="207299"/>
          </a:xfrm>
          <a:prstGeom prst="rect">
            <a:avLst/>
          </a:prstGeom>
          <a:solidFill>
            <a:srgbClr val="00338D"/>
          </a:solidFill>
          <a:ln w="6350">
            <a:noFill/>
            <a:miter lim="800000"/>
            <a:headEnd/>
            <a:tailEnd/>
          </a:ln>
        </p:spPr>
        <p:txBody>
          <a:bodyPr anchor="t"/>
          <a:lstStyle/>
          <a:p>
            <a:pPr fontAlgn="base">
              <a:spcBef>
                <a:spcPct val="0"/>
              </a:spcBef>
              <a:spcAft>
                <a:spcPct val="0"/>
              </a:spcAft>
            </a:pPr>
            <a:endParaRPr lang="en-US" sz="900" b="1" dirty="0" smtClean="0">
              <a:solidFill>
                <a:srgbClr val="0C2D83"/>
              </a:solidFill>
            </a:endParaRPr>
          </a:p>
        </p:txBody>
      </p:sp>
      <p:sp>
        <p:nvSpPr>
          <p:cNvPr id="50" name="Rectangle 15"/>
          <p:cNvSpPr>
            <a:spLocks noChangeArrowheads="1"/>
          </p:cNvSpPr>
          <p:nvPr/>
        </p:nvSpPr>
        <p:spPr bwMode="gray">
          <a:xfrm>
            <a:off x="3403333" y="3171086"/>
            <a:ext cx="948086" cy="208612"/>
          </a:xfrm>
          <a:prstGeom prst="rect">
            <a:avLst/>
          </a:prstGeom>
          <a:solidFill>
            <a:srgbClr val="00338D"/>
          </a:solidFill>
          <a:ln w="6350">
            <a:noFill/>
            <a:miter lim="800000"/>
            <a:headEnd/>
            <a:tailEnd/>
          </a:ln>
        </p:spPr>
        <p:txBody>
          <a:bodyPr lIns="0" rIns="0"/>
          <a:lstStyle/>
          <a:p>
            <a:pPr algn="ctr" fontAlgn="base">
              <a:spcBef>
                <a:spcPct val="0"/>
              </a:spcBef>
              <a:spcAft>
                <a:spcPct val="0"/>
              </a:spcAft>
            </a:pPr>
            <a:r>
              <a:rPr lang="en-US" sz="900" dirty="0" smtClean="0">
                <a:solidFill>
                  <a:schemeClr val="bg1"/>
                </a:solidFill>
                <a:ea typeface="SimSun" pitchFamily="2" charset="-122"/>
                <a:cs typeface="Arial" pitchFamily="34" charset="0"/>
              </a:rPr>
              <a:t>Term of payment</a:t>
            </a:r>
          </a:p>
        </p:txBody>
      </p:sp>
      <p:sp>
        <p:nvSpPr>
          <p:cNvPr id="51" name="Rectangle 16"/>
          <p:cNvSpPr>
            <a:spLocks noChangeArrowheads="1"/>
          </p:cNvSpPr>
          <p:nvPr/>
        </p:nvSpPr>
        <p:spPr bwMode="gray">
          <a:xfrm>
            <a:off x="5533969" y="2899497"/>
            <a:ext cx="551433" cy="138499"/>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900" dirty="0" smtClean="0">
                <a:solidFill>
                  <a:schemeClr val="bg1"/>
                </a:solidFill>
                <a:ea typeface="SimSun" pitchFamily="2" charset="-122"/>
                <a:cs typeface="Arial" pitchFamily="34" charset="0"/>
              </a:rPr>
              <a:t>Production</a:t>
            </a:r>
          </a:p>
        </p:txBody>
      </p:sp>
      <p:sp>
        <p:nvSpPr>
          <p:cNvPr id="52" name="Rectangle 17"/>
          <p:cNvSpPr>
            <a:spLocks noChangeArrowheads="1"/>
          </p:cNvSpPr>
          <p:nvPr/>
        </p:nvSpPr>
        <p:spPr bwMode="gray">
          <a:xfrm>
            <a:off x="6581809" y="2899496"/>
            <a:ext cx="1410644" cy="138499"/>
          </a:xfrm>
          <a:prstGeom prst="rect">
            <a:avLst/>
          </a:prstGeom>
          <a:noFill/>
          <a:ln w="6350">
            <a:noFill/>
            <a:miter lim="800000"/>
            <a:headEnd/>
            <a:tailEnd/>
          </a:ln>
        </p:spPr>
        <p:txBody>
          <a:bodyPr wrap="none" lIns="0" tIns="0" rIns="0" bIns="0">
            <a:spAutoFit/>
          </a:bodyPr>
          <a:lstStyle/>
          <a:p>
            <a:pPr algn="ctr" fontAlgn="base">
              <a:spcBef>
                <a:spcPct val="0"/>
              </a:spcBef>
              <a:spcAft>
                <a:spcPct val="0"/>
              </a:spcAft>
            </a:pPr>
            <a:r>
              <a:rPr lang="en-US" sz="900" dirty="0" smtClean="0">
                <a:solidFill>
                  <a:schemeClr val="bg1"/>
                </a:solidFill>
                <a:ea typeface="SimSun" pitchFamily="2" charset="-122"/>
                <a:cs typeface="Arial" pitchFamily="34" charset="0"/>
              </a:rPr>
              <a:t>Finished products inventory</a:t>
            </a:r>
          </a:p>
        </p:txBody>
      </p:sp>
      <p:sp>
        <p:nvSpPr>
          <p:cNvPr id="53" name="Rectangle 18"/>
          <p:cNvSpPr>
            <a:spLocks noChangeArrowheads="1"/>
          </p:cNvSpPr>
          <p:nvPr/>
        </p:nvSpPr>
        <p:spPr bwMode="gray">
          <a:xfrm>
            <a:off x="4024041" y="2899495"/>
            <a:ext cx="609141" cy="138499"/>
          </a:xfrm>
          <a:prstGeom prst="rect">
            <a:avLst/>
          </a:prstGeom>
          <a:noFill/>
          <a:ln w="6350">
            <a:noFill/>
            <a:miter lim="800000"/>
            <a:headEnd/>
            <a:tailEnd/>
          </a:ln>
        </p:spPr>
        <p:txBody>
          <a:bodyPr wrap="none" lIns="0" tIns="0" rIns="0" bIns="0">
            <a:spAutoFit/>
          </a:bodyPr>
          <a:lstStyle/>
          <a:p>
            <a:pPr fontAlgn="base">
              <a:spcBef>
                <a:spcPct val="0"/>
              </a:spcBef>
              <a:spcAft>
                <a:spcPct val="0"/>
              </a:spcAft>
            </a:pPr>
            <a:r>
              <a:rPr lang="en-US" sz="900" dirty="0" smtClean="0">
                <a:solidFill>
                  <a:schemeClr val="bg1"/>
                </a:solidFill>
                <a:ea typeface="SimSun" pitchFamily="2" charset="-122"/>
                <a:cs typeface="Arial" pitchFamily="34" charset="0"/>
              </a:rPr>
              <a:t>Buffer stock</a:t>
            </a:r>
          </a:p>
        </p:txBody>
      </p:sp>
      <p:sp>
        <p:nvSpPr>
          <p:cNvPr id="84" name="Rectangle 22"/>
          <p:cNvSpPr>
            <a:spLocks noChangeArrowheads="1"/>
          </p:cNvSpPr>
          <p:nvPr/>
        </p:nvSpPr>
        <p:spPr bwMode="gray">
          <a:xfrm>
            <a:off x="5202811" y="2530820"/>
            <a:ext cx="1164916" cy="138499"/>
          </a:xfrm>
          <a:prstGeom prst="rect">
            <a:avLst/>
          </a:prstGeom>
          <a:noFill/>
          <a:ln w="6350">
            <a:noFill/>
            <a:miter lim="800000"/>
            <a:headEnd/>
            <a:tailEnd/>
          </a:ln>
        </p:spPr>
        <p:txBody>
          <a:bodyPr wrap="none" lIns="72000" tIns="0" rIns="72000" bIns="0">
            <a:spAutoFit/>
          </a:bodyPr>
          <a:lstStyle/>
          <a:p>
            <a:pPr algn="ctr" fontAlgn="base">
              <a:spcBef>
                <a:spcPct val="0"/>
              </a:spcBef>
              <a:spcAft>
                <a:spcPct val="0"/>
              </a:spcAft>
            </a:pPr>
            <a:r>
              <a:rPr lang="en-US" sz="900" b="1" dirty="0" smtClean="0">
                <a:solidFill>
                  <a:srgbClr val="000000"/>
                </a:solidFill>
                <a:ea typeface="SimSun" pitchFamily="2" charset="-122"/>
                <a:cs typeface="Arial" pitchFamily="34" charset="0"/>
              </a:rPr>
              <a:t>Inventory turnover</a:t>
            </a:r>
          </a:p>
        </p:txBody>
      </p:sp>
      <p:sp>
        <p:nvSpPr>
          <p:cNvPr id="87" name="AutoShape 25"/>
          <p:cNvSpPr>
            <a:spLocks noChangeArrowheads="1"/>
          </p:cNvSpPr>
          <p:nvPr/>
        </p:nvSpPr>
        <p:spPr bwMode="gray">
          <a:xfrm>
            <a:off x="8146690" y="3770680"/>
            <a:ext cx="1271929" cy="174498"/>
          </a:xfrm>
          <a:prstGeom prst="homePlate">
            <a:avLst>
              <a:gd name="adj" fmla="val 33629"/>
            </a:avLst>
          </a:prstGeom>
          <a:solidFill>
            <a:srgbClr val="005EB8"/>
          </a:solidFill>
          <a:ln w="6350" algn="ctr">
            <a:noFill/>
            <a:miter lim="800000"/>
            <a:headEnd/>
            <a:tailEnd/>
          </a:ln>
          <a:effectLst/>
        </p:spPr>
        <p:txBody>
          <a:bodyPr wrap="none" anchor="ctr"/>
          <a:lstStyle/>
          <a:p>
            <a:pPr algn="ctr" fontAlgn="base">
              <a:spcBef>
                <a:spcPct val="0"/>
              </a:spcBef>
              <a:spcAft>
                <a:spcPct val="0"/>
              </a:spcAft>
            </a:pPr>
            <a:r>
              <a:rPr lang="en-US" sz="900" dirty="0" smtClean="0">
                <a:solidFill>
                  <a:schemeClr val="bg1"/>
                </a:solidFill>
                <a:ea typeface="SimSun" pitchFamily="2" charset="-122"/>
                <a:cs typeface="Arial" pitchFamily="34" charset="0"/>
              </a:rPr>
              <a:t>DSO: 66 days</a:t>
            </a:r>
          </a:p>
        </p:txBody>
      </p:sp>
      <p:sp>
        <p:nvSpPr>
          <p:cNvPr id="95" name="Rectangle 33"/>
          <p:cNvSpPr>
            <a:spLocks noChangeArrowheads="1"/>
          </p:cNvSpPr>
          <p:nvPr/>
        </p:nvSpPr>
        <p:spPr bwMode="gray">
          <a:xfrm>
            <a:off x="6652086" y="3136973"/>
            <a:ext cx="1075148" cy="138499"/>
          </a:xfrm>
          <a:prstGeom prst="rect">
            <a:avLst/>
          </a:prstGeom>
          <a:noFill/>
          <a:ln w="6350" algn="ctr">
            <a:noFill/>
            <a:miter lim="800000"/>
            <a:headEnd/>
            <a:tailEnd/>
          </a:ln>
          <a:effectLst/>
        </p:spPr>
        <p:txBody>
          <a:bodyPr wrap="none" lIns="72000" tIns="0" rIns="72000" bIns="0">
            <a:spAutoFit/>
          </a:bodyPr>
          <a:lstStyle/>
          <a:p>
            <a:pPr algn="ctr" fontAlgn="base">
              <a:spcBef>
                <a:spcPct val="0"/>
              </a:spcBef>
              <a:spcAft>
                <a:spcPct val="0"/>
              </a:spcAft>
            </a:pPr>
            <a:r>
              <a:rPr lang="en-US" sz="900" b="1" dirty="0" smtClean="0">
                <a:solidFill>
                  <a:srgbClr val="000000"/>
                </a:solidFill>
                <a:ea typeface="SimSun" pitchFamily="2" charset="-122"/>
                <a:cs typeface="Arial" pitchFamily="34" charset="0"/>
              </a:rPr>
              <a:t>Cash conversion</a:t>
            </a:r>
          </a:p>
        </p:txBody>
      </p:sp>
      <p:sp>
        <p:nvSpPr>
          <p:cNvPr id="102" name="AutoShape 40"/>
          <p:cNvSpPr>
            <a:spLocks noChangeArrowheads="1"/>
          </p:cNvSpPr>
          <p:nvPr/>
        </p:nvSpPr>
        <p:spPr bwMode="gray">
          <a:xfrm>
            <a:off x="3403333" y="3770680"/>
            <a:ext cx="1254345" cy="174498"/>
          </a:xfrm>
          <a:prstGeom prst="homePlate">
            <a:avLst>
              <a:gd name="adj" fmla="val 25089"/>
            </a:avLst>
          </a:prstGeom>
          <a:solidFill>
            <a:srgbClr val="6D2077"/>
          </a:solidFill>
          <a:ln w="6350" algn="ctr">
            <a:solidFill>
              <a:srgbClr val="6D2077"/>
            </a:solidFill>
            <a:miter lim="800000"/>
            <a:headEnd/>
            <a:tailEnd/>
          </a:ln>
          <a:effectLst/>
        </p:spPr>
        <p:txBody>
          <a:bodyPr wrap="none" anchor="ctr"/>
          <a:lstStyle/>
          <a:p>
            <a:pPr algn="ctr" fontAlgn="base">
              <a:spcBef>
                <a:spcPct val="0"/>
              </a:spcBef>
              <a:spcAft>
                <a:spcPct val="0"/>
              </a:spcAft>
            </a:pPr>
            <a:r>
              <a:rPr lang="en-US" sz="900" dirty="0" smtClean="0">
                <a:solidFill>
                  <a:schemeClr val="bg1"/>
                </a:solidFill>
                <a:ea typeface="SimSun" pitchFamily="2" charset="-122"/>
                <a:cs typeface="Arial" pitchFamily="34" charset="0"/>
              </a:rPr>
              <a:t>DPO: 73 days</a:t>
            </a:r>
          </a:p>
        </p:txBody>
      </p:sp>
      <p:sp>
        <p:nvSpPr>
          <p:cNvPr id="104" name="Text Box 42"/>
          <p:cNvSpPr txBox="1">
            <a:spLocks noChangeArrowheads="1"/>
          </p:cNvSpPr>
          <p:nvPr/>
        </p:nvSpPr>
        <p:spPr bwMode="gray">
          <a:xfrm>
            <a:off x="2510931" y="2895561"/>
            <a:ext cx="731212" cy="276999"/>
          </a:xfrm>
          <a:prstGeom prst="rect">
            <a:avLst/>
          </a:prstGeom>
          <a:noFill/>
          <a:ln w="6350">
            <a:noFill/>
            <a:miter lim="800000"/>
            <a:headEnd/>
            <a:tailEnd/>
          </a:ln>
          <a:effectLst/>
        </p:spPr>
        <p:txBody>
          <a:bodyPr lIns="0" tIns="0" rIns="0" bIns="0">
            <a:spAutoFit/>
          </a:bodyPr>
          <a:lstStyle/>
          <a:p>
            <a:pPr algn="r" fontAlgn="base">
              <a:spcBef>
                <a:spcPct val="0"/>
              </a:spcBef>
              <a:spcAft>
                <a:spcPct val="0"/>
              </a:spcAft>
            </a:pPr>
            <a:r>
              <a:rPr lang="en-US" sz="900" b="1" dirty="0" smtClean="0">
                <a:solidFill>
                  <a:srgbClr val="000000"/>
                </a:solidFill>
                <a:ea typeface="SimSun" pitchFamily="2" charset="-122"/>
                <a:cs typeface="Arial" pitchFamily="34" charset="0"/>
              </a:rPr>
              <a:t>Schematic illustration</a:t>
            </a:r>
          </a:p>
        </p:txBody>
      </p:sp>
      <p:sp>
        <p:nvSpPr>
          <p:cNvPr id="106" name="Text Box 44"/>
          <p:cNvSpPr txBox="1">
            <a:spLocks noChangeArrowheads="1"/>
          </p:cNvSpPr>
          <p:nvPr/>
        </p:nvSpPr>
        <p:spPr bwMode="gray">
          <a:xfrm>
            <a:off x="2510931" y="3598805"/>
            <a:ext cx="731212" cy="553998"/>
          </a:xfrm>
          <a:prstGeom prst="rect">
            <a:avLst/>
          </a:prstGeom>
          <a:noFill/>
          <a:ln w="6350">
            <a:noFill/>
            <a:miter lim="800000"/>
            <a:headEnd/>
            <a:tailEnd/>
          </a:ln>
          <a:effectLst/>
        </p:spPr>
        <p:txBody>
          <a:bodyPr lIns="0" tIns="0" rIns="0" bIns="0">
            <a:spAutoFit/>
          </a:bodyPr>
          <a:lstStyle/>
          <a:p>
            <a:pPr algn="r" fontAlgn="base">
              <a:spcBef>
                <a:spcPct val="0"/>
              </a:spcBef>
              <a:spcAft>
                <a:spcPct val="0"/>
              </a:spcAft>
            </a:pPr>
            <a:r>
              <a:rPr lang="en-US" sz="900" b="1" dirty="0" smtClean="0">
                <a:solidFill>
                  <a:srgbClr val="000000"/>
                </a:solidFill>
                <a:ea typeface="SimSun" pitchFamily="2" charset="-122"/>
                <a:cs typeface="Arial" pitchFamily="34" charset="0"/>
              </a:rPr>
              <a:t>Financing gap without advance payments</a:t>
            </a:r>
          </a:p>
        </p:txBody>
      </p:sp>
      <p:sp>
        <p:nvSpPr>
          <p:cNvPr id="107" name="Text Box 45"/>
          <p:cNvSpPr txBox="1">
            <a:spLocks noChangeArrowheads="1"/>
          </p:cNvSpPr>
          <p:nvPr/>
        </p:nvSpPr>
        <p:spPr bwMode="gray">
          <a:xfrm>
            <a:off x="2510931" y="4493604"/>
            <a:ext cx="731212" cy="553998"/>
          </a:xfrm>
          <a:prstGeom prst="rect">
            <a:avLst/>
          </a:prstGeom>
          <a:noFill/>
          <a:ln w="6350">
            <a:noFill/>
            <a:miter lim="800000"/>
            <a:headEnd/>
            <a:tailEnd/>
          </a:ln>
          <a:effectLst/>
        </p:spPr>
        <p:txBody>
          <a:bodyPr lIns="0" tIns="0" rIns="0" bIns="0">
            <a:spAutoFit/>
          </a:bodyPr>
          <a:lstStyle/>
          <a:p>
            <a:pPr algn="r" fontAlgn="base">
              <a:spcBef>
                <a:spcPct val="0"/>
              </a:spcBef>
              <a:spcAft>
                <a:spcPct val="0"/>
              </a:spcAft>
            </a:pPr>
            <a:r>
              <a:rPr lang="en-US" sz="900" b="1" dirty="0" smtClean="0">
                <a:solidFill>
                  <a:srgbClr val="000000"/>
                </a:solidFill>
                <a:ea typeface="SimSun" pitchFamily="2" charset="-122"/>
                <a:cs typeface="Arial" pitchFamily="34" charset="0"/>
              </a:rPr>
              <a:t>Financing gap incl. advance payments</a:t>
            </a:r>
          </a:p>
        </p:txBody>
      </p:sp>
      <p:sp>
        <p:nvSpPr>
          <p:cNvPr id="109" name="AutoShape 47"/>
          <p:cNvSpPr>
            <a:spLocks noChangeArrowheads="1"/>
          </p:cNvSpPr>
          <p:nvPr/>
        </p:nvSpPr>
        <p:spPr bwMode="gray">
          <a:xfrm>
            <a:off x="8146690" y="4635301"/>
            <a:ext cx="1271929" cy="174499"/>
          </a:xfrm>
          <a:prstGeom prst="homePlate">
            <a:avLst>
              <a:gd name="adj" fmla="val 33629"/>
            </a:avLst>
          </a:prstGeom>
          <a:solidFill>
            <a:srgbClr val="005EB8"/>
          </a:solidFill>
          <a:ln w="6350" algn="ctr">
            <a:noFill/>
            <a:miter lim="800000"/>
            <a:headEnd/>
            <a:tailEnd/>
          </a:ln>
          <a:effectLst/>
        </p:spPr>
        <p:txBody>
          <a:bodyPr wrap="none" anchor="ctr"/>
          <a:lstStyle/>
          <a:p>
            <a:pPr algn="ctr" fontAlgn="base">
              <a:spcBef>
                <a:spcPct val="0"/>
              </a:spcBef>
              <a:spcAft>
                <a:spcPct val="0"/>
              </a:spcAft>
            </a:pPr>
            <a:r>
              <a:rPr lang="en-US" sz="900" dirty="0" smtClean="0">
                <a:solidFill>
                  <a:schemeClr val="bg1"/>
                </a:solidFill>
                <a:ea typeface="SimSun" pitchFamily="2" charset="-122"/>
                <a:cs typeface="Arial" pitchFamily="34" charset="0"/>
              </a:rPr>
              <a:t>DSO:  66 days</a:t>
            </a:r>
          </a:p>
        </p:txBody>
      </p:sp>
      <p:sp>
        <p:nvSpPr>
          <p:cNvPr id="110" name="AutoShape 48"/>
          <p:cNvSpPr>
            <a:spLocks noChangeArrowheads="1"/>
          </p:cNvSpPr>
          <p:nvPr/>
        </p:nvSpPr>
        <p:spPr bwMode="gray">
          <a:xfrm>
            <a:off x="8014808" y="4874089"/>
            <a:ext cx="1403810" cy="173747"/>
          </a:xfrm>
          <a:prstGeom prst="homePlate">
            <a:avLst>
              <a:gd name="adj" fmla="val 13546"/>
            </a:avLst>
          </a:prstGeom>
          <a:solidFill>
            <a:srgbClr val="00A3A1"/>
          </a:solidFill>
          <a:ln w="6350" algn="ctr">
            <a:solidFill>
              <a:srgbClr val="00A3A1"/>
            </a:solidFill>
            <a:miter lim="800000"/>
            <a:headEnd/>
            <a:tailEnd/>
          </a:ln>
          <a:effectLst/>
        </p:spPr>
        <p:txBody>
          <a:bodyPr wrap="none" anchor="ctr"/>
          <a:lstStyle/>
          <a:p>
            <a:pPr algn="ctr" fontAlgn="base">
              <a:spcBef>
                <a:spcPct val="0"/>
              </a:spcBef>
              <a:spcAft>
                <a:spcPct val="0"/>
              </a:spcAft>
            </a:pPr>
            <a:r>
              <a:rPr lang="en-US" sz="900" b="1" dirty="0" smtClean="0">
                <a:solidFill>
                  <a:schemeClr val="bg1"/>
                </a:solidFill>
                <a:ea typeface="SimSun" pitchFamily="2" charset="-122"/>
                <a:cs typeface="Arial" pitchFamily="34" charset="0"/>
              </a:rPr>
              <a:t>CCC: 73 days</a:t>
            </a:r>
          </a:p>
        </p:txBody>
      </p:sp>
      <p:sp>
        <p:nvSpPr>
          <p:cNvPr id="112" name="Line 51"/>
          <p:cNvSpPr>
            <a:spLocks noChangeShapeType="1"/>
          </p:cNvSpPr>
          <p:nvPr/>
        </p:nvSpPr>
        <p:spPr bwMode="gray">
          <a:xfrm flipH="1">
            <a:off x="3434105" y="2700071"/>
            <a:ext cx="4651040" cy="0"/>
          </a:xfrm>
          <a:prstGeom prst="line">
            <a:avLst/>
          </a:prstGeom>
          <a:noFill/>
          <a:ln w="6350">
            <a:solidFill>
              <a:schemeClr val="tx2"/>
            </a:solidFill>
            <a:round/>
            <a:headEnd type="triangle" w="med" len="med"/>
            <a:tailEnd type="triangle" w="med" len="me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sp>
        <p:nvSpPr>
          <p:cNvPr id="113" name="Line 52"/>
          <p:cNvSpPr>
            <a:spLocks noChangeShapeType="1"/>
          </p:cNvSpPr>
          <p:nvPr/>
        </p:nvSpPr>
        <p:spPr bwMode="gray">
          <a:xfrm flipH="1">
            <a:off x="4376328" y="3277360"/>
            <a:ext cx="5049617" cy="0"/>
          </a:xfrm>
          <a:prstGeom prst="line">
            <a:avLst/>
          </a:prstGeom>
          <a:noFill/>
          <a:ln w="6350">
            <a:solidFill>
              <a:schemeClr val="tx2"/>
            </a:solidFill>
            <a:round/>
            <a:headEnd type="triangle" w="med" len="med"/>
            <a:tailEnd type="triangle" w="med" len="med"/>
          </a:ln>
          <a:effectLst/>
        </p:spPr>
        <p:txBody>
          <a:bodyPr wrap="none" lIns="0" tIns="0" rIns="0" bIns="0" anchor="ctr"/>
          <a:lstStyle/>
          <a:p>
            <a:pPr fontAlgn="base">
              <a:spcBef>
                <a:spcPct val="0"/>
              </a:spcBef>
              <a:spcAft>
                <a:spcPct val="0"/>
              </a:spcAft>
            </a:pPr>
            <a:endParaRPr lang="en-US" sz="900" b="1" dirty="0" smtClean="0">
              <a:solidFill>
                <a:srgbClr val="000000"/>
              </a:solidFill>
            </a:endParaRPr>
          </a:p>
        </p:txBody>
      </p:sp>
      <p:grpSp>
        <p:nvGrpSpPr>
          <p:cNvPr id="83" name="Group 19"/>
          <p:cNvGrpSpPr>
            <a:grpSpLocks/>
          </p:cNvGrpSpPr>
          <p:nvPr/>
        </p:nvGrpSpPr>
        <p:grpSpPr bwMode="auto">
          <a:xfrm>
            <a:off x="5151930" y="2879643"/>
            <a:ext cx="1276270" cy="2348691"/>
            <a:chOff x="3062" y="2207"/>
            <a:chExt cx="878" cy="1217"/>
          </a:xfrm>
        </p:grpSpPr>
        <p:sp>
          <p:nvSpPr>
            <p:cNvPr id="114" name="Line 20"/>
            <p:cNvSpPr>
              <a:spLocks noChangeShapeType="1"/>
            </p:cNvSpPr>
            <p:nvPr/>
          </p:nvSpPr>
          <p:spPr bwMode="gray">
            <a:xfrm>
              <a:off x="3062" y="2207"/>
              <a:ext cx="1" cy="1217"/>
            </a:xfrm>
            <a:prstGeom prst="line">
              <a:avLst/>
            </a:prstGeom>
            <a:noFill/>
            <a:ln w="12700">
              <a:solidFill>
                <a:srgbClr val="00338D"/>
              </a:solidFill>
              <a:prstDash val="sysDash"/>
              <a:round/>
              <a:headEnd/>
              <a:tailEnd/>
            </a:ln>
          </p:spPr>
          <p:txBody>
            <a:bodyPr/>
            <a:lstStyle/>
            <a:p>
              <a:pPr fontAlgn="base">
                <a:spcBef>
                  <a:spcPct val="0"/>
                </a:spcBef>
                <a:spcAft>
                  <a:spcPct val="0"/>
                </a:spcAft>
              </a:pPr>
              <a:endParaRPr lang="en-US" sz="900" b="1" dirty="0" smtClean="0">
                <a:solidFill>
                  <a:srgbClr val="000000"/>
                </a:solidFill>
              </a:endParaRPr>
            </a:p>
          </p:txBody>
        </p:sp>
        <p:sp>
          <p:nvSpPr>
            <p:cNvPr id="115" name="Line 21"/>
            <p:cNvSpPr>
              <a:spLocks noChangeShapeType="1"/>
            </p:cNvSpPr>
            <p:nvPr/>
          </p:nvSpPr>
          <p:spPr bwMode="gray">
            <a:xfrm>
              <a:off x="3939" y="2207"/>
              <a:ext cx="1" cy="1217"/>
            </a:xfrm>
            <a:prstGeom prst="line">
              <a:avLst/>
            </a:prstGeom>
            <a:noFill/>
            <a:ln w="12700">
              <a:solidFill>
                <a:srgbClr val="00338D"/>
              </a:solidFill>
              <a:prstDash val="sysDash"/>
              <a:round/>
              <a:headEnd/>
              <a:tailEnd/>
            </a:ln>
          </p:spPr>
          <p:txBody>
            <a:bodyPr/>
            <a:lstStyle/>
            <a:p>
              <a:pPr fontAlgn="base">
                <a:spcBef>
                  <a:spcPct val="0"/>
                </a:spcBef>
                <a:spcAft>
                  <a:spcPct val="0"/>
                </a:spcAft>
              </a:pPr>
              <a:endParaRPr lang="en-US" sz="900" b="1" dirty="0" smtClean="0">
                <a:solidFill>
                  <a:srgbClr val="000000"/>
                </a:solidFill>
              </a:endParaRPr>
            </a:p>
          </p:txBody>
        </p:sp>
      </p:grpSp>
      <p:sp>
        <p:nvSpPr>
          <p:cNvPr id="86" name="AutoShape 24"/>
          <p:cNvSpPr>
            <a:spLocks noChangeArrowheads="1"/>
          </p:cNvSpPr>
          <p:nvPr/>
        </p:nvSpPr>
        <p:spPr bwMode="gray">
          <a:xfrm>
            <a:off x="3403333" y="3508276"/>
            <a:ext cx="4743358" cy="174498"/>
          </a:xfrm>
          <a:prstGeom prst="homePlate">
            <a:avLst>
              <a:gd name="adj" fmla="val 34141"/>
            </a:avLst>
          </a:prstGeom>
          <a:solidFill>
            <a:srgbClr val="0091DA"/>
          </a:solidFill>
          <a:ln w="6350" algn="ctr">
            <a:noFill/>
            <a:miter lim="800000"/>
            <a:headEnd/>
            <a:tailEnd/>
          </a:ln>
          <a:effectLst/>
        </p:spPr>
        <p:txBody>
          <a:bodyPr wrap="none" anchor="ctr"/>
          <a:lstStyle/>
          <a:p>
            <a:pPr algn="ctr" fontAlgn="base">
              <a:spcBef>
                <a:spcPct val="0"/>
              </a:spcBef>
              <a:spcAft>
                <a:spcPct val="0"/>
              </a:spcAft>
            </a:pPr>
            <a:r>
              <a:rPr lang="en-US" sz="900" dirty="0" smtClean="0">
                <a:solidFill>
                  <a:schemeClr val="bg1"/>
                </a:solidFill>
                <a:ea typeface="SimSun" pitchFamily="2" charset="-122"/>
                <a:cs typeface="Arial" pitchFamily="34" charset="0"/>
              </a:rPr>
              <a:t>DIH: 204 days</a:t>
            </a:r>
          </a:p>
        </p:txBody>
      </p:sp>
      <p:sp>
        <p:nvSpPr>
          <p:cNvPr id="88" name="AutoShape 26"/>
          <p:cNvSpPr>
            <a:spLocks noChangeArrowheads="1"/>
          </p:cNvSpPr>
          <p:nvPr/>
        </p:nvSpPr>
        <p:spPr bwMode="gray">
          <a:xfrm>
            <a:off x="4657677" y="4009468"/>
            <a:ext cx="4760941" cy="173747"/>
          </a:xfrm>
          <a:prstGeom prst="homePlate">
            <a:avLst>
              <a:gd name="adj" fmla="val 44560"/>
            </a:avLst>
          </a:prstGeom>
          <a:solidFill>
            <a:srgbClr val="00A3A1"/>
          </a:solidFill>
          <a:ln w="6350" algn="ctr">
            <a:solidFill>
              <a:srgbClr val="00A3A1"/>
            </a:solidFill>
            <a:miter lim="800000"/>
            <a:headEnd/>
            <a:tailEnd/>
          </a:ln>
          <a:effectLst/>
        </p:spPr>
        <p:txBody>
          <a:bodyPr wrap="none" anchor="ctr"/>
          <a:lstStyle/>
          <a:p>
            <a:pPr algn="ctr" fontAlgn="base">
              <a:spcBef>
                <a:spcPct val="0"/>
              </a:spcBef>
              <a:spcAft>
                <a:spcPct val="0"/>
              </a:spcAft>
            </a:pPr>
            <a:r>
              <a:rPr lang="en-US" sz="900" b="1" dirty="0" smtClean="0">
                <a:solidFill>
                  <a:schemeClr val="bg1"/>
                </a:solidFill>
                <a:ea typeface="SimSun" pitchFamily="2" charset="-122"/>
                <a:cs typeface="Arial" pitchFamily="34" charset="0"/>
              </a:rPr>
              <a:t>CCC: 197 days</a:t>
            </a:r>
          </a:p>
        </p:txBody>
      </p:sp>
      <p:sp>
        <p:nvSpPr>
          <p:cNvPr id="108" name="AutoShape 46"/>
          <p:cNvSpPr>
            <a:spLocks noChangeArrowheads="1"/>
          </p:cNvSpPr>
          <p:nvPr/>
        </p:nvSpPr>
        <p:spPr bwMode="gray">
          <a:xfrm>
            <a:off x="3403333" y="4372897"/>
            <a:ext cx="4743358" cy="173187"/>
          </a:xfrm>
          <a:prstGeom prst="homePlate">
            <a:avLst>
              <a:gd name="adj" fmla="val 34400"/>
            </a:avLst>
          </a:prstGeom>
          <a:solidFill>
            <a:srgbClr val="0091DA"/>
          </a:solidFill>
          <a:ln w="6350" algn="ctr">
            <a:noFill/>
            <a:miter lim="800000"/>
            <a:headEnd/>
            <a:tailEnd/>
          </a:ln>
          <a:effectLst/>
        </p:spPr>
        <p:txBody>
          <a:bodyPr wrap="none" anchor="ctr"/>
          <a:lstStyle/>
          <a:p>
            <a:pPr algn="ctr" fontAlgn="base">
              <a:spcBef>
                <a:spcPct val="0"/>
              </a:spcBef>
              <a:spcAft>
                <a:spcPct val="0"/>
              </a:spcAft>
            </a:pPr>
            <a:r>
              <a:rPr lang="en-US" sz="900" dirty="0" smtClean="0">
                <a:solidFill>
                  <a:schemeClr val="bg1"/>
                </a:solidFill>
                <a:ea typeface="SimSun" pitchFamily="2" charset="-122"/>
                <a:cs typeface="Arial" pitchFamily="34" charset="0"/>
              </a:rPr>
              <a:t>DIH: 204 days</a:t>
            </a:r>
          </a:p>
        </p:txBody>
      </p:sp>
      <p:sp>
        <p:nvSpPr>
          <p:cNvPr id="111" name="AutoShape 49"/>
          <p:cNvSpPr>
            <a:spLocks noChangeArrowheads="1"/>
          </p:cNvSpPr>
          <p:nvPr/>
        </p:nvSpPr>
        <p:spPr bwMode="gray">
          <a:xfrm>
            <a:off x="3403333" y="4635301"/>
            <a:ext cx="4614406" cy="174499"/>
          </a:xfrm>
          <a:prstGeom prst="homePlate">
            <a:avLst>
              <a:gd name="adj" fmla="val 33213"/>
            </a:avLst>
          </a:prstGeom>
          <a:solidFill>
            <a:srgbClr val="6D2077"/>
          </a:solidFill>
          <a:ln w="6350" algn="ctr">
            <a:solidFill>
              <a:srgbClr val="6D2077"/>
            </a:solidFill>
            <a:miter lim="800000"/>
            <a:headEnd/>
            <a:tailEnd/>
          </a:ln>
          <a:effectLst/>
        </p:spPr>
        <p:txBody>
          <a:bodyPr wrap="none" anchor="ctr"/>
          <a:lstStyle/>
          <a:p>
            <a:pPr algn="ctr" fontAlgn="base">
              <a:spcBef>
                <a:spcPct val="0"/>
              </a:spcBef>
              <a:spcAft>
                <a:spcPct val="0"/>
              </a:spcAft>
            </a:pPr>
            <a:r>
              <a:rPr lang="en-US" sz="900" dirty="0" smtClean="0">
                <a:solidFill>
                  <a:schemeClr val="bg1"/>
                </a:solidFill>
                <a:ea typeface="SimSun" pitchFamily="2" charset="-122"/>
                <a:cs typeface="Arial" pitchFamily="34" charset="0"/>
              </a:rPr>
              <a:t>DPO: 197 days</a:t>
            </a:r>
          </a:p>
        </p:txBody>
      </p:sp>
      <p:sp>
        <p:nvSpPr>
          <p:cNvPr id="54" name="Rechteck 53"/>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Tree>
    <p:extLst>
      <p:ext uri="{BB962C8B-B14F-4D97-AF65-F5344CB8AC3E}">
        <p14:creationId xmlns:p14="http://schemas.microsoft.com/office/powerpoint/2010/main" val="3952890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12"/>
          <p:cNvSpPr>
            <a:spLocks noChangeArrowheads="1"/>
          </p:cNvSpPr>
          <p:nvPr/>
        </p:nvSpPr>
        <p:spPr bwMode="auto">
          <a:xfrm>
            <a:off x="3623688" y="2377257"/>
            <a:ext cx="694101" cy="153888"/>
          </a:xfrm>
          <a:prstGeom prst="rect">
            <a:avLst/>
          </a:prstGeom>
          <a:noFill/>
          <a:ln w="6350">
            <a:noFill/>
            <a:miter lim="800000"/>
            <a:headEnd/>
            <a:tailEnd/>
          </a:ln>
          <a:effectLst/>
        </p:spPr>
        <p:txBody>
          <a:bodyPr wrap="none" lIns="0" tIns="0" rIns="0" bIns="0">
            <a:spAutoFit/>
          </a:bodyPr>
          <a:lstStyle/>
          <a:p>
            <a:pPr>
              <a:spcBef>
                <a:spcPct val="20000"/>
              </a:spcBef>
            </a:pPr>
            <a:r>
              <a:rPr lang="en-US" sz="1000" dirty="0" smtClean="0">
                <a:solidFill>
                  <a:srgbClr val="0C2D83"/>
                </a:solidFill>
                <a:latin typeface="Arial" pitchFamily="34" charset="0"/>
                <a:cs typeface="Arial" pitchFamily="34" charset="0"/>
              </a:rPr>
              <a:t> Ø Inventory</a:t>
            </a:r>
            <a:endParaRPr lang="en-US" sz="1000" dirty="0">
              <a:solidFill>
                <a:srgbClr val="0C2D83"/>
              </a:solidFill>
              <a:latin typeface="Arial" pitchFamily="34" charset="0"/>
              <a:cs typeface="Arial" pitchFamily="34" charset="0"/>
            </a:endParaRPr>
          </a:p>
        </p:txBody>
      </p:sp>
      <p:sp>
        <p:nvSpPr>
          <p:cNvPr id="115" name="Line 12"/>
          <p:cNvSpPr>
            <a:spLocks noChangeShapeType="1"/>
          </p:cNvSpPr>
          <p:nvPr/>
        </p:nvSpPr>
        <p:spPr bwMode="gray">
          <a:xfrm>
            <a:off x="3094010" y="1429607"/>
            <a:ext cx="0" cy="3132000"/>
          </a:xfrm>
          <a:prstGeom prst="line">
            <a:avLst/>
          </a:prstGeom>
          <a:noFill/>
          <a:ln w="12700">
            <a:solidFill>
              <a:srgbClr val="00338D"/>
            </a:solidFill>
            <a:prstDash val="sysDash"/>
            <a:round/>
            <a:headEnd/>
            <a:tailEnd/>
          </a:ln>
        </p:spPr>
        <p:txBody>
          <a:bodyPr/>
          <a:lstStyle/>
          <a:p>
            <a:pPr fontAlgn="base">
              <a:spcBef>
                <a:spcPct val="0"/>
              </a:spcBef>
              <a:spcAft>
                <a:spcPct val="0"/>
              </a:spcAft>
            </a:pPr>
            <a:endParaRPr lang="en-US" sz="900" b="1" dirty="0" smtClean="0">
              <a:solidFill>
                <a:srgbClr val="000000"/>
              </a:solidFill>
            </a:endParaRPr>
          </a:p>
        </p:txBody>
      </p:sp>
      <p:sp>
        <p:nvSpPr>
          <p:cNvPr id="14" name="Textplatzhalter 13"/>
          <p:cNvSpPr>
            <a:spLocks noGrp="1"/>
          </p:cNvSpPr>
          <p:nvPr>
            <p:ph type="body" sz="quarter" idx="11"/>
          </p:nvPr>
        </p:nvSpPr>
        <p:spPr/>
        <p:txBody>
          <a:bodyPr/>
          <a:lstStyle/>
          <a:p>
            <a:r>
              <a:rPr lang="en-US" dirty="0" smtClean="0"/>
              <a:t>Working Capital</a:t>
            </a:r>
            <a:endParaRPr lang="en-US" dirty="0"/>
          </a:p>
        </p:txBody>
      </p:sp>
      <p:sp>
        <p:nvSpPr>
          <p:cNvPr id="63" name="Textfeld 50"/>
          <p:cNvSpPr txBox="1"/>
          <p:nvPr/>
        </p:nvSpPr>
        <p:spPr>
          <a:xfrm>
            <a:off x="496489" y="5375049"/>
            <a:ext cx="8919061" cy="648000"/>
          </a:xfrm>
          <a:prstGeom prst="rect">
            <a:avLst/>
          </a:prstGeom>
          <a:solidFill>
            <a:srgbClr val="0091DA"/>
          </a:solidFill>
          <a:ln>
            <a:solidFill>
              <a:srgbClr val="0091DA"/>
            </a:solidFill>
          </a:ln>
        </p:spPr>
        <p:txBody>
          <a:bodyPr wrap="none" lIns="54000" tIns="54000" rIns="54000" bIns="54000" rtlCol="0" anchor="ctr">
            <a:noAutofit/>
          </a:bodyPr>
          <a:lstStyle/>
          <a:p>
            <a:pPr marL="358775"/>
            <a:r>
              <a:rPr lang="en-US" sz="1000" dirty="0" smtClean="0">
                <a:solidFill>
                  <a:schemeClr val="bg1"/>
                </a:solidFill>
                <a:latin typeface="Arial" pitchFamily="34" charset="0"/>
                <a:cs typeface="Arial" pitchFamily="34" charset="0"/>
              </a:rPr>
              <a:t>Year-end values are calculated on 365 days basis. Monthly values based on actual days in month (31,30, 28 for Feb). </a:t>
            </a:r>
          </a:p>
          <a:p>
            <a:pPr marL="358775"/>
            <a:r>
              <a:rPr lang="en-US" sz="1000" dirty="0" smtClean="0">
                <a:solidFill>
                  <a:schemeClr val="bg1"/>
                </a:solidFill>
                <a:latin typeface="Arial" pitchFamily="34" charset="0"/>
                <a:cs typeface="Arial" pitchFamily="34" charset="0"/>
              </a:rPr>
              <a:t>Quarterly values respectively. For monthly and quarterly KPIs, average numerator values are to be used. </a:t>
            </a:r>
            <a:endParaRPr lang="en-US" sz="1000" i="1" dirty="0" smtClean="0">
              <a:solidFill>
                <a:schemeClr val="bg1"/>
              </a:solidFill>
              <a:latin typeface="Arial" pitchFamily="34" charset="0"/>
              <a:cs typeface="Arial" pitchFamily="34" charset="0"/>
            </a:endParaRPr>
          </a:p>
        </p:txBody>
      </p:sp>
      <p:sp>
        <p:nvSpPr>
          <p:cNvPr id="16" name="Titel 15"/>
          <p:cNvSpPr>
            <a:spLocks noGrp="1"/>
          </p:cNvSpPr>
          <p:nvPr>
            <p:ph type="title"/>
          </p:nvPr>
        </p:nvSpPr>
        <p:spPr/>
        <p:txBody>
          <a:bodyPr/>
          <a:lstStyle/>
          <a:p>
            <a:r>
              <a:rPr lang="en-US" dirty="0" smtClean="0"/>
              <a:t>1. Basics: What is the reason and approach for a WC analysis?</a:t>
            </a:r>
            <a:endParaRPr lang="en-US" dirty="0"/>
          </a:p>
        </p:txBody>
      </p:sp>
      <p:sp>
        <p:nvSpPr>
          <p:cNvPr id="84" name="Text Box 5"/>
          <p:cNvSpPr txBox="1">
            <a:spLocks noChangeArrowheads="1"/>
          </p:cNvSpPr>
          <p:nvPr/>
        </p:nvSpPr>
        <p:spPr bwMode="auto">
          <a:xfrm>
            <a:off x="8286659" y="4769514"/>
            <a:ext cx="828000" cy="287982"/>
          </a:xfrm>
          <a:prstGeom prst="rect">
            <a:avLst/>
          </a:prstGeom>
          <a:solidFill>
            <a:srgbClr val="6D2077"/>
          </a:solidFill>
          <a:ln w="6350" algn="ctr">
            <a:solidFill>
              <a:srgbClr val="6D2077"/>
            </a:solidFill>
            <a:miter lim="800000"/>
            <a:headEnd/>
            <a:tailEnd/>
          </a:ln>
          <a:effectLst/>
        </p:spPr>
        <p:txBody>
          <a:bodyPr lIns="72000" tIns="72000" rIns="72000" bIns="72000" anchor="ctr" anchorCtr="1"/>
          <a:lstStyle/>
          <a:p>
            <a:pPr algn="ctr">
              <a:spcBef>
                <a:spcPct val="20000"/>
              </a:spcBef>
            </a:pPr>
            <a:r>
              <a:rPr lang="en-US" sz="1000" b="1" dirty="0" smtClean="0">
                <a:solidFill>
                  <a:schemeClr val="bg1"/>
                </a:solidFill>
                <a:latin typeface="Arial" pitchFamily="34" charset="0"/>
                <a:cs typeface="Arial" pitchFamily="34" charset="0"/>
              </a:rPr>
              <a:t>CCC</a:t>
            </a:r>
            <a:endParaRPr lang="en-US" sz="1000" b="1" dirty="0">
              <a:solidFill>
                <a:schemeClr val="bg1"/>
              </a:solidFill>
              <a:latin typeface="Arial" pitchFamily="34" charset="0"/>
              <a:cs typeface="Arial" pitchFamily="34" charset="0"/>
            </a:endParaRPr>
          </a:p>
        </p:txBody>
      </p:sp>
      <p:sp>
        <p:nvSpPr>
          <p:cNvPr id="86" name="Text Box 9"/>
          <p:cNvSpPr txBox="1">
            <a:spLocks noChangeArrowheads="1"/>
          </p:cNvSpPr>
          <p:nvPr/>
        </p:nvSpPr>
        <p:spPr bwMode="auto">
          <a:xfrm>
            <a:off x="7565227" y="4728839"/>
            <a:ext cx="75342" cy="153888"/>
          </a:xfrm>
          <a:prstGeom prst="rect">
            <a:avLst/>
          </a:prstGeom>
          <a:noFill/>
          <a:ln w="6350">
            <a:noFill/>
            <a:miter lim="800000"/>
            <a:headEnd/>
            <a:tailEnd/>
          </a:ln>
          <a:effectLst/>
        </p:spPr>
        <p:txBody>
          <a:bodyPr wrap="none" lIns="0" tIns="0" rIns="0" bIns="0">
            <a:spAutoFit/>
          </a:bodyPr>
          <a:lstStyle/>
          <a:p>
            <a:r>
              <a:rPr lang="en-US" sz="1000" b="1" dirty="0" smtClean="0">
                <a:solidFill>
                  <a:srgbClr val="0C2D83"/>
                </a:solidFill>
                <a:latin typeface="Arial" pitchFamily="34" charset="0"/>
                <a:cs typeface="Arial" pitchFamily="34" charset="0"/>
              </a:rPr>
              <a:t>=</a:t>
            </a:r>
            <a:endParaRPr lang="en-US" sz="1000" b="1" dirty="0">
              <a:solidFill>
                <a:srgbClr val="0C2D83"/>
              </a:solidFill>
              <a:latin typeface="Arial" pitchFamily="34" charset="0"/>
              <a:cs typeface="Arial" pitchFamily="34" charset="0"/>
            </a:endParaRPr>
          </a:p>
        </p:txBody>
      </p:sp>
      <p:sp>
        <p:nvSpPr>
          <p:cNvPr id="87" name="Text Box 5"/>
          <p:cNvSpPr txBox="1">
            <a:spLocks noChangeArrowheads="1"/>
          </p:cNvSpPr>
          <p:nvPr/>
        </p:nvSpPr>
        <p:spPr bwMode="auto">
          <a:xfrm>
            <a:off x="1349791" y="4769514"/>
            <a:ext cx="828000" cy="287982"/>
          </a:xfrm>
          <a:prstGeom prst="rect">
            <a:avLst/>
          </a:prstGeom>
          <a:solidFill>
            <a:srgbClr val="005EB8"/>
          </a:solidFill>
          <a:ln w="6350" algn="ctr">
            <a:solidFill>
              <a:srgbClr val="005EB8"/>
            </a:solidFill>
            <a:miter lim="800000"/>
            <a:headEnd/>
            <a:tailEnd/>
          </a:ln>
          <a:effectLst/>
        </p:spPr>
        <p:txBody>
          <a:bodyPr lIns="72000" tIns="72000" rIns="72000" bIns="72000" anchor="ctr" anchorCtr="1"/>
          <a:lstStyle/>
          <a:p>
            <a:pPr algn="ctr">
              <a:spcBef>
                <a:spcPct val="20000"/>
              </a:spcBef>
            </a:pPr>
            <a:r>
              <a:rPr lang="en-US" sz="1000" b="1" dirty="0" smtClean="0">
                <a:solidFill>
                  <a:schemeClr val="bg1"/>
                </a:solidFill>
                <a:latin typeface="Arial" pitchFamily="34" charset="0"/>
                <a:cs typeface="Arial" pitchFamily="34" charset="0"/>
              </a:rPr>
              <a:t>DSO</a:t>
            </a:r>
            <a:endParaRPr lang="en-US" sz="1000" b="1" dirty="0">
              <a:solidFill>
                <a:schemeClr val="bg1"/>
              </a:solidFill>
              <a:latin typeface="Arial" pitchFamily="34" charset="0"/>
              <a:cs typeface="Arial" pitchFamily="34" charset="0"/>
            </a:endParaRPr>
          </a:p>
        </p:txBody>
      </p:sp>
      <p:sp>
        <p:nvSpPr>
          <p:cNvPr id="88" name="Text Box 9"/>
          <p:cNvSpPr txBox="1">
            <a:spLocks noChangeArrowheads="1"/>
          </p:cNvSpPr>
          <p:nvPr/>
        </p:nvSpPr>
        <p:spPr bwMode="auto">
          <a:xfrm>
            <a:off x="2889532" y="4836561"/>
            <a:ext cx="185493" cy="153888"/>
          </a:xfrm>
          <a:prstGeom prst="rect">
            <a:avLst/>
          </a:prstGeom>
          <a:noFill/>
          <a:ln w="6350">
            <a:noFill/>
            <a:miter lim="800000"/>
            <a:headEnd/>
            <a:tailEnd/>
          </a:ln>
          <a:effectLst/>
        </p:spPr>
        <p:txBody>
          <a:bodyPr wrap="square" lIns="0" tIns="0" rIns="0" bIns="0" anchor="ctr">
            <a:spAutoFit/>
          </a:bodyPr>
          <a:lstStyle/>
          <a:p>
            <a:pPr algn="ctr"/>
            <a:r>
              <a:rPr lang="en-US" sz="1000" b="1" dirty="0" smtClean="0">
                <a:solidFill>
                  <a:srgbClr val="0C2D83"/>
                </a:solidFill>
                <a:latin typeface="Arial" pitchFamily="34" charset="0"/>
                <a:cs typeface="Arial" pitchFamily="34" charset="0"/>
              </a:rPr>
              <a:t>+</a:t>
            </a:r>
            <a:endParaRPr lang="en-US" sz="1000" b="1" dirty="0">
              <a:solidFill>
                <a:srgbClr val="0C2D83"/>
              </a:solidFill>
              <a:latin typeface="Arial" pitchFamily="34" charset="0"/>
              <a:cs typeface="Arial" pitchFamily="34" charset="0"/>
            </a:endParaRPr>
          </a:p>
        </p:txBody>
      </p:sp>
      <p:sp>
        <p:nvSpPr>
          <p:cNvPr id="90" name="Text Box 5"/>
          <p:cNvSpPr txBox="1">
            <a:spLocks noChangeArrowheads="1"/>
          </p:cNvSpPr>
          <p:nvPr/>
        </p:nvSpPr>
        <p:spPr bwMode="auto">
          <a:xfrm>
            <a:off x="3786766" y="4769505"/>
            <a:ext cx="828000" cy="288000"/>
          </a:xfrm>
          <a:prstGeom prst="rect">
            <a:avLst/>
          </a:prstGeom>
          <a:solidFill>
            <a:srgbClr val="0091DA"/>
          </a:solidFill>
          <a:ln w="6350" algn="ctr">
            <a:solidFill>
              <a:srgbClr val="0091DA"/>
            </a:solidFill>
            <a:miter lim="800000"/>
            <a:headEnd/>
            <a:tailEnd/>
          </a:ln>
          <a:effectLst/>
        </p:spPr>
        <p:txBody>
          <a:bodyPr lIns="72000" tIns="72000" rIns="72000" bIns="72000" anchor="ctr" anchorCtr="1"/>
          <a:lstStyle/>
          <a:p>
            <a:pPr algn="ctr">
              <a:spcBef>
                <a:spcPct val="20000"/>
              </a:spcBef>
            </a:pPr>
            <a:r>
              <a:rPr lang="en-US" sz="1000" b="1" dirty="0" smtClean="0">
                <a:solidFill>
                  <a:schemeClr val="bg1"/>
                </a:solidFill>
                <a:latin typeface="Arial" pitchFamily="34" charset="0"/>
                <a:cs typeface="Arial" pitchFamily="34" charset="0"/>
              </a:rPr>
              <a:t>DIH</a:t>
            </a:r>
            <a:endParaRPr lang="en-US" sz="1000" b="1" dirty="0">
              <a:solidFill>
                <a:schemeClr val="bg1"/>
              </a:solidFill>
              <a:latin typeface="Arial" pitchFamily="34" charset="0"/>
              <a:cs typeface="Arial" pitchFamily="34" charset="0"/>
            </a:endParaRPr>
          </a:p>
        </p:txBody>
      </p:sp>
      <p:sp>
        <p:nvSpPr>
          <p:cNvPr id="91" name="Text Box 9"/>
          <p:cNvSpPr txBox="1">
            <a:spLocks noChangeArrowheads="1"/>
          </p:cNvSpPr>
          <p:nvPr/>
        </p:nvSpPr>
        <p:spPr bwMode="auto">
          <a:xfrm>
            <a:off x="5312303" y="4836561"/>
            <a:ext cx="185492" cy="153888"/>
          </a:xfrm>
          <a:prstGeom prst="rect">
            <a:avLst/>
          </a:prstGeom>
          <a:noFill/>
          <a:ln w="6350">
            <a:noFill/>
            <a:miter lim="800000"/>
            <a:headEnd/>
            <a:tailEnd/>
          </a:ln>
          <a:effectLst/>
        </p:spPr>
        <p:txBody>
          <a:bodyPr wrap="square" lIns="0" tIns="0" rIns="0" bIns="0" anchor="ctr">
            <a:spAutoFit/>
          </a:bodyPr>
          <a:lstStyle/>
          <a:p>
            <a:pPr algn="ctr"/>
            <a:r>
              <a:rPr lang="en-US" sz="1000" b="1" dirty="0" smtClean="0">
                <a:solidFill>
                  <a:srgbClr val="0C2D83"/>
                </a:solidFill>
                <a:latin typeface="Arial" pitchFamily="34" charset="0"/>
                <a:cs typeface="Arial" pitchFamily="34" charset="0"/>
              </a:rPr>
              <a:t>-</a:t>
            </a:r>
            <a:endParaRPr lang="en-US" sz="1000" b="1" dirty="0">
              <a:solidFill>
                <a:srgbClr val="0C2D83"/>
              </a:solidFill>
              <a:latin typeface="Arial" pitchFamily="34" charset="0"/>
              <a:cs typeface="Arial" pitchFamily="34" charset="0"/>
            </a:endParaRPr>
          </a:p>
        </p:txBody>
      </p:sp>
      <p:sp>
        <p:nvSpPr>
          <p:cNvPr id="92" name="Text Box 5"/>
          <p:cNvSpPr txBox="1">
            <a:spLocks noChangeArrowheads="1"/>
          </p:cNvSpPr>
          <p:nvPr/>
        </p:nvSpPr>
        <p:spPr bwMode="auto">
          <a:xfrm>
            <a:off x="6195331" y="4769505"/>
            <a:ext cx="828000" cy="288000"/>
          </a:xfrm>
          <a:prstGeom prst="rect">
            <a:avLst/>
          </a:prstGeom>
          <a:solidFill>
            <a:srgbClr val="00A3A1"/>
          </a:solidFill>
          <a:ln w="6350" algn="ctr">
            <a:solidFill>
              <a:srgbClr val="00A3A1"/>
            </a:solidFill>
            <a:miter lim="800000"/>
            <a:headEnd/>
            <a:tailEnd/>
          </a:ln>
          <a:effectLst/>
        </p:spPr>
        <p:txBody>
          <a:bodyPr lIns="72000" tIns="72000" rIns="72000" bIns="72000" anchor="ctr" anchorCtr="1"/>
          <a:lstStyle/>
          <a:p>
            <a:pPr algn="ctr">
              <a:spcBef>
                <a:spcPct val="20000"/>
              </a:spcBef>
            </a:pPr>
            <a:r>
              <a:rPr lang="en-US" sz="1000" b="1" dirty="0" smtClean="0">
                <a:solidFill>
                  <a:schemeClr val="bg1"/>
                </a:solidFill>
                <a:latin typeface="Arial" pitchFamily="34" charset="0"/>
                <a:cs typeface="Arial" pitchFamily="34" charset="0"/>
              </a:rPr>
              <a:t>DPO</a:t>
            </a:r>
            <a:endParaRPr lang="en-US" sz="1000" b="1" dirty="0">
              <a:solidFill>
                <a:schemeClr val="bg1"/>
              </a:solidFill>
              <a:latin typeface="Arial" pitchFamily="34" charset="0"/>
              <a:cs typeface="Arial" pitchFamily="34" charset="0"/>
            </a:endParaRPr>
          </a:p>
        </p:txBody>
      </p:sp>
      <p:sp>
        <p:nvSpPr>
          <p:cNvPr id="85" name="Line 8"/>
          <p:cNvSpPr>
            <a:spLocks noChangeShapeType="1"/>
          </p:cNvSpPr>
          <p:nvPr/>
        </p:nvSpPr>
        <p:spPr bwMode="auto">
          <a:xfrm>
            <a:off x="3618879" y="2585853"/>
            <a:ext cx="876360" cy="6058"/>
          </a:xfrm>
          <a:prstGeom prst="line">
            <a:avLst/>
          </a:prstGeom>
          <a:noFill/>
          <a:ln w="12700">
            <a:solidFill>
              <a:schemeClr val="tx2"/>
            </a:solidFill>
            <a:round/>
            <a:headEnd/>
            <a:tailEnd/>
          </a:ln>
          <a:effectLst/>
        </p:spPr>
        <p:txBody>
          <a:bodyPr wrap="none" lIns="0" tIns="0" rIns="0" bIns="0" anchor="ctr"/>
          <a:lstStyle/>
          <a:p>
            <a:endParaRPr lang="en-US" sz="1000" dirty="0">
              <a:latin typeface="Arial" pitchFamily="34" charset="0"/>
              <a:cs typeface="Arial" pitchFamily="34" charset="0"/>
            </a:endParaRPr>
          </a:p>
        </p:txBody>
      </p:sp>
      <p:sp>
        <p:nvSpPr>
          <p:cNvPr id="95" name="Textfeld 94"/>
          <p:cNvSpPr txBox="1"/>
          <p:nvPr/>
        </p:nvSpPr>
        <p:spPr>
          <a:xfrm>
            <a:off x="496491" y="1435747"/>
            <a:ext cx="2534601" cy="403200"/>
          </a:xfrm>
          <a:prstGeom prst="rect">
            <a:avLst/>
          </a:prstGeom>
          <a:solidFill>
            <a:srgbClr val="005EB8"/>
          </a:solidFill>
          <a:ln>
            <a:solidFill>
              <a:srgbClr val="005EB8"/>
            </a:solidFill>
          </a:ln>
        </p:spPr>
        <p:txBody>
          <a:bodyPr wrap="square" lIns="54610" tIns="54610" rIns="54610" bIns="54610" rtlCol="0" anchor="b">
            <a:noAutofit/>
          </a:bodyPr>
          <a:lstStyle/>
          <a:p>
            <a:pPr algn="ctr">
              <a:spcAft>
                <a:spcPts val="600"/>
              </a:spcAft>
            </a:pPr>
            <a:r>
              <a:rPr lang="en-US" sz="1000" b="1" dirty="0" smtClean="0">
                <a:solidFill>
                  <a:schemeClr val="bg1"/>
                </a:solidFill>
              </a:rPr>
              <a:t>Days sales outstanding</a:t>
            </a:r>
          </a:p>
        </p:txBody>
      </p:sp>
      <p:sp>
        <p:nvSpPr>
          <p:cNvPr id="96" name="Textfeld 95"/>
          <p:cNvSpPr txBox="1"/>
          <p:nvPr/>
        </p:nvSpPr>
        <p:spPr>
          <a:xfrm>
            <a:off x="3170010" y="1432907"/>
            <a:ext cx="2061513" cy="403200"/>
          </a:xfrm>
          <a:prstGeom prst="rect">
            <a:avLst/>
          </a:prstGeom>
          <a:solidFill>
            <a:srgbClr val="0091DA"/>
          </a:solidFill>
          <a:ln>
            <a:solidFill>
              <a:srgbClr val="0091DA"/>
            </a:solidFill>
          </a:ln>
        </p:spPr>
        <p:txBody>
          <a:bodyPr wrap="square" lIns="54610" tIns="54610" rIns="54610" bIns="54610" rtlCol="0" anchor="b">
            <a:noAutofit/>
          </a:bodyPr>
          <a:lstStyle/>
          <a:p>
            <a:pPr algn="ctr">
              <a:spcAft>
                <a:spcPts val="600"/>
              </a:spcAft>
            </a:pPr>
            <a:r>
              <a:rPr lang="en-US" sz="1000" b="1" dirty="0" smtClean="0">
                <a:solidFill>
                  <a:schemeClr val="bg1"/>
                </a:solidFill>
              </a:rPr>
              <a:t>Days inventory held</a:t>
            </a:r>
          </a:p>
        </p:txBody>
      </p:sp>
      <p:sp>
        <p:nvSpPr>
          <p:cNvPr id="99" name="Textfeld 98"/>
          <p:cNvSpPr txBox="1"/>
          <p:nvPr/>
        </p:nvSpPr>
        <p:spPr>
          <a:xfrm>
            <a:off x="5385939" y="1432908"/>
            <a:ext cx="2446785" cy="403200"/>
          </a:xfrm>
          <a:prstGeom prst="rect">
            <a:avLst/>
          </a:prstGeom>
          <a:solidFill>
            <a:srgbClr val="00A3A1"/>
          </a:solidFill>
          <a:ln>
            <a:solidFill>
              <a:srgbClr val="00A3A1"/>
            </a:solidFill>
          </a:ln>
        </p:spPr>
        <p:txBody>
          <a:bodyPr wrap="square" lIns="54610" tIns="54610" rIns="54610" bIns="54610" rtlCol="0" anchor="b">
            <a:noAutofit/>
          </a:bodyPr>
          <a:lstStyle/>
          <a:p>
            <a:pPr algn="ctr">
              <a:spcAft>
                <a:spcPts val="600"/>
              </a:spcAft>
            </a:pPr>
            <a:r>
              <a:rPr lang="en-US" sz="1000" b="1" dirty="0" smtClean="0">
                <a:solidFill>
                  <a:schemeClr val="bg1"/>
                </a:solidFill>
              </a:rPr>
              <a:t>Days payable outstanding</a:t>
            </a:r>
          </a:p>
        </p:txBody>
      </p:sp>
      <p:cxnSp>
        <p:nvCxnSpPr>
          <p:cNvPr id="33" name="Gerader Verbinder 32"/>
          <p:cNvCxnSpPr>
            <a:cxnSpLocks/>
          </p:cNvCxnSpPr>
          <p:nvPr/>
        </p:nvCxnSpPr>
        <p:spPr>
          <a:xfrm>
            <a:off x="496492" y="4288629"/>
            <a:ext cx="8928000" cy="0"/>
          </a:xfrm>
          <a:prstGeom prst="line">
            <a:avLst/>
          </a:prstGeom>
          <a:ln w="15875">
            <a:solidFill>
              <a:srgbClr val="005EB8"/>
            </a:solidFill>
            <a:tailEnd type="none"/>
          </a:ln>
        </p:spPr>
        <p:style>
          <a:lnRef idx="1">
            <a:schemeClr val="accent1"/>
          </a:lnRef>
          <a:fillRef idx="0">
            <a:schemeClr val="accent1"/>
          </a:fillRef>
          <a:effectRef idx="0">
            <a:schemeClr val="accent1"/>
          </a:effectRef>
          <a:fontRef idx="minor">
            <a:schemeClr val="tx1"/>
          </a:fontRef>
        </p:style>
      </p:cxnSp>
      <p:sp>
        <p:nvSpPr>
          <p:cNvPr id="34" name="Gleichschenkliges Dreieck 33"/>
          <p:cNvSpPr/>
          <p:nvPr/>
        </p:nvSpPr>
        <p:spPr>
          <a:xfrm rot="10800000">
            <a:off x="3888029" y="4273260"/>
            <a:ext cx="625475" cy="179962"/>
          </a:xfrm>
          <a:prstGeom prst="triangle">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216000" indent="-216000" algn="l">
              <a:spcAft>
                <a:spcPts val="600"/>
              </a:spcAft>
              <a:buFont typeface="Arial" panose="020B0604020202020204" pitchFamily="34" charset="0"/>
              <a:buChar char="—"/>
            </a:pPr>
            <a:endParaRPr lang="en-US" sz="1000" dirty="0" smtClean="0">
              <a:latin typeface="Arial" panose="020B0604020202020204" pitchFamily="34" charset="0"/>
              <a:cs typeface="Arial" panose="020B0604020202020204" pitchFamily="34" charset="0"/>
            </a:endParaRPr>
          </a:p>
        </p:txBody>
      </p:sp>
      <p:sp>
        <p:nvSpPr>
          <p:cNvPr id="36" name="Gleichschenkliges Dreieck 35"/>
          <p:cNvSpPr/>
          <p:nvPr/>
        </p:nvSpPr>
        <p:spPr>
          <a:xfrm rot="10800000">
            <a:off x="1451054" y="4273260"/>
            <a:ext cx="625475" cy="179962"/>
          </a:xfrm>
          <a:prstGeom prst="triangle">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216000" indent="-216000" algn="l">
              <a:spcAft>
                <a:spcPts val="600"/>
              </a:spcAft>
              <a:buFont typeface="Arial" panose="020B0604020202020204" pitchFamily="34" charset="0"/>
              <a:buChar char="—"/>
            </a:pPr>
            <a:endParaRPr lang="en-US" sz="1000" dirty="0" smtClean="0">
              <a:latin typeface="Arial" panose="020B0604020202020204" pitchFamily="34" charset="0"/>
              <a:cs typeface="Arial" panose="020B0604020202020204" pitchFamily="34" charset="0"/>
            </a:endParaRPr>
          </a:p>
        </p:txBody>
      </p:sp>
      <p:sp>
        <p:nvSpPr>
          <p:cNvPr id="37" name="Gleichschenkliges Dreieck 36"/>
          <p:cNvSpPr/>
          <p:nvPr/>
        </p:nvSpPr>
        <p:spPr>
          <a:xfrm rot="10800000">
            <a:off x="6296594" y="4273146"/>
            <a:ext cx="625475" cy="179962"/>
          </a:xfrm>
          <a:prstGeom prst="triangle">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216000" indent="-216000" algn="l">
              <a:spcAft>
                <a:spcPts val="600"/>
              </a:spcAft>
              <a:buFont typeface="Arial" panose="020B0604020202020204" pitchFamily="34" charset="0"/>
              <a:buChar char="—"/>
            </a:pPr>
            <a:endParaRPr lang="en-US" sz="1000" dirty="0" smtClean="0">
              <a:latin typeface="Arial" panose="020B0604020202020204" pitchFamily="34" charset="0"/>
              <a:cs typeface="Arial" panose="020B0604020202020204" pitchFamily="34" charset="0"/>
            </a:endParaRPr>
          </a:p>
        </p:txBody>
      </p:sp>
      <p:sp>
        <p:nvSpPr>
          <p:cNvPr id="5" name="Rechteck 4"/>
          <p:cNvSpPr/>
          <p:nvPr/>
        </p:nvSpPr>
        <p:spPr>
          <a:xfrm>
            <a:off x="496492" y="4589505"/>
            <a:ext cx="8920558" cy="648000"/>
          </a:xfrm>
          <a:prstGeom prst="rect">
            <a:avLst/>
          </a:prstGeom>
          <a:no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1000" dirty="0" smtClean="0">
              <a:solidFill>
                <a:schemeClr val="bg1"/>
              </a:solidFill>
            </a:endParaRPr>
          </a:p>
        </p:txBody>
      </p:sp>
      <p:sp>
        <p:nvSpPr>
          <p:cNvPr id="42" name="Gleichschenkliges Dreieck 41"/>
          <p:cNvSpPr/>
          <p:nvPr/>
        </p:nvSpPr>
        <p:spPr>
          <a:xfrm rot="5400000">
            <a:off x="270954" y="5600584"/>
            <a:ext cx="648000" cy="196930"/>
          </a:xfrm>
          <a:prstGeom prst="triangle">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216000" indent="-216000" algn="l">
              <a:spcAft>
                <a:spcPts val="600"/>
              </a:spcAft>
              <a:buFont typeface="Arial" panose="020B0604020202020204" pitchFamily="34" charset="0"/>
              <a:buChar char="—"/>
            </a:pPr>
            <a:endParaRPr lang="en-US" sz="1000" dirty="0" smtClean="0">
              <a:latin typeface="Arial" panose="020B0604020202020204" pitchFamily="34" charset="0"/>
              <a:cs typeface="Arial" panose="020B0604020202020204" pitchFamily="34" charset="0"/>
            </a:endParaRPr>
          </a:p>
        </p:txBody>
      </p:sp>
      <p:sp>
        <p:nvSpPr>
          <p:cNvPr id="2" name="Rechteck 1"/>
          <p:cNvSpPr>
            <a:spLocks/>
          </p:cNvSpPr>
          <p:nvPr/>
        </p:nvSpPr>
        <p:spPr>
          <a:xfrm>
            <a:off x="496492" y="1944132"/>
            <a:ext cx="8919058" cy="2514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71463"/>
            <a:r>
              <a:rPr lang="en-US" sz="1000" b="1" dirty="0" smtClean="0">
                <a:solidFill>
                  <a:schemeClr val="bg1"/>
                </a:solidFill>
              </a:rPr>
              <a:t>Alternative </a:t>
            </a:r>
            <a:r>
              <a:rPr lang="en-US" sz="1000" dirty="0" smtClean="0">
                <a:solidFill>
                  <a:schemeClr val="bg1"/>
                </a:solidFill>
              </a:rPr>
              <a:t>– Evaluation of WC with material cost and COGS depending on availability of data</a:t>
            </a:r>
          </a:p>
        </p:txBody>
      </p:sp>
      <p:sp>
        <p:nvSpPr>
          <p:cNvPr id="39" name="Rechteck 38"/>
          <p:cNvSpPr/>
          <p:nvPr/>
        </p:nvSpPr>
        <p:spPr>
          <a:xfrm>
            <a:off x="496492" y="3124659"/>
            <a:ext cx="8919058" cy="2514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271463"/>
            <a:r>
              <a:rPr lang="en-US" sz="1000" b="1" dirty="0" smtClean="0">
                <a:solidFill>
                  <a:schemeClr val="bg1"/>
                </a:solidFill>
              </a:rPr>
              <a:t>Alternative – </a:t>
            </a:r>
            <a:r>
              <a:rPr lang="en-US" sz="1000" dirty="0" smtClean="0">
                <a:solidFill>
                  <a:schemeClr val="bg1"/>
                </a:solidFill>
              </a:rPr>
              <a:t>Evaluation of WC with sales </a:t>
            </a:r>
            <a:endParaRPr lang="en-US" sz="1000" b="1" dirty="0" smtClean="0">
              <a:solidFill>
                <a:schemeClr val="bg1"/>
              </a:solidFill>
            </a:endParaRPr>
          </a:p>
        </p:txBody>
      </p:sp>
      <p:sp>
        <p:nvSpPr>
          <p:cNvPr id="66" name="Text Box 7"/>
          <p:cNvSpPr txBox="1">
            <a:spLocks noChangeArrowheads="1"/>
          </p:cNvSpPr>
          <p:nvPr/>
        </p:nvSpPr>
        <p:spPr bwMode="auto">
          <a:xfrm>
            <a:off x="687900" y="2670901"/>
            <a:ext cx="1825487" cy="272093"/>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dirty="0" smtClean="0">
                <a:solidFill>
                  <a:srgbClr val="0C2D83"/>
                </a:solidFill>
                <a:latin typeface="Arial" pitchFamily="34" charset="0"/>
                <a:cs typeface="Arial" pitchFamily="34" charset="0"/>
              </a:rPr>
              <a:t>Sales revenues </a:t>
            </a:r>
            <a:br>
              <a:rPr lang="en-US" sz="1000" dirty="0" smtClean="0">
                <a:solidFill>
                  <a:srgbClr val="0C2D83"/>
                </a:solidFill>
                <a:latin typeface="Arial" pitchFamily="34" charset="0"/>
                <a:cs typeface="Arial" pitchFamily="34" charset="0"/>
              </a:rPr>
            </a:br>
            <a:r>
              <a:rPr lang="en-US" sz="1000" dirty="0" smtClean="0">
                <a:solidFill>
                  <a:srgbClr val="0C2D83"/>
                </a:solidFill>
                <a:latin typeface="Arial" pitchFamily="34" charset="0"/>
                <a:cs typeface="Arial" pitchFamily="34" charset="0"/>
              </a:rPr>
              <a:t>per day</a:t>
            </a:r>
            <a:endParaRPr lang="en-US" sz="1000" dirty="0">
              <a:solidFill>
                <a:srgbClr val="0C2D83"/>
              </a:solidFill>
              <a:latin typeface="Arial" pitchFamily="34" charset="0"/>
              <a:cs typeface="Arial" pitchFamily="34" charset="0"/>
            </a:endParaRPr>
          </a:p>
        </p:txBody>
      </p:sp>
      <p:sp>
        <p:nvSpPr>
          <p:cNvPr id="67" name="Text Box 5"/>
          <p:cNvSpPr txBox="1">
            <a:spLocks noChangeArrowheads="1"/>
          </p:cNvSpPr>
          <p:nvPr/>
        </p:nvSpPr>
        <p:spPr bwMode="auto">
          <a:xfrm>
            <a:off x="402652" y="2438411"/>
            <a:ext cx="488210" cy="287982"/>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b="1" dirty="0" smtClean="0">
                <a:solidFill>
                  <a:srgbClr val="0C2D83"/>
                </a:solidFill>
                <a:latin typeface="Arial" pitchFamily="34" charset="0"/>
                <a:cs typeface="Arial" pitchFamily="34" charset="0"/>
              </a:rPr>
              <a:t>DSO</a:t>
            </a:r>
            <a:endParaRPr lang="en-US" sz="1000" b="1" dirty="0">
              <a:solidFill>
                <a:srgbClr val="0C2D83"/>
              </a:solidFill>
              <a:latin typeface="Arial" pitchFamily="34" charset="0"/>
              <a:cs typeface="Arial" pitchFamily="34" charset="0"/>
            </a:endParaRPr>
          </a:p>
        </p:txBody>
      </p:sp>
      <p:sp>
        <p:nvSpPr>
          <p:cNvPr id="68" name="Rectangle 12"/>
          <p:cNvSpPr>
            <a:spLocks noChangeArrowheads="1"/>
          </p:cNvSpPr>
          <p:nvPr/>
        </p:nvSpPr>
        <p:spPr bwMode="auto">
          <a:xfrm>
            <a:off x="999335" y="2377257"/>
            <a:ext cx="1149354" cy="153888"/>
          </a:xfrm>
          <a:prstGeom prst="rect">
            <a:avLst/>
          </a:prstGeom>
          <a:noFill/>
          <a:ln w="6350">
            <a:noFill/>
            <a:miter lim="800000"/>
            <a:headEnd/>
            <a:tailEnd/>
          </a:ln>
          <a:effectLst/>
        </p:spPr>
        <p:txBody>
          <a:bodyPr wrap="none" lIns="0" tIns="0" rIns="0" bIns="0">
            <a:spAutoFit/>
          </a:bodyPr>
          <a:lstStyle/>
          <a:p>
            <a:pPr>
              <a:spcBef>
                <a:spcPct val="20000"/>
              </a:spcBef>
            </a:pPr>
            <a:r>
              <a:rPr lang="en-US" sz="1000" dirty="0" smtClean="0">
                <a:solidFill>
                  <a:srgbClr val="0C2D83"/>
                </a:solidFill>
                <a:latin typeface="Arial" pitchFamily="34" charset="0"/>
                <a:cs typeface="Arial" pitchFamily="34" charset="0"/>
              </a:rPr>
              <a:t>Ø Trade receivables</a:t>
            </a:r>
            <a:endParaRPr lang="en-US" sz="1000" dirty="0">
              <a:solidFill>
                <a:srgbClr val="0C2D83"/>
              </a:solidFill>
              <a:latin typeface="Arial" pitchFamily="34" charset="0"/>
              <a:cs typeface="Arial" pitchFamily="34" charset="0"/>
            </a:endParaRPr>
          </a:p>
        </p:txBody>
      </p:sp>
      <p:sp>
        <p:nvSpPr>
          <p:cNvPr id="69" name="Line 8"/>
          <p:cNvSpPr>
            <a:spLocks noChangeShapeType="1"/>
          </p:cNvSpPr>
          <p:nvPr/>
        </p:nvSpPr>
        <p:spPr bwMode="auto">
          <a:xfrm>
            <a:off x="1051329" y="2588307"/>
            <a:ext cx="1188000" cy="3604"/>
          </a:xfrm>
          <a:prstGeom prst="line">
            <a:avLst/>
          </a:prstGeom>
          <a:noFill/>
          <a:ln w="12700">
            <a:solidFill>
              <a:schemeClr val="tx2"/>
            </a:solidFill>
            <a:round/>
            <a:headEnd/>
            <a:tailEnd/>
          </a:ln>
          <a:effectLst/>
        </p:spPr>
        <p:txBody>
          <a:bodyPr wrap="none" lIns="0" tIns="0" rIns="0" bIns="0" anchor="ctr"/>
          <a:lstStyle/>
          <a:p>
            <a:endParaRPr lang="en-US" sz="1000" dirty="0">
              <a:latin typeface="Arial" pitchFamily="34" charset="0"/>
              <a:cs typeface="Arial" pitchFamily="34" charset="0"/>
            </a:endParaRPr>
          </a:p>
        </p:txBody>
      </p:sp>
      <p:sp>
        <p:nvSpPr>
          <p:cNvPr id="70" name="Text Box 9"/>
          <p:cNvSpPr txBox="1">
            <a:spLocks noChangeArrowheads="1"/>
          </p:cNvSpPr>
          <p:nvPr/>
        </p:nvSpPr>
        <p:spPr bwMode="auto">
          <a:xfrm>
            <a:off x="868321" y="2488530"/>
            <a:ext cx="75342" cy="153888"/>
          </a:xfrm>
          <a:prstGeom prst="rect">
            <a:avLst/>
          </a:prstGeom>
          <a:noFill/>
          <a:ln w="6350">
            <a:noFill/>
            <a:miter lim="800000"/>
            <a:headEnd/>
            <a:tailEnd/>
          </a:ln>
          <a:effectLst/>
        </p:spPr>
        <p:txBody>
          <a:bodyPr wrap="none" lIns="0" tIns="0" rIns="0" bIns="0">
            <a:spAutoFit/>
          </a:bodyPr>
          <a:lstStyle/>
          <a:p>
            <a:r>
              <a:rPr lang="en-US" sz="1000" dirty="0" smtClean="0">
                <a:solidFill>
                  <a:srgbClr val="0C2D83"/>
                </a:solidFill>
                <a:latin typeface="Arial" pitchFamily="34" charset="0"/>
                <a:cs typeface="Arial" pitchFamily="34" charset="0"/>
              </a:rPr>
              <a:t>=</a:t>
            </a:r>
            <a:endParaRPr lang="en-US" sz="1000" dirty="0">
              <a:solidFill>
                <a:srgbClr val="0C2D83"/>
              </a:solidFill>
              <a:latin typeface="Arial" pitchFamily="34" charset="0"/>
              <a:cs typeface="Arial" pitchFamily="34" charset="0"/>
            </a:endParaRPr>
          </a:p>
        </p:txBody>
      </p:sp>
      <p:sp>
        <p:nvSpPr>
          <p:cNvPr id="71" name="Text Box 7"/>
          <p:cNvSpPr txBox="1">
            <a:spLocks noChangeArrowheads="1"/>
          </p:cNvSpPr>
          <p:nvPr/>
        </p:nvSpPr>
        <p:spPr bwMode="auto">
          <a:xfrm>
            <a:off x="3228551" y="2670901"/>
            <a:ext cx="1625216" cy="272093"/>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dirty="0" smtClean="0">
                <a:solidFill>
                  <a:srgbClr val="0C2D83"/>
                </a:solidFill>
                <a:latin typeface="Arial" pitchFamily="34" charset="0"/>
                <a:cs typeface="Arial" pitchFamily="34" charset="0"/>
              </a:rPr>
              <a:t>Material cost or </a:t>
            </a:r>
          </a:p>
          <a:p>
            <a:pPr algn="ctr">
              <a:spcBef>
                <a:spcPct val="20000"/>
              </a:spcBef>
            </a:pPr>
            <a:r>
              <a:rPr lang="en-US" sz="1000" dirty="0" smtClean="0">
                <a:solidFill>
                  <a:srgbClr val="0C2D83"/>
                </a:solidFill>
                <a:latin typeface="Arial" pitchFamily="34" charset="0"/>
                <a:cs typeface="Arial" pitchFamily="34" charset="0"/>
              </a:rPr>
              <a:t>COGS per day</a:t>
            </a:r>
            <a:endParaRPr lang="en-US" sz="1000" dirty="0">
              <a:solidFill>
                <a:srgbClr val="0C2D83"/>
              </a:solidFill>
              <a:latin typeface="Arial" pitchFamily="34" charset="0"/>
              <a:cs typeface="Arial" pitchFamily="34" charset="0"/>
            </a:endParaRPr>
          </a:p>
        </p:txBody>
      </p:sp>
      <p:sp>
        <p:nvSpPr>
          <p:cNvPr id="73" name="Text Box 5"/>
          <p:cNvSpPr txBox="1">
            <a:spLocks noChangeArrowheads="1"/>
          </p:cNvSpPr>
          <p:nvPr/>
        </p:nvSpPr>
        <p:spPr bwMode="auto">
          <a:xfrm>
            <a:off x="3031092" y="2445945"/>
            <a:ext cx="494159" cy="299792"/>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b="1" dirty="0" smtClean="0">
                <a:solidFill>
                  <a:srgbClr val="0C2D83"/>
                </a:solidFill>
                <a:latin typeface="Arial" pitchFamily="34" charset="0"/>
                <a:cs typeface="Arial" pitchFamily="34" charset="0"/>
              </a:rPr>
              <a:t>DIH</a:t>
            </a:r>
            <a:endParaRPr lang="en-US" sz="1000" b="1" dirty="0">
              <a:solidFill>
                <a:srgbClr val="0C2D83"/>
              </a:solidFill>
              <a:latin typeface="Arial" pitchFamily="34" charset="0"/>
              <a:cs typeface="Arial" pitchFamily="34" charset="0"/>
            </a:endParaRPr>
          </a:p>
        </p:txBody>
      </p:sp>
      <p:sp>
        <p:nvSpPr>
          <p:cNvPr id="74" name="Text Box 9"/>
          <p:cNvSpPr txBox="1">
            <a:spLocks noChangeArrowheads="1"/>
          </p:cNvSpPr>
          <p:nvPr/>
        </p:nvSpPr>
        <p:spPr bwMode="auto">
          <a:xfrm>
            <a:off x="3463717" y="2496065"/>
            <a:ext cx="75342" cy="153888"/>
          </a:xfrm>
          <a:prstGeom prst="rect">
            <a:avLst/>
          </a:prstGeom>
          <a:noFill/>
          <a:ln w="6350">
            <a:noFill/>
            <a:miter lim="800000"/>
            <a:headEnd/>
            <a:tailEnd/>
          </a:ln>
          <a:effectLst/>
        </p:spPr>
        <p:txBody>
          <a:bodyPr wrap="none" lIns="0" tIns="0" rIns="0" bIns="0">
            <a:spAutoFit/>
          </a:bodyPr>
          <a:lstStyle/>
          <a:p>
            <a:r>
              <a:rPr lang="en-US" sz="1000" dirty="0" smtClean="0">
                <a:solidFill>
                  <a:srgbClr val="0C2D83"/>
                </a:solidFill>
                <a:latin typeface="Arial" pitchFamily="34" charset="0"/>
                <a:cs typeface="Arial" pitchFamily="34" charset="0"/>
              </a:rPr>
              <a:t>=</a:t>
            </a:r>
            <a:endParaRPr lang="en-US" sz="1000" dirty="0">
              <a:solidFill>
                <a:srgbClr val="0C2D83"/>
              </a:solidFill>
              <a:latin typeface="Arial" pitchFamily="34" charset="0"/>
              <a:cs typeface="Arial" pitchFamily="34" charset="0"/>
            </a:endParaRPr>
          </a:p>
        </p:txBody>
      </p:sp>
      <p:sp>
        <p:nvSpPr>
          <p:cNvPr id="76" name="Text Box 7"/>
          <p:cNvSpPr txBox="1">
            <a:spLocks noChangeArrowheads="1"/>
          </p:cNvSpPr>
          <p:nvPr/>
        </p:nvSpPr>
        <p:spPr bwMode="auto">
          <a:xfrm>
            <a:off x="5867833" y="2646447"/>
            <a:ext cx="1232567" cy="273681"/>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dirty="0" smtClean="0">
                <a:solidFill>
                  <a:srgbClr val="0C2D83"/>
                </a:solidFill>
                <a:latin typeface="Arial" pitchFamily="34" charset="0"/>
                <a:cs typeface="Arial" pitchFamily="34" charset="0"/>
              </a:rPr>
              <a:t>Material cost or COGS per day</a:t>
            </a:r>
            <a:endParaRPr lang="en-US" sz="1000" dirty="0">
              <a:solidFill>
                <a:srgbClr val="0C2D83"/>
              </a:solidFill>
              <a:latin typeface="Arial" pitchFamily="34" charset="0"/>
              <a:cs typeface="Arial" pitchFamily="34" charset="0"/>
            </a:endParaRPr>
          </a:p>
        </p:txBody>
      </p:sp>
      <p:sp>
        <p:nvSpPr>
          <p:cNvPr id="78" name="Text Box 5"/>
          <p:cNvSpPr txBox="1">
            <a:spLocks noChangeArrowheads="1"/>
          </p:cNvSpPr>
          <p:nvPr/>
        </p:nvSpPr>
        <p:spPr bwMode="auto">
          <a:xfrm>
            <a:off x="5293515" y="2445945"/>
            <a:ext cx="503809" cy="284906"/>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b="1" dirty="0" smtClean="0">
                <a:solidFill>
                  <a:srgbClr val="0C2D83"/>
                </a:solidFill>
                <a:latin typeface="Arial" pitchFamily="34" charset="0"/>
                <a:cs typeface="Arial" pitchFamily="34" charset="0"/>
              </a:rPr>
              <a:t>DPO</a:t>
            </a:r>
            <a:endParaRPr lang="en-US" sz="1000" b="1" dirty="0">
              <a:solidFill>
                <a:srgbClr val="0C2D83"/>
              </a:solidFill>
              <a:latin typeface="Arial" pitchFamily="34" charset="0"/>
              <a:cs typeface="Arial" pitchFamily="34" charset="0"/>
            </a:endParaRPr>
          </a:p>
        </p:txBody>
      </p:sp>
      <p:sp>
        <p:nvSpPr>
          <p:cNvPr id="79" name="Text Box 9"/>
          <p:cNvSpPr txBox="1">
            <a:spLocks noChangeArrowheads="1"/>
          </p:cNvSpPr>
          <p:nvPr/>
        </p:nvSpPr>
        <p:spPr bwMode="auto">
          <a:xfrm>
            <a:off x="5763416" y="2513964"/>
            <a:ext cx="75342" cy="153888"/>
          </a:xfrm>
          <a:prstGeom prst="rect">
            <a:avLst/>
          </a:prstGeom>
          <a:noFill/>
          <a:ln w="6350">
            <a:noFill/>
            <a:miter lim="800000"/>
            <a:headEnd/>
            <a:tailEnd/>
          </a:ln>
          <a:effectLst/>
        </p:spPr>
        <p:txBody>
          <a:bodyPr wrap="none" lIns="0" tIns="0" rIns="0" bIns="0">
            <a:spAutoFit/>
          </a:bodyPr>
          <a:lstStyle/>
          <a:p>
            <a:r>
              <a:rPr lang="en-US" sz="1000" dirty="0" smtClean="0">
                <a:solidFill>
                  <a:srgbClr val="0C2D83"/>
                </a:solidFill>
                <a:latin typeface="Arial" pitchFamily="34" charset="0"/>
                <a:cs typeface="Arial" pitchFamily="34" charset="0"/>
              </a:rPr>
              <a:t>=</a:t>
            </a:r>
            <a:endParaRPr lang="en-US" sz="1000" dirty="0">
              <a:solidFill>
                <a:srgbClr val="0C2D83"/>
              </a:solidFill>
              <a:latin typeface="Arial" pitchFamily="34" charset="0"/>
              <a:cs typeface="Arial" pitchFamily="34" charset="0"/>
            </a:endParaRPr>
          </a:p>
        </p:txBody>
      </p:sp>
      <p:sp>
        <p:nvSpPr>
          <p:cNvPr id="80" name="Rectangle 12"/>
          <p:cNvSpPr>
            <a:spLocks noChangeArrowheads="1"/>
          </p:cNvSpPr>
          <p:nvPr/>
        </p:nvSpPr>
        <p:spPr bwMode="auto">
          <a:xfrm>
            <a:off x="5919686" y="2377257"/>
            <a:ext cx="1013098" cy="153888"/>
          </a:xfrm>
          <a:prstGeom prst="rect">
            <a:avLst/>
          </a:prstGeom>
          <a:noFill/>
          <a:ln w="6350">
            <a:noFill/>
            <a:miter lim="800000"/>
            <a:headEnd/>
            <a:tailEnd/>
          </a:ln>
          <a:effectLst/>
        </p:spPr>
        <p:txBody>
          <a:bodyPr wrap="none" lIns="0" tIns="0" rIns="0" bIns="0">
            <a:spAutoFit/>
          </a:bodyPr>
          <a:lstStyle/>
          <a:p>
            <a:pPr>
              <a:spcBef>
                <a:spcPct val="20000"/>
              </a:spcBef>
            </a:pPr>
            <a:r>
              <a:rPr lang="en-US" sz="1000" dirty="0" smtClean="0">
                <a:solidFill>
                  <a:srgbClr val="0C2D83"/>
                </a:solidFill>
                <a:latin typeface="Arial" pitchFamily="34" charset="0"/>
                <a:cs typeface="Arial" pitchFamily="34" charset="0"/>
              </a:rPr>
              <a:t>Ø Trade payables</a:t>
            </a:r>
            <a:endParaRPr lang="en-US" sz="1000" dirty="0">
              <a:solidFill>
                <a:srgbClr val="0C2D83"/>
              </a:solidFill>
              <a:latin typeface="Arial" pitchFamily="34" charset="0"/>
              <a:cs typeface="Arial" pitchFamily="34" charset="0"/>
            </a:endParaRPr>
          </a:p>
        </p:txBody>
      </p:sp>
      <p:sp>
        <p:nvSpPr>
          <p:cNvPr id="93" name="Line 8"/>
          <p:cNvSpPr>
            <a:spLocks noChangeShapeType="1"/>
          </p:cNvSpPr>
          <p:nvPr/>
        </p:nvSpPr>
        <p:spPr bwMode="auto">
          <a:xfrm>
            <a:off x="5927434" y="2586060"/>
            <a:ext cx="1158973" cy="0"/>
          </a:xfrm>
          <a:prstGeom prst="line">
            <a:avLst/>
          </a:prstGeom>
          <a:noFill/>
          <a:ln w="12700">
            <a:solidFill>
              <a:schemeClr val="tx2"/>
            </a:solidFill>
            <a:round/>
            <a:headEnd/>
            <a:tailEnd/>
          </a:ln>
          <a:effectLst/>
        </p:spPr>
        <p:txBody>
          <a:bodyPr wrap="none" lIns="0" tIns="0" rIns="0" bIns="0" anchor="ctr"/>
          <a:lstStyle/>
          <a:p>
            <a:endParaRPr lang="en-US" sz="1000" dirty="0">
              <a:latin typeface="Arial" pitchFamily="34" charset="0"/>
              <a:cs typeface="Arial" pitchFamily="34" charset="0"/>
            </a:endParaRPr>
          </a:p>
        </p:txBody>
      </p:sp>
      <p:sp>
        <p:nvSpPr>
          <p:cNvPr id="110" name="Text Box 7"/>
          <p:cNvSpPr txBox="1">
            <a:spLocks noChangeArrowheads="1"/>
          </p:cNvSpPr>
          <p:nvPr/>
        </p:nvSpPr>
        <p:spPr bwMode="auto">
          <a:xfrm>
            <a:off x="2129348" y="2442433"/>
            <a:ext cx="1048411" cy="272093"/>
          </a:xfrm>
          <a:prstGeom prst="rect">
            <a:avLst/>
          </a:prstGeom>
          <a:noFill/>
          <a:ln w="6350" algn="ctr">
            <a:noFill/>
            <a:miter lim="800000"/>
            <a:headEnd/>
            <a:tailEnd/>
          </a:ln>
          <a:effectLst/>
        </p:spPr>
        <p:txBody>
          <a:bodyPr lIns="72000" tIns="72000" rIns="72000" bIns="72000" anchor="ctr" anchorCtr="1"/>
          <a:lstStyle/>
          <a:p>
            <a:pPr>
              <a:spcBef>
                <a:spcPct val="20000"/>
              </a:spcBef>
            </a:pPr>
            <a:r>
              <a:rPr lang="en-US" sz="1000" dirty="0" smtClean="0">
                <a:solidFill>
                  <a:srgbClr val="0C2D83"/>
                </a:solidFill>
                <a:latin typeface="Arial" pitchFamily="34" charset="0"/>
                <a:cs typeface="Arial" pitchFamily="34" charset="0"/>
              </a:rPr>
              <a:t>x 365 days</a:t>
            </a:r>
            <a:endParaRPr lang="en-US" sz="1000" dirty="0">
              <a:solidFill>
                <a:srgbClr val="0C2D83"/>
              </a:solidFill>
              <a:latin typeface="Arial" pitchFamily="34" charset="0"/>
              <a:cs typeface="Arial" pitchFamily="34" charset="0"/>
            </a:endParaRPr>
          </a:p>
        </p:txBody>
      </p:sp>
      <p:sp>
        <p:nvSpPr>
          <p:cNvPr id="111" name="Text Box 7"/>
          <p:cNvSpPr txBox="1">
            <a:spLocks noChangeArrowheads="1"/>
          </p:cNvSpPr>
          <p:nvPr/>
        </p:nvSpPr>
        <p:spPr bwMode="auto">
          <a:xfrm>
            <a:off x="4351761" y="2438683"/>
            <a:ext cx="1048411" cy="272093"/>
          </a:xfrm>
          <a:prstGeom prst="rect">
            <a:avLst/>
          </a:prstGeom>
          <a:noFill/>
          <a:ln w="6350" algn="ctr">
            <a:noFill/>
            <a:miter lim="800000"/>
            <a:headEnd/>
            <a:tailEnd/>
          </a:ln>
          <a:effectLst/>
        </p:spPr>
        <p:txBody>
          <a:bodyPr lIns="72000" tIns="72000" rIns="72000" bIns="72000" anchor="ctr" anchorCtr="1"/>
          <a:lstStyle/>
          <a:p>
            <a:pPr>
              <a:spcBef>
                <a:spcPct val="20000"/>
              </a:spcBef>
            </a:pPr>
            <a:r>
              <a:rPr lang="en-US" sz="1000" dirty="0" smtClean="0">
                <a:solidFill>
                  <a:srgbClr val="0C2D83"/>
                </a:solidFill>
                <a:latin typeface="Arial" pitchFamily="34" charset="0"/>
                <a:cs typeface="Arial" pitchFamily="34" charset="0"/>
              </a:rPr>
              <a:t>x 365 days</a:t>
            </a:r>
            <a:endParaRPr lang="en-US" sz="1000" dirty="0">
              <a:solidFill>
                <a:srgbClr val="0C2D83"/>
              </a:solidFill>
              <a:latin typeface="Arial" pitchFamily="34" charset="0"/>
              <a:cs typeface="Arial" pitchFamily="34" charset="0"/>
            </a:endParaRPr>
          </a:p>
        </p:txBody>
      </p:sp>
      <p:sp>
        <p:nvSpPr>
          <p:cNvPr id="112" name="Text Box 7"/>
          <p:cNvSpPr txBox="1">
            <a:spLocks noChangeArrowheads="1"/>
          </p:cNvSpPr>
          <p:nvPr/>
        </p:nvSpPr>
        <p:spPr bwMode="auto">
          <a:xfrm>
            <a:off x="6968827" y="2436678"/>
            <a:ext cx="1048411" cy="272093"/>
          </a:xfrm>
          <a:prstGeom prst="rect">
            <a:avLst/>
          </a:prstGeom>
          <a:noFill/>
          <a:ln w="6350" algn="ctr">
            <a:noFill/>
            <a:miter lim="800000"/>
            <a:headEnd/>
            <a:tailEnd/>
          </a:ln>
          <a:effectLst/>
        </p:spPr>
        <p:txBody>
          <a:bodyPr lIns="72000" tIns="72000" rIns="72000" bIns="72000" anchor="ctr" anchorCtr="1"/>
          <a:lstStyle/>
          <a:p>
            <a:pPr>
              <a:spcBef>
                <a:spcPct val="20000"/>
              </a:spcBef>
            </a:pPr>
            <a:r>
              <a:rPr lang="en-US" sz="1000" dirty="0" smtClean="0">
                <a:solidFill>
                  <a:srgbClr val="0C2D83"/>
                </a:solidFill>
                <a:latin typeface="Arial" pitchFamily="34" charset="0"/>
                <a:cs typeface="Arial" pitchFamily="34" charset="0"/>
              </a:rPr>
              <a:t>x 365 days</a:t>
            </a:r>
            <a:endParaRPr lang="en-US" sz="1000" dirty="0">
              <a:solidFill>
                <a:srgbClr val="0C2D83"/>
              </a:solidFill>
              <a:latin typeface="Arial" pitchFamily="34" charset="0"/>
              <a:cs typeface="Arial" pitchFamily="34" charset="0"/>
            </a:endParaRPr>
          </a:p>
        </p:txBody>
      </p:sp>
      <p:sp>
        <p:nvSpPr>
          <p:cNvPr id="113" name="Textfeld 112"/>
          <p:cNvSpPr txBox="1"/>
          <p:nvPr/>
        </p:nvSpPr>
        <p:spPr>
          <a:xfrm>
            <a:off x="7976825" y="1432909"/>
            <a:ext cx="1447668" cy="404508"/>
          </a:xfrm>
          <a:prstGeom prst="rect">
            <a:avLst/>
          </a:prstGeom>
          <a:solidFill>
            <a:srgbClr val="6D2077"/>
          </a:solidFill>
          <a:ln>
            <a:solidFill>
              <a:srgbClr val="6D2077"/>
            </a:solidFill>
          </a:ln>
        </p:spPr>
        <p:txBody>
          <a:bodyPr wrap="square" lIns="54610" tIns="54610" rIns="54610" bIns="54610" rtlCol="0" anchor="b">
            <a:noAutofit/>
          </a:bodyPr>
          <a:lstStyle/>
          <a:p>
            <a:pPr algn="ctr">
              <a:spcAft>
                <a:spcPts val="600"/>
              </a:spcAft>
            </a:pPr>
            <a:r>
              <a:rPr lang="en-US" sz="1000" b="1" dirty="0" smtClean="0">
                <a:solidFill>
                  <a:schemeClr val="bg1"/>
                </a:solidFill>
              </a:rPr>
              <a:t>Cash Conversion Cycle</a:t>
            </a:r>
          </a:p>
        </p:txBody>
      </p:sp>
      <p:grpSp>
        <p:nvGrpSpPr>
          <p:cNvPr id="3" name="Gruppieren 2"/>
          <p:cNvGrpSpPr/>
          <p:nvPr/>
        </p:nvGrpSpPr>
        <p:grpSpPr>
          <a:xfrm>
            <a:off x="402652" y="3557784"/>
            <a:ext cx="7614586" cy="541160"/>
            <a:chOff x="402652" y="3364057"/>
            <a:chExt cx="7614586" cy="541160"/>
          </a:xfrm>
        </p:grpSpPr>
        <p:sp>
          <p:nvSpPr>
            <p:cNvPr id="62" name="Text Box 5"/>
            <p:cNvSpPr txBox="1">
              <a:spLocks noChangeArrowheads="1"/>
            </p:cNvSpPr>
            <p:nvPr/>
          </p:nvSpPr>
          <p:spPr bwMode="auto">
            <a:xfrm>
              <a:off x="402652" y="3425211"/>
              <a:ext cx="488210" cy="287982"/>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b="1" dirty="0" smtClean="0">
                  <a:solidFill>
                    <a:srgbClr val="0C2D83"/>
                  </a:solidFill>
                  <a:latin typeface="Arial" pitchFamily="34" charset="0"/>
                  <a:cs typeface="Arial" pitchFamily="34" charset="0"/>
                </a:rPr>
                <a:t>DSO</a:t>
              </a:r>
              <a:endParaRPr lang="en-US" sz="1000" b="1" dirty="0">
                <a:solidFill>
                  <a:srgbClr val="0C2D83"/>
                </a:solidFill>
                <a:latin typeface="Arial" pitchFamily="34" charset="0"/>
                <a:cs typeface="Arial" pitchFamily="34" charset="0"/>
              </a:endParaRPr>
            </a:p>
          </p:txBody>
        </p:sp>
        <p:sp>
          <p:nvSpPr>
            <p:cNvPr id="64" name="Rectangle 12"/>
            <p:cNvSpPr>
              <a:spLocks noChangeArrowheads="1"/>
            </p:cNvSpPr>
            <p:nvPr/>
          </p:nvSpPr>
          <p:spPr bwMode="auto">
            <a:xfrm>
              <a:off x="999335" y="3364057"/>
              <a:ext cx="1149354" cy="153888"/>
            </a:xfrm>
            <a:prstGeom prst="rect">
              <a:avLst/>
            </a:prstGeom>
            <a:noFill/>
            <a:ln w="6350">
              <a:noFill/>
              <a:miter lim="800000"/>
              <a:headEnd/>
              <a:tailEnd/>
            </a:ln>
            <a:effectLst/>
          </p:spPr>
          <p:txBody>
            <a:bodyPr wrap="none" lIns="0" tIns="0" rIns="0" bIns="0">
              <a:spAutoFit/>
            </a:bodyPr>
            <a:lstStyle/>
            <a:p>
              <a:pPr>
                <a:spcBef>
                  <a:spcPct val="20000"/>
                </a:spcBef>
              </a:pPr>
              <a:r>
                <a:rPr lang="en-US" sz="1000" dirty="0" smtClean="0">
                  <a:solidFill>
                    <a:srgbClr val="0C2D83"/>
                  </a:solidFill>
                  <a:latin typeface="Arial" pitchFamily="34" charset="0"/>
                  <a:cs typeface="Arial" pitchFamily="34" charset="0"/>
                </a:rPr>
                <a:t>Ø Trade receivables</a:t>
              </a:r>
              <a:endParaRPr lang="en-US" sz="1000" dirty="0">
                <a:solidFill>
                  <a:srgbClr val="0C2D83"/>
                </a:solidFill>
                <a:latin typeface="Arial" pitchFamily="34" charset="0"/>
                <a:cs typeface="Arial" pitchFamily="34" charset="0"/>
              </a:endParaRPr>
            </a:p>
          </p:txBody>
        </p:sp>
        <p:sp>
          <p:nvSpPr>
            <p:cNvPr id="72" name="Text Box 9"/>
            <p:cNvSpPr txBox="1">
              <a:spLocks noChangeArrowheads="1"/>
            </p:cNvSpPr>
            <p:nvPr/>
          </p:nvSpPr>
          <p:spPr bwMode="auto">
            <a:xfrm>
              <a:off x="868321" y="3475330"/>
              <a:ext cx="75342" cy="153888"/>
            </a:xfrm>
            <a:prstGeom prst="rect">
              <a:avLst/>
            </a:prstGeom>
            <a:noFill/>
            <a:ln w="6350">
              <a:noFill/>
              <a:miter lim="800000"/>
              <a:headEnd/>
              <a:tailEnd/>
            </a:ln>
            <a:effectLst/>
          </p:spPr>
          <p:txBody>
            <a:bodyPr wrap="none" lIns="0" tIns="0" rIns="0" bIns="0">
              <a:spAutoFit/>
            </a:bodyPr>
            <a:lstStyle/>
            <a:p>
              <a:r>
                <a:rPr lang="en-US" sz="1000" dirty="0" smtClean="0">
                  <a:solidFill>
                    <a:srgbClr val="0C2D83"/>
                  </a:solidFill>
                  <a:latin typeface="Arial" pitchFamily="34" charset="0"/>
                  <a:cs typeface="Arial" pitchFamily="34" charset="0"/>
                </a:rPr>
                <a:t>=</a:t>
              </a:r>
              <a:endParaRPr lang="en-US" sz="1000" dirty="0">
                <a:solidFill>
                  <a:srgbClr val="0C2D83"/>
                </a:solidFill>
                <a:latin typeface="Arial" pitchFamily="34" charset="0"/>
                <a:cs typeface="Arial" pitchFamily="34" charset="0"/>
              </a:endParaRPr>
            </a:p>
          </p:txBody>
        </p:sp>
        <p:sp>
          <p:nvSpPr>
            <p:cNvPr id="81" name="Text Box 5"/>
            <p:cNvSpPr txBox="1">
              <a:spLocks noChangeArrowheads="1"/>
            </p:cNvSpPr>
            <p:nvPr/>
          </p:nvSpPr>
          <p:spPr bwMode="auto">
            <a:xfrm>
              <a:off x="3031092" y="3432745"/>
              <a:ext cx="494159" cy="299792"/>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b="1" dirty="0" smtClean="0">
                  <a:solidFill>
                    <a:srgbClr val="0C2D83"/>
                  </a:solidFill>
                  <a:latin typeface="Arial" pitchFamily="34" charset="0"/>
                  <a:cs typeface="Arial" pitchFamily="34" charset="0"/>
                </a:rPr>
                <a:t>DIH</a:t>
              </a:r>
              <a:endParaRPr lang="en-US" sz="1000" b="1" dirty="0">
                <a:solidFill>
                  <a:srgbClr val="0C2D83"/>
                </a:solidFill>
                <a:latin typeface="Arial" pitchFamily="34" charset="0"/>
                <a:cs typeface="Arial" pitchFamily="34" charset="0"/>
              </a:endParaRPr>
            </a:p>
          </p:txBody>
        </p:sp>
        <p:sp>
          <p:nvSpPr>
            <p:cNvPr id="82" name="Text Box 9"/>
            <p:cNvSpPr txBox="1">
              <a:spLocks noChangeArrowheads="1"/>
            </p:cNvSpPr>
            <p:nvPr/>
          </p:nvSpPr>
          <p:spPr bwMode="auto">
            <a:xfrm>
              <a:off x="3463717" y="3482865"/>
              <a:ext cx="75342" cy="153888"/>
            </a:xfrm>
            <a:prstGeom prst="rect">
              <a:avLst/>
            </a:prstGeom>
            <a:noFill/>
            <a:ln w="6350">
              <a:noFill/>
              <a:miter lim="800000"/>
              <a:headEnd/>
              <a:tailEnd/>
            </a:ln>
            <a:effectLst/>
          </p:spPr>
          <p:txBody>
            <a:bodyPr wrap="none" lIns="0" tIns="0" rIns="0" bIns="0">
              <a:spAutoFit/>
            </a:bodyPr>
            <a:lstStyle/>
            <a:p>
              <a:r>
                <a:rPr lang="en-US" sz="1000" dirty="0" smtClean="0">
                  <a:solidFill>
                    <a:srgbClr val="0C2D83"/>
                  </a:solidFill>
                  <a:latin typeface="Arial" pitchFamily="34" charset="0"/>
                  <a:cs typeface="Arial" pitchFamily="34" charset="0"/>
                </a:rPr>
                <a:t>=</a:t>
              </a:r>
              <a:endParaRPr lang="en-US" sz="1000" dirty="0">
                <a:solidFill>
                  <a:srgbClr val="0C2D83"/>
                </a:solidFill>
                <a:latin typeface="Arial" pitchFamily="34" charset="0"/>
                <a:cs typeface="Arial" pitchFamily="34" charset="0"/>
              </a:endParaRPr>
            </a:p>
          </p:txBody>
        </p:sp>
        <p:sp>
          <p:nvSpPr>
            <p:cNvPr id="83" name="Rectangle 12"/>
            <p:cNvSpPr>
              <a:spLocks noChangeArrowheads="1"/>
            </p:cNvSpPr>
            <p:nvPr/>
          </p:nvSpPr>
          <p:spPr bwMode="auto">
            <a:xfrm>
              <a:off x="3623688" y="3364057"/>
              <a:ext cx="694101" cy="153888"/>
            </a:xfrm>
            <a:prstGeom prst="rect">
              <a:avLst/>
            </a:prstGeom>
            <a:noFill/>
            <a:ln w="6350">
              <a:noFill/>
              <a:miter lim="800000"/>
              <a:headEnd/>
              <a:tailEnd/>
            </a:ln>
            <a:effectLst/>
          </p:spPr>
          <p:txBody>
            <a:bodyPr wrap="none" lIns="0" tIns="0" rIns="0" bIns="0">
              <a:spAutoFit/>
            </a:bodyPr>
            <a:lstStyle/>
            <a:p>
              <a:pPr>
                <a:spcBef>
                  <a:spcPct val="20000"/>
                </a:spcBef>
              </a:pPr>
              <a:r>
                <a:rPr lang="en-US" sz="1000" dirty="0" smtClean="0">
                  <a:solidFill>
                    <a:srgbClr val="0C2D83"/>
                  </a:solidFill>
                  <a:latin typeface="Arial" pitchFamily="34" charset="0"/>
                  <a:cs typeface="Arial" pitchFamily="34" charset="0"/>
                </a:rPr>
                <a:t> Ø Inventory</a:t>
              </a:r>
              <a:endParaRPr lang="en-US" sz="1000" dirty="0">
                <a:solidFill>
                  <a:srgbClr val="0C2D83"/>
                </a:solidFill>
                <a:latin typeface="Arial" pitchFamily="34" charset="0"/>
                <a:cs typeface="Arial" pitchFamily="34" charset="0"/>
              </a:endParaRPr>
            </a:p>
          </p:txBody>
        </p:sp>
        <p:sp>
          <p:nvSpPr>
            <p:cNvPr id="102" name="Line 8"/>
            <p:cNvSpPr>
              <a:spLocks noChangeShapeType="1"/>
            </p:cNvSpPr>
            <p:nvPr/>
          </p:nvSpPr>
          <p:spPr bwMode="auto">
            <a:xfrm>
              <a:off x="1065722" y="3561575"/>
              <a:ext cx="1188000" cy="2265"/>
            </a:xfrm>
            <a:prstGeom prst="line">
              <a:avLst/>
            </a:prstGeom>
            <a:noFill/>
            <a:ln w="12700">
              <a:solidFill>
                <a:schemeClr val="tx2"/>
              </a:solidFill>
              <a:round/>
              <a:headEnd/>
              <a:tailEnd/>
            </a:ln>
            <a:effectLst/>
          </p:spPr>
          <p:txBody>
            <a:bodyPr wrap="none" lIns="0" tIns="0" rIns="0" bIns="0" anchor="ctr"/>
            <a:lstStyle/>
            <a:p>
              <a:endParaRPr lang="en-US" sz="1000" dirty="0">
                <a:latin typeface="Arial" pitchFamily="34" charset="0"/>
                <a:cs typeface="Arial" pitchFamily="34" charset="0"/>
              </a:endParaRPr>
            </a:p>
          </p:txBody>
        </p:sp>
        <p:sp>
          <p:nvSpPr>
            <p:cNvPr id="103" name="Text Box 7"/>
            <p:cNvSpPr txBox="1">
              <a:spLocks noChangeArrowheads="1"/>
            </p:cNvSpPr>
            <p:nvPr/>
          </p:nvSpPr>
          <p:spPr bwMode="auto">
            <a:xfrm>
              <a:off x="2129348" y="3427793"/>
              <a:ext cx="1048411" cy="272093"/>
            </a:xfrm>
            <a:prstGeom prst="rect">
              <a:avLst/>
            </a:prstGeom>
            <a:noFill/>
            <a:ln w="6350" algn="ctr">
              <a:noFill/>
              <a:miter lim="800000"/>
              <a:headEnd/>
              <a:tailEnd/>
            </a:ln>
            <a:effectLst/>
          </p:spPr>
          <p:txBody>
            <a:bodyPr lIns="72000" tIns="72000" rIns="72000" bIns="72000" anchor="ctr" anchorCtr="1"/>
            <a:lstStyle/>
            <a:p>
              <a:pPr>
                <a:spcBef>
                  <a:spcPct val="20000"/>
                </a:spcBef>
              </a:pPr>
              <a:r>
                <a:rPr lang="en-US" sz="1000" dirty="0" smtClean="0">
                  <a:solidFill>
                    <a:srgbClr val="0C2D83"/>
                  </a:solidFill>
                  <a:latin typeface="Arial" pitchFamily="34" charset="0"/>
                  <a:cs typeface="Arial" pitchFamily="34" charset="0"/>
                </a:rPr>
                <a:t>x 365 days</a:t>
              </a:r>
              <a:endParaRPr lang="en-US" sz="1000" dirty="0">
                <a:solidFill>
                  <a:srgbClr val="0C2D83"/>
                </a:solidFill>
                <a:latin typeface="Arial" pitchFamily="34" charset="0"/>
                <a:cs typeface="Arial" pitchFamily="34" charset="0"/>
              </a:endParaRPr>
            </a:p>
          </p:txBody>
        </p:sp>
        <p:sp>
          <p:nvSpPr>
            <p:cNvPr id="104" name="Text Box 7"/>
            <p:cNvSpPr txBox="1">
              <a:spLocks noChangeArrowheads="1"/>
            </p:cNvSpPr>
            <p:nvPr/>
          </p:nvSpPr>
          <p:spPr bwMode="auto">
            <a:xfrm>
              <a:off x="3492020" y="3563971"/>
              <a:ext cx="1048411" cy="272093"/>
            </a:xfrm>
            <a:prstGeom prst="rect">
              <a:avLst/>
            </a:prstGeom>
            <a:noFill/>
            <a:ln w="6350" algn="ctr">
              <a:noFill/>
              <a:miter lim="800000"/>
              <a:headEnd/>
              <a:tailEnd/>
            </a:ln>
            <a:effectLst/>
          </p:spPr>
          <p:txBody>
            <a:bodyPr lIns="72000" tIns="72000" rIns="72000" bIns="72000" anchor="ctr" anchorCtr="1"/>
            <a:lstStyle/>
            <a:p>
              <a:pPr>
                <a:spcBef>
                  <a:spcPct val="20000"/>
                </a:spcBef>
              </a:pPr>
              <a:r>
                <a:rPr lang="en-US" sz="1000" dirty="0" smtClean="0">
                  <a:solidFill>
                    <a:srgbClr val="0C2D83"/>
                  </a:solidFill>
                  <a:latin typeface="Arial" pitchFamily="34" charset="0"/>
                  <a:cs typeface="Arial" pitchFamily="34" charset="0"/>
                </a:rPr>
                <a:t>Sales</a:t>
              </a:r>
              <a:endParaRPr lang="en-US" sz="1000" dirty="0">
                <a:solidFill>
                  <a:srgbClr val="0C2D83"/>
                </a:solidFill>
                <a:latin typeface="Arial" pitchFamily="34" charset="0"/>
                <a:cs typeface="Arial" pitchFamily="34" charset="0"/>
              </a:endParaRPr>
            </a:p>
          </p:txBody>
        </p:sp>
        <p:sp>
          <p:nvSpPr>
            <p:cNvPr id="105" name="Text Box 7"/>
            <p:cNvSpPr txBox="1">
              <a:spLocks noChangeArrowheads="1"/>
            </p:cNvSpPr>
            <p:nvPr/>
          </p:nvSpPr>
          <p:spPr bwMode="auto">
            <a:xfrm>
              <a:off x="4351761" y="3427793"/>
              <a:ext cx="1048411" cy="272093"/>
            </a:xfrm>
            <a:prstGeom prst="rect">
              <a:avLst/>
            </a:prstGeom>
            <a:noFill/>
            <a:ln w="6350" algn="ctr">
              <a:noFill/>
              <a:miter lim="800000"/>
              <a:headEnd/>
              <a:tailEnd/>
            </a:ln>
            <a:effectLst/>
          </p:spPr>
          <p:txBody>
            <a:bodyPr lIns="72000" tIns="72000" rIns="72000" bIns="72000" anchor="ctr" anchorCtr="1"/>
            <a:lstStyle/>
            <a:p>
              <a:pPr>
                <a:spcBef>
                  <a:spcPct val="20000"/>
                </a:spcBef>
              </a:pPr>
              <a:r>
                <a:rPr lang="en-US" sz="1000" dirty="0" smtClean="0">
                  <a:solidFill>
                    <a:srgbClr val="0C2D83"/>
                  </a:solidFill>
                  <a:latin typeface="Arial" pitchFamily="34" charset="0"/>
                  <a:cs typeface="Arial" pitchFamily="34" charset="0"/>
                </a:rPr>
                <a:t>x 365 days</a:t>
              </a:r>
              <a:endParaRPr lang="en-US" sz="1000" dirty="0">
                <a:solidFill>
                  <a:srgbClr val="0C2D83"/>
                </a:solidFill>
                <a:latin typeface="Arial" pitchFamily="34" charset="0"/>
                <a:cs typeface="Arial" pitchFamily="34" charset="0"/>
              </a:endParaRPr>
            </a:p>
          </p:txBody>
        </p:sp>
        <p:sp>
          <p:nvSpPr>
            <p:cNvPr id="94" name="Text Box 7"/>
            <p:cNvSpPr txBox="1">
              <a:spLocks noChangeArrowheads="1"/>
            </p:cNvSpPr>
            <p:nvPr/>
          </p:nvSpPr>
          <p:spPr bwMode="auto">
            <a:xfrm>
              <a:off x="5867833" y="3561575"/>
              <a:ext cx="1232567" cy="273681"/>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dirty="0" smtClean="0">
                  <a:solidFill>
                    <a:srgbClr val="0C2D83"/>
                  </a:solidFill>
                  <a:latin typeface="Arial" pitchFamily="34" charset="0"/>
                  <a:cs typeface="Arial" pitchFamily="34" charset="0"/>
                </a:rPr>
                <a:t>Material cost</a:t>
              </a:r>
              <a:endParaRPr lang="en-US" sz="1000" dirty="0">
                <a:solidFill>
                  <a:srgbClr val="0C2D83"/>
                </a:solidFill>
                <a:latin typeface="Arial" pitchFamily="34" charset="0"/>
                <a:cs typeface="Arial" pitchFamily="34" charset="0"/>
              </a:endParaRPr>
            </a:p>
          </p:txBody>
        </p:sp>
        <p:sp>
          <p:nvSpPr>
            <p:cNvPr id="97" name="Text Box 5"/>
            <p:cNvSpPr txBox="1">
              <a:spLocks noChangeArrowheads="1"/>
            </p:cNvSpPr>
            <p:nvPr/>
          </p:nvSpPr>
          <p:spPr bwMode="auto">
            <a:xfrm>
              <a:off x="5293515" y="3432745"/>
              <a:ext cx="503809" cy="284906"/>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b="1" dirty="0" smtClean="0">
                  <a:solidFill>
                    <a:srgbClr val="0C2D83"/>
                  </a:solidFill>
                  <a:latin typeface="Arial" pitchFamily="34" charset="0"/>
                  <a:cs typeface="Arial" pitchFamily="34" charset="0"/>
                </a:rPr>
                <a:t>DPO</a:t>
              </a:r>
              <a:endParaRPr lang="en-US" sz="1000" b="1" dirty="0">
                <a:solidFill>
                  <a:srgbClr val="0C2D83"/>
                </a:solidFill>
                <a:latin typeface="Arial" pitchFamily="34" charset="0"/>
                <a:cs typeface="Arial" pitchFamily="34" charset="0"/>
              </a:endParaRPr>
            </a:p>
          </p:txBody>
        </p:sp>
        <p:sp>
          <p:nvSpPr>
            <p:cNvPr id="98" name="Text Box 9"/>
            <p:cNvSpPr txBox="1">
              <a:spLocks noChangeArrowheads="1"/>
            </p:cNvSpPr>
            <p:nvPr/>
          </p:nvSpPr>
          <p:spPr bwMode="auto">
            <a:xfrm>
              <a:off x="5763416" y="3500764"/>
              <a:ext cx="75342" cy="153888"/>
            </a:xfrm>
            <a:prstGeom prst="rect">
              <a:avLst/>
            </a:prstGeom>
            <a:noFill/>
            <a:ln w="6350">
              <a:noFill/>
              <a:miter lim="800000"/>
              <a:headEnd/>
              <a:tailEnd/>
            </a:ln>
            <a:effectLst/>
          </p:spPr>
          <p:txBody>
            <a:bodyPr wrap="none" lIns="0" tIns="0" rIns="0" bIns="0">
              <a:spAutoFit/>
            </a:bodyPr>
            <a:lstStyle/>
            <a:p>
              <a:r>
                <a:rPr lang="en-US" sz="1000" dirty="0" smtClean="0">
                  <a:solidFill>
                    <a:srgbClr val="0C2D83"/>
                  </a:solidFill>
                  <a:latin typeface="Arial" pitchFamily="34" charset="0"/>
                  <a:cs typeface="Arial" pitchFamily="34" charset="0"/>
                </a:rPr>
                <a:t>=</a:t>
              </a:r>
              <a:endParaRPr lang="en-US" sz="1000" dirty="0">
                <a:solidFill>
                  <a:srgbClr val="0C2D83"/>
                </a:solidFill>
                <a:latin typeface="Arial" pitchFamily="34" charset="0"/>
                <a:cs typeface="Arial" pitchFamily="34" charset="0"/>
              </a:endParaRPr>
            </a:p>
          </p:txBody>
        </p:sp>
        <p:sp>
          <p:nvSpPr>
            <p:cNvPr id="100" name="Rectangle 12"/>
            <p:cNvSpPr>
              <a:spLocks noChangeArrowheads="1"/>
            </p:cNvSpPr>
            <p:nvPr/>
          </p:nvSpPr>
          <p:spPr bwMode="auto">
            <a:xfrm>
              <a:off x="5919686" y="3364057"/>
              <a:ext cx="1013098" cy="153888"/>
            </a:xfrm>
            <a:prstGeom prst="rect">
              <a:avLst/>
            </a:prstGeom>
            <a:noFill/>
            <a:ln w="6350">
              <a:noFill/>
              <a:miter lim="800000"/>
              <a:headEnd/>
              <a:tailEnd/>
            </a:ln>
            <a:effectLst/>
          </p:spPr>
          <p:txBody>
            <a:bodyPr wrap="none" lIns="0" tIns="0" rIns="0" bIns="0">
              <a:spAutoFit/>
            </a:bodyPr>
            <a:lstStyle/>
            <a:p>
              <a:pPr>
                <a:spcBef>
                  <a:spcPct val="20000"/>
                </a:spcBef>
              </a:pPr>
              <a:r>
                <a:rPr lang="en-US" sz="1000" dirty="0" smtClean="0">
                  <a:solidFill>
                    <a:srgbClr val="0C2D83"/>
                  </a:solidFill>
                  <a:latin typeface="Arial" pitchFamily="34" charset="0"/>
                  <a:cs typeface="Arial" pitchFamily="34" charset="0"/>
                </a:rPr>
                <a:t>Ø Trade payables</a:t>
              </a:r>
              <a:endParaRPr lang="en-US" sz="1000" dirty="0">
                <a:solidFill>
                  <a:srgbClr val="0C2D83"/>
                </a:solidFill>
                <a:latin typeface="Arial" pitchFamily="34" charset="0"/>
                <a:cs typeface="Arial" pitchFamily="34" charset="0"/>
              </a:endParaRPr>
            </a:p>
          </p:txBody>
        </p:sp>
        <p:sp>
          <p:nvSpPr>
            <p:cNvPr id="101" name="Line 8"/>
            <p:cNvSpPr>
              <a:spLocks noChangeShapeType="1"/>
            </p:cNvSpPr>
            <p:nvPr/>
          </p:nvSpPr>
          <p:spPr bwMode="auto">
            <a:xfrm>
              <a:off x="5927434" y="3572859"/>
              <a:ext cx="1159200" cy="0"/>
            </a:xfrm>
            <a:prstGeom prst="line">
              <a:avLst/>
            </a:prstGeom>
            <a:noFill/>
            <a:ln w="12700">
              <a:solidFill>
                <a:schemeClr val="tx2"/>
              </a:solidFill>
              <a:round/>
              <a:headEnd/>
              <a:tailEnd/>
            </a:ln>
            <a:effectLst/>
          </p:spPr>
          <p:txBody>
            <a:bodyPr wrap="none" lIns="0" tIns="0" rIns="0" bIns="0" anchor="ctr"/>
            <a:lstStyle/>
            <a:p>
              <a:endParaRPr lang="en-US" sz="1000" dirty="0">
                <a:latin typeface="Arial" pitchFamily="34" charset="0"/>
                <a:cs typeface="Arial" pitchFamily="34" charset="0"/>
              </a:endParaRPr>
            </a:p>
          </p:txBody>
        </p:sp>
        <p:sp>
          <p:nvSpPr>
            <p:cNvPr id="77" name="Text Box 7"/>
            <p:cNvSpPr txBox="1">
              <a:spLocks noChangeArrowheads="1"/>
            </p:cNvSpPr>
            <p:nvPr/>
          </p:nvSpPr>
          <p:spPr bwMode="auto">
            <a:xfrm>
              <a:off x="6968827" y="3436210"/>
              <a:ext cx="1048411" cy="272093"/>
            </a:xfrm>
            <a:prstGeom prst="rect">
              <a:avLst/>
            </a:prstGeom>
            <a:noFill/>
            <a:ln w="6350" algn="ctr">
              <a:noFill/>
              <a:miter lim="800000"/>
              <a:headEnd/>
              <a:tailEnd/>
            </a:ln>
            <a:effectLst/>
          </p:spPr>
          <p:txBody>
            <a:bodyPr lIns="72000" tIns="72000" rIns="72000" bIns="72000" anchor="ctr" anchorCtr="1"/>
            <a:lstStyle/>
            <a:p>
              <a:pPr>
                <a:spcBef>
                  <a:spcPct val="20000"/>
                </a:spcBef>
              </a:pPr>
              <a:r>
                <a:rPr lang="en-US" sz="1000" dirty="0" smtClean="0">
                  <a:solidFill>
                    <a:srgbClr val="0C2D83"/>
                  </a:solidFill>
                  <a:latin typeface="Arial" pitchFamily="34" charset="0"/>
                  <a:cs typeface="Arial" pitchFamily="34" charset="0"/>
                </a:rPr>
                <a:t>x 365 days</a:t>
              </a:r>
              <a:endParaRPr lang="en-US" sz="1000" dirty="0">
                <a:solidFill>
                  <a:srgbClr val="0C2D83"/>
                </a:solidFill>
                <a:latin typeface="Arial" pitchFamily="34" charset="0"/>
                <a:cs typeface="Arial" pitchFamily="34" charset="0"/>
              </a:endParaRPr>
            </a:p>
          </p:txBody>
        </p:sp>
        <p:sp>
          <p:nvSpPr>
            <p:cNvPr id="106" name="Line 8"/>
            <p:cNvSpPr>
              <a:spLocks noChangeShapeType="1"/>
            </p:cNvSpPr>
            <p:nvPr/>
          </p:nvSpPr>
          <p:spPr bwMode="auto">
            <a:xfrm>
              <a:off x="3618879" y="3578806"/>
              <a:ext cx="828000" cy="2265"/>
            </a:xfrm>
            <a:prstGeom prst="line">
              <a:avLst/>
            </a:prstGeom>
            <a:noFill/>
            <a:ln w="12700">
              <a:solidFill>
                <a:schemeClr val="tx2"/>
              </a:solidFill>
              <a:round/>
              <a:headEnd/>
              <a:tailEnd/>
            </a:ln>
            <a:effectLst/>
          </p:spPr>
          <p:txBody>
            <a:bodyPr wrap="none" lIns="0" tIns="0" rIns="0" bIns="0" anchor="ctr"/>
            <a:lstStyle/>
            <a:p>
              <a:endParaRPr lang="en-US" sz="1000" dirty="0">
                <a:latin typeface="Arial" pitchFamily="34" charset="0"/>
                <a:cs typeface="Arial" pitchFamily="34" charset="0"/>
              </a:endParaRPr>
            </a:p>
          </p:txBody>
        </p:sp>
        <p:sp>
          <p:nvSpPr>
            <p:cNvPr id="114" name="Text Box 7"/>
            <p:cNvSpPr txBox="1">
              <a:spLocks noChangeArrowheads="1"/>
            </p:cNvSpPr>
            <p:nvPr/>
          </p:nvSpPr>
          <p:spPr bwMode="auto">
            <a:xfrm>
              <a:off x="721302" y="3633124"/>
              <a:ext cx="1825487" cy="272093"/>
            </a:xfrm>
            <a:prstGeom prst="rect">
              <a:avLst/>
            </a:prstGeom>
            <a:noFill/>
            <a:ln w="6350" algn="ctr">
              <a:noFill/>
              <a:miter lim="800000"/>
              <a:headEnd/>
              <a:tailEnd/>
            </a:ln>
            <a:effectLst/>
          </p:spPr>
          <p:txBody>
            <a:bodyPr lIns="72000" tIns="72000" rIns="72000" bIns="72000" anchor="ctr" anchorCtr="1"/>
            <a:lstStyle/>
            <a:p>
              <a:pPr algn="ctr">
                <a:spcBef>
                  <a:spcPct val="20000"/>
                </a:spcBef>
              </a:pPr>
              <a:r>
                <a:rPr lang="en-US" sz="1000" dirty="0" smtClean="0">
                  <a:solidFill>
                    <a:srgbClr val="0C2D83"/>
                  </a:solidFill>
                  <a:latin typeface="Arial" pitchFamily="34" charset="0"/>
                  <a:cs typeface="Arial" pitchFamily="34" charset="0"/>
                </a:rPr>
                <a:t>Sales revenues </a:t>
              </a:r>
              <a:br>
                <a:rPr lang="en-US" sz="1000" dirty="0" smtClean="0">
                  <a:solidFill>
                    <a:srgbClr val="0C2D83"/>
                  </a:solidFill>
                  <a:latin typeface="Arial" pitchFamily="34" charset="0"/>
                  <a:cs typeface="Arial" pitchFamily="34" charset="0"/>
                </a:rPr>
              </a:br>
              <a:r>
                <a:rPr lang="en-US" sz="1000" dirty="0" smtClean="0">
                  <a:solidFill>
                    <a:srgbClr val="0C2D83"/>
                  </a:solidFill>
                  <a:latin typeface="Arial" pitchFamily="34" charset="0"/>
                  <a:cs typeface="Arial" pitchFamily="34" charset="0"/>
                </a:rPr>
                <a:t>per day</a:t>
              </a:r>
              <a:endParaRPr lang="en-US" sz="1000" dirty="0">
                <a:solidFill>
                  <a:srgbClr val="0C2D83"/>
                </a:solidFill>
                <a:latin typeface="Arial" pitchFamily="34" charset="0"/>
                <a:cs typeface="Arial" pitchFamily="34" charset="0"/>
              </a:endParaRPr>
            </a:p>
          </p:txBody>
        </p:sp>
      </p:grpSp>
      <p:sp>
        <p:nvSpPr>
          <p:cNvPr id="116" name="Line 12"/>
          <p:cNvSpPr>
            <a:spLocks noChangeShapeType="1"/>
          </p:cNvSpPr>
          <p:nvPr/>
        </p:nvSpPr>
        <p:spPr bwMode="gray">
          <a:xfrm>
            <a:off x="5307685" y="1429607"/>
            <a:ext cx="0" cy="3132000"/>
          </a:xfrm>
          <a:prstGeom prst="line">
            <a:avLst/>
          </a:prstGeom>
          <a:noFill/>
          <a:ln w="12700">
            <a:solidFill>
              <a:srgbClr val="00338D"/>
            </a:solidFill>
            <a:prstDash val="sysDash"/>
            <a:round/>
            <a:headEnd/>
            <a:tailEnd/>
          </a:ln>
        </p:spPr>
        <p:txBody>
          <a:bodyPr/>
          <a:lstStyle/>
          <a:p>
            <a:pPr fontAlgn="base">
              <a:spcBef>
                <a:spcPct val="0"/>
              </a:spcBef>
              <a:spcAft>
                <a:spcPct val="0"/>
              </a:spcAft>
            </a:pPr>
            <a:endParaRPr lang="en-US" sz="900" b="1" dirty="0" smtClean="0">
              <a:solidFill>
                <a:srgbClr val="000000"/>
              </a:solidFill>
            </a:endParaRPr>
          </a:p>
        </p:txBody>
      </p:sp>
      <p:sp>
        <p:nvSpPr>
          <p:cNvPr id="117" name="Line 12"/>
          <p:cNvSpPr>
            <a:spLocks noChangeShapeType="1"/>
          </p:cNvSpPr>
          <p:nvPr/>
        </p:nvSpPr>
        <p:spPr bwMode="gray">
          <a:xfrm>
            <a:off x="7901068" y="1429607"/>
            <a:ext cx="0" cy="3132000"/>
          </a:xfrm>
          <a:prstGeom prst="line">
            <a:avLst/>
          </a:prstGeom>
          <a:noFill/>
          <a:ln w="12700">
            <a:solidFill>
              <a:srgbClr val="00338D"/>
            </a:solidFill>
            <a:prstDash val="sysDash"/>
            <a:round/>
            <a:headEnd/>
            <a:tailEnd/>
          </a:ln>
        </p:spPr>
        <p:txBody>
          <a:bodyPr/>
          <a:lstStyle/>
          <a:p>
            <a:pPr fontAlgn="base">
              <a:spcBef>
                <a:spcPct val="0"/>
              </a:spcBef>
              <a:spcAft>
                <a:spcPct val="0"/>
              </a:spcAft>
            </a:pPr>
            <a:endParaRPr lang="en-US" sz="900" b="1" dirty="0" smtClean="0">
              <a:solidFill>
                <a:srgbClr val="000000"/>
              </a:solidFill>
            </a:endParaRPr>
          </a:p>
        </p:txBody>
      </p:sp>
      <p:sp>
        <p:nvSpPr>
          <p:cNvPr id="89" name="Rechteck 88"/>
          <p:cNvSpPr>
            <a:spLocks/>
          </p:cNvSpPr>
          <p:nvPr/>
        </p:nvSpPr>
        <p:spPr>
          <a:xfrm>
            <a:off x="488950" y="1944132"/>
            <a:ext cx="241652" cy="251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1.</a:t>
            </a:r>
          </a:p>
        </p:txBody>
      </p:sp>
      <p:sp>
        <p:nvSpPr>
          <p:cNvPr id="108" name="Rechteck 107"/>
          <p:cNvSpPr>
            <a:spLocks/>
          </p:cNvSpPr>
          <p:nvPr/>
        </p:nvSpPr>
        <p:spPr>
          <a:xfrm>
            <a:off x="488950" y="3124659"/>
            <a:ext cx="241652" cy="251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2.</a:t>
            </a:r>
          </a:p>
        </p:txBody>
      </p:sp>
    </p:spTree>
    <p:extLst>
      <p:ext uri="{BB962C8B-B14F-4D97-AF65-F5344CB8AC3E}">
        <p14:creationId xmlns:p14="http://schemas.microsoft.com/office/powerpoint/2010/main" val="40689569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endParaRPr lang="en-US" dirty="0" smtClean="0"/>
          </a:p>
          <a:p>
            <a:r>
              <a:rPr lang="en-US" dirty="0" smtClean="0"/>
              <a:t>The working capital increased by €4 million to €24 million from 2012 to 2015</a:t>
            </a:r>
          </a:p>
          <a:p>
            <a:r>
              <a:rPr lang="en-US" dirty="0" smtClean="0"/>
              <a:t>The term of the working capital (CCC) has increased in the comparative period by eight days to 56 days in 2015</a:t>
            </a:r>
          </a:p>
          <a:p>
            <a:r>
              <a:rPr lang="en-US" dirty="0" smtClean="0"/>
              <a:t>The material driver is the increase in receivables from €21m (2012) to €23m (2015).</a:t>
            </a:r>
            <a:endParaRPr lang="en-US" dirty="0"/>
          </a:p>
        </p:txBody>
      </p:sp>
      <p:sp>
        <p:nvSpPr>
          <p:cNvPr id="3" name="Textplatzhalter 2"/>
          <p:cNvSpPr>
            <a:spLocks noGrp="1"/>
          </p:cNvSpPr>
          <p:nvPr>
            <p:ph type="body" sz="quarter" idx="12"/>
          </p:nvPr>
        </p:nvSpPr>
        <p:spPr>
          <a:xfrm>
            <a:off x="6014085" y="1422400"/>
            <a:ext cx="3402000" cy="4276090"/>
          </a:xfrm>
        </p:spPr>
        <p:txBody>
          <a:bodyPr/>
          <a:lstStyle/>
          <a:p>
            <a:pPr lvl="1">
              <a:spcAft>
                <a:spcPts val="400"/>
              </a:spcAft>
            </a:pPr>
            <a:r>
              <a:rPr lang="en-US" b="1" dirty="0" smtClean="0">
                <a:solidFill>
                  <a:srgbClr val="0C2D83"/>
                </a:solidFill>
              </a:rPr>
              <a:t>Working capital development</a:t>
            </a:r>
          </a:p>
          <a:p>
            <a:pPr lvl="1">
              <a:spcAft>
                <a:spcPts val="400"/>
              </a:spcAft>
            </a:pPr>
            <a:endParaRPr lang="en-US" b="1" dirty="0" smtClean="0">
              <a:solidFill>
                <a:srgbClr val="0C2D83"/>
              </a:solidFill>
            </a:endParaRPr>
          </a:p>
          <a:p>
            <a:pPr lvl="2">
              <a:spcAft>
                <a:spcPts val="400"/>
              </a:spcAft>
            </a:pPr>
            <a:r>
              <a:rPr lang="en-US" dirty="0" smtClean="0"/>
              <a:t>The balance sheet in the period under observation 2012 (€20 million) to 2015 (€24 million) showed slightly increasing average amounts of WC. In comparison to the lowest average value in the observation period, €19 million in 2013, the WC of €24 million in 2015 was about €5 million higher</a:t>
            </a:r>
          </a:p>
          <a:p>
            <a:pPr lvl="2">
              <a:spcAft>
                <a:spcPts val="400"/>
              </a:spcAft>
            </a:pPr>
            <a:r>
              <a:rPr lang="en-US" dirty="0" smtClean="0"/>
              <a:t>The increase in WC by €4 million from 2012 to 2015 resulted primarily from increased receivables (€2 million in 2014) and increased stocks in 2014 and 2015 (€1 million and €2 million respectively)</a:t>
            </a:r>
          </a:p>
          <a:p>
            <a:pPr lvl="2">
              <a:spcAft>
                <a:spcPts val="400"/>
              </a:spcAft>
            </a:pPr>
            <a:endParaRPr lang="en-US" dirty="0" smtClean="0"/>
          </a:p>
          <a:p>
            <a:pPr lvl="2">
              <a:spcAft>
                <a:spcPts val="400"/>
              </a:spcAft>
            </a:pPr>
            <a:endParaRPr lang="en-US" dirty="0" smtClean="0"/>
          </a:p>
          <a:p>
            <a:pPr lvl="2">
              <a:spcAft>
                <a:spcPts val="300"/>
              </a:spcAft>
            </a:pPr>
            <a:endParaRPr lang="en-US" dirty="0" smtClean="0"/>
          </a:p>
          <a:p>
            <a:pPr lvl="2">
              <a:spcAft>
                <a:spcPts val="300"/>
              </a:spcAft>
            </a:pPr>
            <a:r>
              <a:rPr lang="en-US" dirty="0" smtClean="0"/>
              <a:t>The cash conversion cycle </a:t>
            </a:r>
            <a:r>
              <a:rPr lang="en-US" b="1" dirty="0" smtClean="0"/>
              <a:t>(CCC) </a:t>
            </a:r>
            <a:r>
              <a:rPr lang="en-US" dirty="0" smtClean="0"/>
              <a:t>increased in the period of 2012 to 2015 by 8 days – to 56 days in 2015. This resulted from the following developments:</a:t>
            </a:r>
          </a:p>
          <a:p>
            <a:pPr lvl="2">
              <a:spcAft>
                <a:spcPts val="300"/>
              </a:spcAft>
            </a:pPr>
            <a:r>
              <a:rPr lang="en-US" b="1" dirty="0" smtClean="0"/>
              <a:t>Trade receivables </a:t>
            </a:r>
          </a:p>
          <a:p>
            <a:pPr lvl="3">
              <a:spcAft>
                <a:spcPts val="300"/>
              </a:spcAft>
            </a:pPr>
            <a:r>
              <a:rPr lang="en-US" dirty="0" smtClean="0"/>
              <a:t>The trade receivables increased by 6 days from 37 days in 2012 to 43 days in 2015 (+16.2%)</a:t>
            </a:r>
          </a:p>
          <a:p>
            <a:pPr lvl="3">
              <a:spcAft>
                <a:spcPts val="300"/>
              </a:spcAft>
            </a:pPr>
            <a:r>
              <a:rPr lang="en-US" dirty="0" smtClean="0"/>
              <a:t>The external sales declined in the period 2012 (€ […] million) to 2015 (€[…] million) (CAGR: […]%)</a:t>
            </a:r>
          </a:p>
          <a:p>
            <a:pPr lvl="2">
              <a:spcAft>
                <a:spcPts val="300"/>
              </a:spcAft>
            </a:pPr>
            <a:r>
              <a:rPr lang="en-US" b="1" dirty="0" smtClean="0"/>
              <a:t>Inventory </a:t>
            </a:r>
          </a:p>
          <a:p>
            <a:pPr lvl="3">
              <a:spcAft>
                <a:spcPts val="300"/>
              </a:spcAft>
            </a:pPr>
            <a:r>
              <a:rPr lang="en-US" dirty="0" smtClean="0"/>
              <a:t>Inventory increased in the period under observation by 2 days (+5%) from 40 days to 42 days</a:t>
            </a:r>
          </a:p>
          <a:p>
            <a:pPr lvl="2">
              <a:spcAft>
                <a:spcPts val="300"/>
              </a:spcAft>
            </a:pPr>
            <a:r>
              <a:rPr lang="en-US" b="1" dirty="0" smtClean="0"/>
              <a:t>Trade payables </a:t>
            </a:r>
          </a:p>
          <a:p>
            <a:pPr lvl="3">
              <a:spcAft>
                <a:spcPts val="300"/>
              </a:spcAft>
            </a:pPr>
            <a:r>
              <a:rPr lang="en-US" dirty="0" smtClean="0"/>
              <a:t>The term of trade payables in 2012 and 2015 was 29 days; this was, however, subject to slight fluctuations in the period under observation</a:t>
            </a:r>
          </a:p>
          <a:p>
            <a:pPr lvl="2">
              <a:spcAft>
                <a:spcPts val="400"/>
              </a:spcAft>
            </a:pPr>
            <a:endParaRPr lang="en-US" dirty="0"/>
          </a:p>
        </p:txBody>
      </p:sp>
      <p:sp>
        <p:nvSpPr>
          <p:cNvPr id="4" name="Titel 3"/>
          <p:cNvSpPr>
            <a:spLocks noGrp="1"/>
          </p:cNvSpPr>
          <p:nvPr>
            <p:ph type="title"/>
          </p:nvPr>
        </p:nvSpPr>
        <p:spPr/>
        <p:txBody>
          <a:bodyPr/>
          <a:lstStyle/>
          <a:p>
            <a:r>
              <a:rPr lang="en-US" dirty="0" smtClean="0"/>
              <a:t>2. How did the working capital develop in the past?</a:t>
            </a:r>
            <a:endParaRPr lang="en-US" dirty="0"/>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sp>
        <p:nvSpPr>
          <p:cNvPr id="7" name="Textfeld 6"/>
          <p:cNvSpPr txBox="1">
            <a:spLocks/>
          </p:cNvSpPr>
          <p:nvPr/>
        </p:nvSpPr>
        <p:spPr>
          <a:xfrm>
            <a:off x="7586984" y="944190"/>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defPPr>
              <a:defRPr lang="en-US"/>
            </a:defPPr>
            <a:lvl1pPr algn="ctr">
              <a:defRPr sz="900" b="1">
                <a:latin typeface="Arial" pitchFamily="34" charset="0"/>
                <a:cs typeface="Arial" pitchFamily="34" charset="0"/>
              </a:defRPr>
            </a:lvl1pPr>
          </a:lstStyle>
          <a:p>
            <a:r>
              <a:rPr lang="en-US" dirty="0" smtClean="0"/>
              <a:t>Alternative 1 (narrow definition)</a:t>
            </a:r>
            <a:endParaRPr lang="en-US" dirty="0"/>
          </a:p>
        </p:txBody>
      </p:sp>
      <p:sp>
        <p:nvSpPr>
          <p:cNvPr id="76" name="Text Placeholder 12"/>
          <p:cNvSpPr txBox="1">
            <a:spLocks/>
          </p:cNvSpPr>
          <p:nvPr>
            <p:custDataLst>
              <p:tags r:id="rId2"/>
            </p:custDataLst>
          </p:nvPr>
        </p:nvSpPr>
        <p:spPr>
          <a:xfrm>
            <a:off x="2447922" y="1422400"/>
            <a:ext cx="3388998"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Net Working Capital development (in €m) 2012 - 2015</a:t>
            </a:r>
            <a:endParaRPr lang="en-US" sz="900" kern="0" dirty="0">
              <a:latin typeface="Arial" panose="020B0604020202020204" pitchFamily="34" charset="0"/>
              <a:cs typeface="Arial" panose="020B0604020202020204" pitchFamily="34" charset="0"/>
            </a:endParaRPr>
          </a:p>
        </p:txBody>
      </p:sp>
      <p:sp>
        <p:nvSpPr>
          <p:cNvPr id="64" name="Text Box 8"/>
          <p:cNvSpPr txBox="1">
            <a:spLocks noChangeArrowheads="1"/>
          </p:cNvSpPr>
          <p:nvPr>
            <p:custDataLst>
              <p:tags r:id="rId3"/>
            </p:custDataLst>
          </p:nvPr>
        </p:nvSpPr>
        <p:spPr bwMode="gray">
          <a:xfrm>
            <a:off x="2447922" y="6022830"/>
            <a:ext cx="3397251" cy="10238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sp>
        <p:nvSpPr>
          <p:cNvPr id="73" name="AutoShape 209"/>
          <p:cNvSpPr>
            <a:spLocks/>
          </p:cNvSpPr>
          <p:nvPr/>
        </p:nvSpPr>
        <p:spPr bwMode="auto">
          <a:xfrm>
            <a:off x="5445041" y="2175186"/>
            <a:ext cx="45905" cy="666439"/>
          </a:xfrm>
          <a:prstGeom prst="rightBrace">
            <a:avLst>
              <a:gd name="adj1" fmla="val 93561"/>
              <a:gd name="adj2" fmla="val 50000"/>
            </a:avLst>
          </a:prstGeom>
          <a:noFill/>
          <a:ln w="6350">
            <a:solidFill>
              <a:schemeClr val="tx2"/>
            </a:solidFill>
            <a:round/>
            <a:headEnd/>
            <a:tailEnd/>
          </a:ln>
        </p:spPr>
        <p:txBody>
          <a:bodyPr wrap="none" lIns="0" tIns="0" rIns="0" bIns="0" anchor="ctr"/>
          <a:lstStyle/>
          <a:p>
            <a:pPr algn="ctr" fontAlgn="base">
              <a:spcBef>
                <a:spcPct val="0"/>
              </a:spcBef>
              <a:spcAft>
                <a:spcPct val="0"/>
              </a:spcAft>
            </a:pPr>
            <a:endParaRPr lang="en-US" sz="900" dirty="0" smtClean="0">
              <a:solidFill>
                <a:srgbClr val="000000"/>
              </a:solidFill>
            </a:endParaRPr>
          </a:p>
        </p:txBody>
      </p:sp>
      <p:sp>
        <p:nvSpPr>
          <p:cNvPr id="74" name="Text Box 210"/>
          <p:cNvSpPr txBox="1">
            <a:spLocks noChangeArrowheads="1"/>
          </p:cNvSpPr>
          <p:nvPr/>
        </p:nvSpPr>
        <p:spPr bwMode="auto">
          <a:xfrm>
            <a:off x="5445042" y="2165350"/>
            <a:ext cx="496069" cy="569913"/>
          </a:xfrm>
          <a:prstGeom prst="rect">
            <a:avLst/>
          </a:prstGeom>
          <a:noFill/>
          <a:ln w="6350">
            <a:noFill/>
            <a:miter lim="800000"/>
            <a:headEnd/>
            <a:tailEnd/>
          </a:ln>
        </p:spPr>
        <p:txBody>
          <a:bodyPr lIns="0" tIns="0" rIns="0" bIns="0" anchor="ctr"/>
          <a:lstStyle/>
          <a:p>
            <a:pPr algn="ctr" fontAlgn="base">
              <a:spcBef>
                <a:spcPct val="0"/>
              </a:spcBef>
              <a:spcAft>
                <a:spcPct val="0"/>
              </a:spcAft>
            </a:pPr>
            <a:r>
              <a:rPr lang="en-US" sz="900" b="1" dirty="0" smtClean="0"/>
              <a:t>NWC: €24m</a:t>
            </a:r>
          </a:p>
        </p:txBody>
      </p:sp>
      <p:cxnSp>
        <p:nvCxnSpPr>
          <p:cNvPr id="75" name="AutoShape 199"/>
          <p:cNvCxnSpPr>
            <a:cxnSpLocks noChangeShapeType="1"/>
          </p:cNvCxnSpPr>
          <p:nvPr/>
        </p:nvCxnSpPr>
        <p:spPr bwMode="auto">
          <a:xfrm rot="16200000">
            <a:off x="4022653" y="705376"/>
            <a:ext cx="36000" cy="2268000"/>
          </a:xfrm>
          <a:prstGeom prst="bentConnector3">
            <a:avLst>
              <a:gd name="adj1" fmla="val 451218"/>
            </a:avLst>
          </a:prstGeom>
          <a:noFill/>
          <a:ln w="6350">
            <a:solidFill>
              <a:srgbClr val="00338D"/>
            </a:solidFill>
            <a:miter lim="800000"/>
            <a:headEnd/>
            <a:tailEnd type="triangle" w="med" len="med"/>
          </a:ln>
        </p:spPr>
      </p:cxnSp>
      <p:sp>
        <p:nvSpPr>
          <p:cNvPr id="77" name="Oval 201"/>
          <p:cNvSpPr>
            <a:spLocks noChangeArrowheads="1"/>
          </p:cNvSpPr>
          <p:nvPr/>
        </p:nvSpPr>
        <p:spPr bwMode="auto">
          <a:xfrm>
            <a:off x="3753943" y="1584371"/>
            <a:ext cx="582798" cy="215900"/>
          </a:xfrm>
          <a:prstGeom prst="ellipse">
            <a:avLst/>
          </a:prstGeom>
          <a:solidFill>
            <a:srgbClr val="00338D"/>
          </a:solidFill>
          <a:ln w="6350">
            <a:solidFill>
              <a:srgbClr val="00338D"/>
            </a:solidFill>
            <a:round/>
            <a:headEnd/>
            <a:tailEnd/>
          </a:ln>
        </p:spPr>
        <p:txBody>
          <a:bodyPr wrap="none" lIns="0" tIns="0" rIns="0" bIns="0" anchor="ctr"/>
          <a:lstStyle/>
          <a:p>
            <a:pPr algn="ctr" fontAlgn="base">
              <a:spcBef>
                <a:spcPct val="0"/>
              </a:spcBef>
              <a:spcAft>
                <a:spcPct val="0"/>
              </a:spcAft>
            </a:pPr>
            <a:r>
              <a:rPr lang="en-US" sz="800" b="1" dirty="0" smtClean="0">
                <a:solidFill>
                  <a:schemeClr val="bg1"/>
                </a:solidFill>
              </a:rPr>
              <a:t>+€4m</a:t>
            </a:r>
          </a:p>
        </p:txBody>
      </p:sp>
      <p:grpSp>
        <p:nvGrpSpPr>
          <p:cNvPr id="170" name="Gruppieren 169"/>
          <p:cNvGrpSpPr/>
          <p:nvPr/>
        </p:nvGrpSpPr>
        <p:grpSpPr>
          <a:xfrm>
            <a:off x="2447922" y="3824134"/>
            <a:ext cx="3470943" cy="438264"/>
            <a:chOff x="2365977" y="3836035"/>
            <a:chExt cx="3470943" cy="438264"/>
          </a:xfrm>
        </p:grpSpPr>
        <p:cxnSp>
          <p:nvCxnSpPr>
            <p:cNvPr id="22" name="AutoShape 199"/>
            <p:cNvCxnSpPr>
              <a:cxnSpLocks noChangeShapeType="1"/>
            </p:cNvCxnSpPr>
            <p:nvPr/>
          </p:nvCxnSpPr>
          <p:spPr bwMode="auto">
            <a:xfrm rot="16200000">
              <a:off x="3927280" y="3122299"/>
              <a:ext cx="36000" cy="2268000"/>
            </a:xfrm>
            <a:prstGeom prst="bentConnector3">
              <a:avLst>
                <a:gd name="adj1" fmla="val 451218"/>
              </a:avLst>
            </a:prstGeom>
            <a:noFill/>
            <a:ln w="6350">
              <a:solidFill>
                <a:srgbClr val="00338D"/>
              </a:solidFill>
              <a:miter lim="800000"/>
              <a:headEnd/>
              <a:tailEnd type="triangle" w="med" len="med"/>
            </a:ln>
          </p:spPr>
        </p:cxnSp>
        <p:sp>
          <p:nvSpPr>
            <p:cNvPr id="63" name="Text Placeholder 12"/>
            <p:cNvSpPr txBox="1">
              <a:spLocks/>
            </p:cNvSpPr>
            <p:nvPr>
              <p:custDataLst>
                <p:tags r:id="rId9"/>
              </p:custDataLst>
            </p:nvPr>
          </p:nvSpPr>
          <p:spPr>
            <a:xfrm>
              <a:off x="2365977" y="3836035"/>
              <a:ext cx="3470943"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Terms of Working Capital (CCC) (in days) 2012 - 2015</a:t>
              </a:r>
              <a:endParaRPr lang="en-US" sz="900" kern="0" dirty="0">
                <a:latin typeface="Arial" panose="020B0604020202020204" pitchFamily="34" charset="0"/>
                <a:cs typeface="Arial" panose="020B0604020202020204" pitchFamily="34" charset="0"/>
              </a:endParaRPr>
            </a:p>
          </p:txBody>
        </p:sp>
        <p:sp>
          <p:nvSpPr>
            <p:cNvPr id="23" name="Oval 201"/>
            <p:cNvSpPr>
              <a:spLocks noChangeArrowheads="1"/>
            </p:cNvSpPr>
            <p:nvPr/>
          </p:nvSpPr>
          <p:spPr bwMode="auto">
            <a:xfrm>
              <a:off x="3658570" y="4001294"/>
              <a:ext cx="582798" cy="215900"/>
            </a:xfrm>
            <a:prstGeom prst="ellipse">
              <a:avLst/>
            </a:prstGeom>
            <a:solidFill>
              <a:srgbClr val="00338D"/>
            </a:solidFill>
            <a:ln w="6350">
              <a:solidFill>
                <a:srgbClr val="00338D"/>
              </a:solidFill>
              <a:round/>
              <a:headEnd/>
              <a:tailEnd/>
            </a:ln>
          </p:spPr>
          <p:txBody>
            <a:bodyPr wrap="none" lIns="0" tIns="0" rIns="0" bIns="0" anchor="ctr"/>
            <a:lstStyle/>
            <a:p>
              <a:pPr algn="ctr" fontAlgn="base">
                <a:spcBef>
                  <a:spcPct val="0"/>
                </a:spcBef>
                <a:spcAft>
                  <a:spcPct val="0"/>
                </a:spcAft>
              </a:pPr>
              <a:r>
                <a:rPr lang="en-US" sz="800" b="1" dirty="0" smtClean="0">
                  <a:solidFill>
                    <a:schemeClr val="bg1"/>
                  </a:solidFill>
                </a:rPr>
                <a:t>+8d</a:t>
              </a:r>
            </a:p>
          </p:txBody>
        </p:sp>
      </p:grpSp>
      <p:sp>
        <p:nvSpPr>
          <p:cNvPr id="26" name="Rechteck 25"/>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sp>
        <p:nvSpPr>
          <p:cNvPr id="31" name="Rechteck 30"/>
          <p:cNvSpPr/>
          <p:nvPr/>
        </p:nvSpPr>
        <p:spPr>
          <a:xfrm>
            <a:off x="6014085" y="1432444"/>
            <a:ext cx="34020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Working capital development</a:t>
            </a:r>
            <a:endParaRPr lang="en-US" sz="900" b="1" dirty="0">
              <a:solidFill>
                <a:schemeClr val="bg1"/>
              </a:solidFill>
            </a:endParaRPr>
          </a:p>
        </p:txBody>
      </p:sp>
      <p:sp>
        <p:nvSpPr>
          <p:cNvPr id="32" name="Rechteck 31"/>
          <p:cNvSpPr/>
          <p:nvPr/>
        </p:nvSpPr>
        <p:spPr>
          <a:xfrm>
            <a:off x="6015050" y="3357563"/>
            <a:ext cx="3402000" cy="254002"/>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Working capital items</a:t>
            </a:r>
            <a:endParaRPr lang="en-US" sz="900" b="1" dirty="0">
              <a:solidFill>
                <a:schemeClr val="bg1"/>
              </a:solidFill>
            </a:endParaRPr>
          </a:p>
        </p:txBody>
      </p:sp>
      <p:pic>
        <p:nvPicPr>
          <p:cNvPr id="24" name="Grafik 23"/>
          <p:cNvPicPr>
            <a:picLocks noChangeAspect="1"/>
          </p:cNvPicPr>
          <p:nvPr>
            <p:custDataLst>
              <p:tags r:id="rId4"/>
            </p:custDataLst>
          </p:nvPr>
        </p:nvPicPr>
        <p:blipFill>
          <a:blip r:embed="rId12"/>
          <a:stretch>
            <a:fillRect/>
          </a:stretch>
        </p:blipFill>
        <p:spPr>
          <a:xfrm>
            <a:off x="-2628075" y="1432444"/>
            <a:ext cx="1956986" cy="2225233"/>
          </a:xfrm>
          <a:prstGeom prst="rect">
            <a:avLst/>
          </a:prstGeom>
        </p:spPr>
      </p:pic>
      <p:pic>
        <p:nvPicPr>
          <p:cNvPr id="40" name="Grafik 39"/>
          <p:cNvPicPr>
            <a:picLocks noChangeAspect="1"/>
          </p:cNvPicPr>
          <p:nvPr>
            <p:custDataLst>
              <p:tags r:id="rId5"/>
            </p:custDataLst>
          </p:nvPr>
        </p:nvPicPr>
        <p:blipFill rotWithShape="1">
          <a:blip r:embed="rId13"/>
          <a:srcRect l="5700" t="7714" r="13912" b="21297"/>
          <a:stretch/>
        </p:blipFill>
        <p:spPr>
          <a:xfrm>
            <a:off x="2446338" y="1800270"/>
            <a:ext cx="3204654" cy="1966759"/>
          </a:xfrm>
          <a:prstGeom prst="rect">
            <a:avLst/>
          </a:prstGeom>
        </p:spPr>
      </p:pic>
      <p:pic>
        <p:nvPicPr>
          <p:cNvPr id="28" name="Grafik 27"/>
          <p:cNvPicPr>
            <a:picLocks noChangeAspect="1"/>
          </p:cNvPicPr>
          <p:nvPr>
            <p:custDataLst>
              <p:tags r:id="rId6"/>
            </p:custDataLst>
          </p:nvPr>
        </p:nvPicPr>
        <p:blipFill>
          <a:blip r:embed="rId14"/>
          <a:stretch>
            <a:fillRect/>
          </a:stretch>
        </p:blipFill>
        <p:spPr>
          <a:xfrm>
            <a:off x="-2596322" y="3797597"/>
            <a:ext cx="1956986" cy="2225233"/>
          </a:xfrm>
          <a:prstGeom prst="rect">
            <a:avLst/>
          </a:prstGeom>
        </p:spPr>
      </p:pic>
      <p:pic>
        <p:nvPicPr>
          <p:cNvPr id="44" name="Grafik 43"/>
          <p:cNvPicPr>
            <a:picLocks noChangeAspect="1"/>
          </p:cNvPicPr>
          <p:nvPr>
            <p:custDataLst>
              <p:tags r:id="rId7"/>
            </p:custDataLst>
          </p:nvPr>
        </p:nvPicPr>
        <p:blipFill rotWithShape="1">
          <a:blip r:embed="rId15"/>
          <a:srcRect l="5195" r="9527" b="27887"/>
          <a:stretch/>
        </p:blipFill>
        <p:spPr>
          <a:xfrm>
            <a:off x="2446338" y="4027981"/>
            <a:ext cx="3204654" cy="1997915"/>
          </a:xfrm>
          <a:prstGeom prst="rect">
            <a:avLst/>
          </a:prstGeom>
        </p:spPr>
      </p:pic>
      <p:graphicFrame>
        <p:nvGraphicFramePr>
          <p:cNvPr id="45" name="Group 90"/>
          <p:cNvGraphicFramePr>
            <a:graphicFrameLocks noGrp="1"/>
          </p:cNvGraphicFramePr>
          <p:nvPr>
            <p:custDataLst>
              <p:tags r:id="rId8"/>
            </p:custDataLst>
            <p:extLst>
              <p:ext uri="{D42A27DB-BD31-4B8C-83A1-F6EECF244321}">
                <p14:modId xmlns:p14="http://schemas.microsoft.com/office/powerpoint/2010/main" val="1598851087"/>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46" name="Rectangle 2"/>
          <p:cNvSpPr>
            <a:spLocks noChangeArrowheads="1"/>
          </p:cNvSpPr>
          <p:nvPr/>
        </p:nvSpPr>
        <p:spPr bwMode="auto">
          <a:xfrm>
            <a:off x="557456" y="4607556"/>
            <a:ext cx="1620000" cy="95443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Development by WC item</a:t>
            </a:r>
          </a:p>
          <a:p>
            <a:pPr marL="216000" lvl="0" indent="-216000" defTabSz="762000" eaLnBrk="0" hangingPunct="0">
              <a:lnSpc>
                <a:spcPct val="90000"/>
              </a:lnSpc>
              <a:buFont typeface="+mj-lt"/>
              <a:buAutoNum type="arabicPeriod"/>
              <a:defRPr/>
            </a:pPr>
            <a:r>
              <a:rPr lang="en-US" sz="700" kern="0" dirty="0" smtClean="0">
                <a:solidFill>
                  <a:schemeClr val="bg1"/>
                </a:solidFill>
              </a:rPr>
              <a:t>Development of WC KPIs (DSO, DPO, DIH, CCC)</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aphicFrame>
        <p:nvGraphicFramePr>
          <p:cNvPr id="27" name="Objekt 26"/>
          <p:cNvGraphicFramePr>
            <a:graphicFrameLocks noChangeAspect="1"/>
          </p:cNvGraphicFramePr>
          <p:nvPr>
            <p:extLst>
              <p:ext uri="{D42A27DB-BD31-4B8C-83A1-F6EECF244321}">
                <p14:modId xmlns:p14="http://schemas.microsoft.com/office/powerpoint/2010/main" val="3698800181"/>
              </p:ext>
            </p:extLst>
          </p:nvPr>
        </p:nvGraphicFramePr>
        <p:xfrm>
          <a:off x="-1617829" y="699427"/>
          <a:ext cx="914400" cy="771525"/>
        </p:xfrm>
        <a:graphic>
          <a:graphicData uri="http://schemas.openxmlformats.org/presentationml/2006/ole">
            <mc:AlternateContent xmlns:mc="http://schemas.openxmlformats.org/markup-compatibility/2006">
              <mc:Choice xmlns:v="urn:schemas-microsoft-com:vml" Requires="v">
                <p:oleObj spid="_x0000_s2055" name="Arbeitsblatt" showAsIcon="1" r:id="rId17" imgW="914400" imgH="771480" progId="Excel.Sheet.12">
                  <p:embed/>
                </p:oleObj>
              </mc:Choice>
              <mc:Fallback>
                <p:oleObj name="Arbeitsblatt" showAsIcon="1" r:id="rId17" imgW="914400" imgH="771480" progId="Excel.Sheet.12">
                  <p:embed/>
                  <p:pic>
                    <p:nvPicPr>
                      <p:cNvPr id="0" name=""/>
                      <p:cNvPicPr/>
                      <p:nvPr/>
                    </p:nvPicPr>
                    <p:blipFill>
                      <a:blip r:embed="rId18"/>
                      <a:stretch>
                        <a:fillRect/>
                      </a:stretch>
                    </p:blipFill>
                    <p:spPr>
                      <a:xfrm>
                        <a:off x="-1617829" y="69942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791718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fik 64"/>
          <p:cNvPicPr>
            <a:picLocks noChangeAspect="1"/>
          </p:cNvPicPr>
          <p:nvPr>
            <p:custDataLst>
              <p:tags r:id="rId1"/>
            </p:custDataLst>
          </p:nvPr>
        </p:nvPicPr>
        <p:blipFill>
          <a:blip r:embed="rId27"/>
          <a:stretch>
            <a:fillRect/>
          </a:stretch>
        </p:blipFill>
        <p:spPr>
          <a:xfrm>
            <a:off x="2461519" y="4917206"/>
            <a:ext cx="6976353" cy="1120100"/>
          </a:xfrm>
          <a:prstGeom prst="rect">
            <a:avLst/>
          </a:prstGeom>
        </p:spPr>
      </p:pic>
      <p:sp>
        <p:nvSpPr>
          <p:cNvPr id="30" name="Rectangle 2"/>
          <p:cNvSpPr>
            <a:spLocks noChangeArrowheads="1"/>
          </p:cNvSpPr>
          <p:nvPr>
            <p:custDataLst>
              <p:tags r:id="rId2"/>
            </p:custDataLst>
          </p:nvPr>
        </p:nvSpPr>
        <p:spPr bwMode="gray">
          <a:xfrm>
            <a:off x="4232910" y="1691641"/>
            <a:ext cx="1329690" cy="1512198"/>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r>
              <a:rPr lang="en-US" sz="800" dirty="0" smtClean="0"/>
              <a:t>2012</a:t>
            </a:r>
            <a:endParaRPr lang="en-US" sz="800" dirty="0"/>
          </a:p>
        </p:txBody>
      </p:sp>
      <p:sp>
        <p:nvSpPr>
          <p:cNvPr id="31" name="Rectangle 2"/>
          <p:cNvSpPr>
            <a:spLocks noChangeArrowheads="1"/>
          </p:cNvSpPr>
          <p:nvPr>
            <p:custDataLst>
              <p:tags r:id="rId3"/>
            </p:custDataLst>
          </p:nvPr>
        </p:nvSpPr>
        <p:spPr bwMode="gray">
          <a:xfrm>
            <a:off x="5581650" y="1691641"/>
            <a:ext cx="1333499" cy="1512198"/>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r>
              <a:rPr lang="en-US" sz="800" dirty="0" smtClean="0"/>
              <a:t>2013</a:t>
            </a:r>
            <a:endParaRPr lang="en-US" sz="800" dirty="0"/>
          </a:p>
        </p:txBody>
      </p:sp>
      <p:sp>
        <p:nvSpPr>
          <p:cNvPr id="32" name="Rectangle 2"/>
          <p:cNvSpPr>
            <a:spLocks noChangeArrowheads="1"/>
          </p:cNvSpPr>
          <p:nvPr>
            <p:custDataLst>
              <p:tags r:id="rId4"/>
            </p:custDataLst>
          </p:nvPr>
        </p:nvSpPr>
        <p:spPr bwMode="gray">
          <a:xfrm>
            <a:off x="6934200" y="1691641"/>
            <a:ext cx="1327149" cy="1512198"/>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r>
              <a:rPr lang="en-US" sz="800" dirty="0" smtClean="0"/>
              <a:t>2014</a:t>
            </a:r>
            <a:endParaRPr lang="en-US" sz="800" dirty="0"/>
          </a:p>
        </p:txBody>
      </p:sp>
      <p:sp>
        <p:nvSpPr>
          <p:cNvPr id="33" name="Rectangle 2"/>
          <p:cNvSpPr>
            <a:spLocks noChangeArrowheads="1"/>
          </p:cNvSpPr>
          <p:nvPr>
            <p:custDataLst>
              <p:tags r:id="rId5"/>
            </p:custDataLst>
          </p:nvPr>
        </p:nvSpPr>
        <p:spPr bwMode="gray">
          <a:xfrm>
            <a:off x="8274050" y="1691641"/>
            <a:ext cx="1111250" cy="1512198"/>
          </a:xfrm>
          <a:prstGeom prst="rect">
            <a:avLst/>
          </a:prstGeom>
          <a:solidFill>
            <a:srgbClr val="43B02A"/>
          </a:solidFill>
          <a:ln w="6350" algn="ctr">
            <a:noFill/>
            <a:miter lim="800000"/>
            <a:headEnd type="none" w="sm" len="sm"/>
            <a:tailEnd type="none" w="sm" len="sm"/>
          </a:ln>
          <a:effectLst/>
        </p:spPr>
        <p:txBody>
          <a:bodyPr wrap="none" lIns="54000" tIns="54000" rIns="54000" bIns="54000"/>
          <a:lstStyle/>
          <a:p>
            <a:pPr algn="ctr" defTabSz="762000" eaLnBrk="0" hangingPunct="0"/>
            <a:r>
              <a:rPr lang="en-US" sz="800" dirty="0" smtClean="0">
                <a:solidFill>
                  <a:schemeClr val="bg1"/>
                </a:solidFill>
              </a:rPr>
              <a:t>YTD2015</a:t>
            </a:r>
            <a:endParaRPr lang="en-US" sz="800" dirty="0">
              <a:solidFill>
                <a:schemeClr val="bg1"/>
              </a:solidFill>
            </a:endParaRPr>
          </a:p>
        </p:txBody>
      </p:sp>
      <p:sp>
        <p:nvSpPr>
          <p:cNvPr id="34" name="Rectangle 2"/>
          <p:cNvSpPr>
            <a:spLocks noChangeArrowheads="1"/>
          </p:cNvSpPr>
          <p:nvPr>
            <p:custDataLst>
              <p:tags r:id="rId6"/>
            </p:custDataLst>
          </p:nvPr>
        </p:nvSpPr>
        <p:spPr bwMode="gray">
          <a:xfrm>
            <a:off x="2898648" y="1691641"/>
            <a:ext cx="1316736" cy="1512198"/>
          </a:xfrm>
          <a:prstGeom prst="rect">
            <a:avLst/>
          </a:prstGeom>
          <a:solidFill>
            <a:srgbClr val="D9D9D9"/>
          </a:solidFill>
          <a:ln w="6350" algn="ctr">
            <a:noFill/>
            <a:miter lim="800000"/>
            <a:headEnd type="none" w="sm" len="sm"/>
            <a:tailEnd type="none" w="sm" len="sm"/>
          </a:ln>
          <a:effectLst/>
        </p:spPr>
        <p:txBody>
          <a:bodyPr wrap="none" lIns="54000" tIns="54000" rIns="54000" bIns="54000"/>
          <a:lstStyle/>
          <a:p>
            <a:pPr algn="ctr" defTabSz="762000" eaLnBrk="0" hangingPunct="0"/>
            <a:r>
              <a:rPr lang="en-US" sz="800" dirty="0" smtClean="0"/>
              <a:t>2011</a:t>
            </a:r>
            <a:endParaRPr lang="en-US" sz="800" dirty="0"/>
          </a:p>
        </p:txBody>
      </p:sp>
      <p:pic>
        <p:nvPicPr>
          <p:cNvPr id="25" name="Grafik 24"/>
          <p:cNvPicPr>
            <a:picLocks noChangeAspect="1"/>
          </p:cNvPicPr>
          <p:nvPr>
            <p:custDataLst>
              <p:tags r:id="rId7"/>
            </p:custDataLst>
          </p:nvPr>
        </p:nvPicPr>
        <p:blipFill rotWithShape="1">
          <a:blip r:embed="rId28"/>
          <a:srcRect l="6524" t="5713" r="23725" b="27032"/>
          <a:stretch/>
        </p:blipFill>
        <p:spPr>
          <a:xfrm>
            <a:off x="2447922" y="1861347"/>
            <a:ext cx="6982389" cy="1880766"/>
          </a:xfrm>
          <a:prstGeom prst="rect">
            <a:avLst/>
          </a:prstGeom>
        </p:spPr>
      </p:pic>
      <p:sp>
        <p:nvSpPr>
          <p:cNvPr id="6" name="Textplatzhalter 5"/>
          <p:cNvSpPr>
            <a:spLocks noGrp="1"/>
          </p:cNvSpPr>
          <p:nvPr>
            <p:ph type="body" sz="quarter" idx="10"/>
          </p:nvPr>
        </p:nvSpPr>
        <p:spPr/>
        <p:txBody>
          <a:bodyPr/>
          <a:lstStyle/>
          <a:p>
            <a:endParaRPr lang="en-US" dirty="0" smtClean="0"/>
          </a:p>
          <a:p>
            <a:r>
              <a:rPr lang="en-US" dirty="0" smtClean="0"/>
              <a:t>The net working capital exhibits considerable fluctuations in the monthly development. These result in particular from the reduction of inventories for the summer and Christmas business.</a:t>
            </a:r>
          </a:p>
          <a:p>
            <a:r>
              <a:rPr lang="en-US" dirty="0" smtClean="0"/>
              <a:t>The absolute capital commitment in YTD 2015 averaged €[…] million</a:t>
            </a:r>
          </a:p>
          <a:p>
            <a:r>
              <a:rPr lang="en-US" dirty="0" smtClean="0"/>
              <a:t>The ABC group was able to improve its relative capital commitment in working capital (cash conversion) especially with the reduction of inventories of old goods.</a:t>
            </a:r>
            <a:endParaRPr lang="en-US" dirty="0"/>
          </a:p>
        </p:txBody>
      </p:sp>
      <p:sp>
        <p:nvSpPr>
          <p:cNvPr id="4" name="Titel 3"/>
          <p:cNvSpPr>
            <a:spLocks noGrp="1"/>
          </p:cNvSpPr>
          <p:nvPr>
            <p:ph type="title"/>
          </p:nvPr>
        </p:nvSpPr>
        <p:spPr/>
        <p:txBody>
          <a:bodyPr/>
          <a:lstStyle/>
          <a:p>
            <a:r>
              <a:rPr lang="en-US" dirty="0" smtClean="0"/>
              <a:t>2. How did the working capital develop in the past?</a:t>
            </a:r>
            <a:endParaRPr lang="en-US" dirty="0"/>
          </a:p>
        </p:txBody>
      </p:sp>
      <p:sp>
        <p:nvSpPr>
          <p:cNvPr id="2" name="Textplatzhalter 1"/>
          <p:cNvSpPr>
            <a:spLocks noGrp="1"/>
          </p:cNvSpPr>
          <p:nvPr>
            <p:ph type="body" sz="quarter" idx="13"/>
          </p:nvPr>
        </p:nvSpPr>
        <p:spPr/>
        <p:txBody>
          <a:bodyPr/>
          <a:lstStyle/>
          <a:p>
            <a:r>
              <a:rPr lang="en-US" dirty="0" smtClean="0"/>
              <a:t>Working Capital</a:t>
            </a:r>
            <a:endParaRPr lang="en-US" dirty="0"/>
          </a:p>
        </p:txBody>
      </p:sp>
      <p:sp>
        <p:nvSpPr>
          <p:cNvPr id="76" name="Text Placeholder 12"/>
          <p:cNvSpPr txBox="1">
            <a:spLocks/>
          </p:cNvSpPr>
          <p:nvPr>
            <p:custDataLst>
              <p:tags r:id="rId8"/>
            </p:custDataLst>
          </p:nvPr>
        </p:nvSpPr>
        <p:spPr>
          <a:xfrm>
            <a:off x="2447922" y="1422400"/>
            <a:ext cx="3927658"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Net working capital – monthly development (in €000) 2008 - YTD 2012</a:t>
            </a:r>
            <a:endParaRPr lang="en-US" sz="900" kern="0" dirty="0">
              <a:latin typeface="Arial" panose="020B0604020202020204" pitchFamily="34" charset="0"/>
              <a:cs typeface="Arial" panose="020B0604020202020204" pitchFamily="34" charset="0"/>
            </a:endParaRPr>
          </a:p>
        </p:txBody>
      </p:sp>
      <p:graphicFrame>
        <p:nvGraphicFramePr>
          <p:cNvPr id="61" name="Group 90"/>
          <p:cNvGraphicFramePr>
            <a:graphicFrameLocks noGrp="1"/>
          </p:cNvGraphicFramePr>
          <p:nvPr>
            <p:custDataLst>
              <p:tags r:id="rId9"/>
            </p:custDataLst>
            <p:extLst>
              <p:ext uri="{D42A27DB-BD31-4B8C-83A1-F6EECF244321}">
                <p14:modId xmlns:p14="http://schemas.microsoft.com/office/powerpoint/2010/main" val="2702374678"/>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62" name="Rectangle 2"/>
          <p:cNvSpPr>
            <a:spLocks noChangeArrowheads="1"/>
          </p:cNvSpPr>
          <p:nvPr/>
        </p:nvSpPr>
        <p:spPr bwMode="auto">
          <a:xfrm>
            <a:off x="557456" y="4607556"/>
            <a:ext cx="1620000" cy="95443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Development by WC item</a:t>
            </a:r>
          </a:p>
          <a:p>
            <a:pPr marL="216000" lvl="0" indent="-216000" defTabSz="762000" eaLnBrk="0" hangingPunct="0">
              <a:lnSpc>
                <a:spcPct val="90000"/>
              </a:lnSpc>
              <a:buFont typeface="+mj-lt"/>
              <a:buAutoNum type="arabicPeriod"/>
              <a:defRPr/>
            </a:pPr>
            <a:r>
              <a:rPr lang="en-US" sz="700" kern="0" dirty="0" smtClean="0">
                <a:solidFill>
                  <a:schemeClr val="bg1"/>
                </a:solidFill>
              </a:rPr>
              <a:t>Development of WC KPIs (DSO, DPO, DIH, CCC)</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64" name="Text Box 8"/>
          <p:cNvSpPr txBox="1">
            <a:spLocks noChangeArrowheads="1"/>
          </p:cNvSpPr>
          <p:nvPr>
            <p:custDataLst>
              <p:tags r:id="rId10"/>
            </p:custDataLst>
          </p:nvPr>
        </p:nvSpPr>
        <p:spPr bwMode="gray">
          <a:xfrm>
            <a:off x="2447922" y="6015736"/>
            <a:ext cx="3397251" cy="102380"/>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sp>
        <p:nvSpPr>
          <p:cNvPr id="35" name="Rounded Rectangle 4"/>
          <p:cNvSpPr/>
          <p:nvPr>
            <p:custDataLst>
              <p:tags r:id="rId11"/>
            </p:custDataLst>
          </p:nvPr>
        </p:nvSpPr>
        <p:spPr bwMode="gray">
          <a:xfrm rot="5400000">
            <a:off x="3811493" y="2303557"/>
            <a:ext cx="919872" cy="554558"/>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36" name="Rounded Rectangle 4"/>
          <p:cNvSpPr/>
          <p:nvPr>
            <p:custDataLst>
              <p:tags r:id="rId12"/>
            </p:custDataLst>
          </p:nvPr>
        </p:nvSpPr>
        <p:spPr bwMode="gray">
          <a:xfrm rot="5400000">
            <a:off x="4041410" y="2300094"/>
            <a:ext cx="210961" cy="215799"/>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37" name="Rounded Rectangle 4"/>
          <p:cNvSpPr/>
          <p:nvPr>
            <p:custDataLst>
              <p:tags r:id="rId13"/>
            </p:custDataLst>
          </p:nvPr>
        </p:nvSpPr>
        <p:spPr bwMode="gray">
          <a:xfrm rot="5400000">
            <a:off x="5412475" y="2265315"/>
            <a:ext cx="210961" cy="215799"/>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38" name="Rounded Rectangle 4"/>
          <p:cNvSpPr/>
          <p:nvPr>
            <p:custDataLst>
              <p:tags r:id="rId14"/>
            </p:custDataLst>
          </p:nvPr>
        </p:nvSpPr>
        <p:spPr bwMode="gray">
          <a:xfrm rot="5400000">
            <a:off x="6757931" y="2239915"/>
            <a:ext cx="210961" cy="215799"/>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39" name="Rounded Rectangle 4"/>
          <p:cNvSpPr/>
          <p:nvPr>
            <p:custDataLst>
              <p:tags r:id="rId15"/>
            </p:custDataLst>
          </p:nvPr>
        </p:nvSpPr>
        <p:spPr bwMode="gray">
          <a:xfrm rot="5400000">
            <a:off x="8105256" y="2191149"/>
            <a:ext cx="210961" cy="215799"/>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40" name="Rectangle 4"/>
          <p:cNvSpPr>
            <a:spLocks noChangeArrowheads="1"/>
          </p:cNvSpPr>
          <p:nvPr>
            <p:custDataLst>
              <p:tags r:id="rId16"/>
            </p:custDataLst>
          </p:nvPr>
        </p:nvSpPr>
        <p:spPr bwMode="gray">
          <a:xfrm>
            <a:off x="6375580" y="4425415"/>
            <a:ext cx="3041402" cy="313200"/>
          </a:xfrm>
          <a:prstGeom prst="rect">
            <a:avLst/>
          </a:prstGeom>
          <a:solidFill>
            <a:schemeClr val="accent4"/>
          </a:solidFill>
          <a:ln w="6350">
            <a:solidFill>
              <a:schemeClr val="accent4"/>
            </a:solid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The decline in the working capital days primarily reflects the recovery of the global automobile industry (higher sales better payment terms)</a:t>
            </a:r>
          </a:p>
        </p:txBody>
      </p:sp>
      <p:sp>
        <p:nvSpPr>
          <p:cNvPr id="41" name="Text Box 8"/>
          <p:cNvSpPr txBox="1">
            <a:spLocks noChangeArrowheads="1"/>
          </p:cNvSpPr>
          <p:nvPr>
            <p:custDataLst>
              <p:tags r:id="rId17"/>
            </p:custDataLst>
          </p:nvPr>
        </p:nvSpPr>
        <p:spPr bwMode="gray">
          <a:xfrm>
            <a:off x="2453952" y="3733294"/>
            <a:ext cx="6963098" cy="302647"/>
          </a:xfrm>
          <a:prstGeom prst="rect">
            <a:avLst/>
          </a:prstGeom>
          <a:noFill/>
          <a:ln w="6350">
            <a:noFill/>
            <a:miter lim="800000"/>
            <a:headEnd type="none" w="sm" len="sm"/>
            <a:tailEnd type="none" w="sm" len="sm"/>
          </a:ln>
          <a:effectLst/>
        </p:spPr>
        <p:txBody>
          <a:bodyPr wrap="square" lIns="0" tIns="0" rIns="0" bIns="0" anchor="b">
            <a:spAutoFit/>
          </a:bodyPr>
          <a:lstStyle/>
          <a:p>
            <a:pPr marL="357188" indent="-357188" defTabSz="762000" eaLnBrk="0" hangingPunct="0">
              <a:spcBef>
                <a:spcPts val="200"/>
              </a:spcBef>
              <a:tabLst>
                <a:tab pos="355600" algn="l"/>
              </a:tabLst>
            </a:pPr>
            <a:r>
              <a:rPr lang="en-US" sz="600" dirty="0" smtClean="0">
                <a:cs typeface="Arial" pitchFamily="34" charset="0"/>
              </a:rPr>
              <a:t>Note:	Due to the fact that inventory changes are not recorded in the general ledger on a monthly basis, we have based our monthly analyses on storage lists for finished and unfinished goods. Information on the monthly movements of raw materials were not available to us.</a:t>
            </a:r>
          </a:p>
          <a:p>
            <a:pPr marL="358775" indent="-358775"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sp>
        <p:nvSpPr>
          <p:cNvPr id="42" name="Rounded Rectangle 4"/>
          <p:cNvSpPr/>
          <p:nvPr>
            <p:custDataLst>
              <p:tags r:id="rId18"/>
            </p:custDataLst>
          </p:nvPr>
        </p:nvSpPr>
        <p:spPr bwMode="gray">
          <a:xfrm rot="5400000">
            <a:off x="4404428" y="5366903"/>
            <a:ext cx="588328" cy="720643"/>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43" name="Rounded Rectangle 4"/>
          <p:cNvSpPr/>
          <p:nvPr>
            <p:custDataLst>
              <p:tags r:id="rId19"/>
            </p:custDataLst>
          </p:nvPr>
        </p:nvSpPr>
        <p:spPr bwMode="gray">
          <a:xfrm rot="5400000">
            <a:off x="8033485" y="4484204"/>
            <a:ext cx="152689" cy="2614439"/>
          </a:xfrm>
          <a:prstGeom prst="roundRect">
            <a:avLst>
              <a:gd name="adj" fmla="val 2658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dirty="0">
              <a:solidFill>
                <a:srgbClr val="FFFFFF"/>
              </a:solidFill>
            </a:endParaRPr>
          </a:p>
        </p:txBody>
      </p:sp>
      <p:sp>
        <p:nvSpPr>
          <p:cNvPr id="44" name="Rectangle 4"/>
          <p:cNvSpPr>
            <a:spLocks noChangeArrowheads="1"/>
          </p:cNvSpPr>
          <p:nvPr>
            <p:custDataLst>
              <p:tags r:id="rId20"/>
            </p:custDataLst>
          </p:nvPr>
        </p:nvSpPr>
        <p:spPr bwMode="gray">
          <a:xfrm>
            <a:off x="2458309" y="4064178"/>
            <a:ext cx="1799818" cy="674438"/>
          </a:xfrm>
          <a:prstGeom prst="rect">
            <a:avLst/>
          </a:prstGeom>
          <a:solidFill>
            <a:schemeClr val="accent4"/>
          </a:solidFill>
          <a:ln w="6350">
            <a:solidFill>
              <a:schemeClr val="accent4"/>
            </a:solid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The strong decline of the net working capital was in particular attributable to the consequences of the global economic crisis, which had a negative impact on customer orders and sales.</a:t>
            </a:r>
          </a:p>
        </p:txBody>
      </p:sp>
      <p:cxnSp>
        <p:nvCxnSpPr>
          <p:cNvPr id="45" name="Elbow Connector 42"/>
          <p:cNvCxnSpPr>
            <a:stCxn id="44" idx="0"/>
            <a:endCxn id="35" idx="3"/>
          </p:cNvCxnSpPr>
          <p:nvPr/>
        </p:nvCxnSpPr>
        <p:spPr>
          <a:xfrm rot="5400000" flipH="1" flipV="1">
            <a:off x="3303120" y="3095870"/>
            <a:ext cx="1023406" cy="913211"/>
          </a:xfrm>
          <a:prstGeom prst="bentConnector3">
            <a:avLst>
              <a:gd name="adj1" fmla="val 88470"/>
            </a:avLst>
          </a:prstGeom>
          <a:ln w="95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21"/>
            </p:custDataLst>
          </p:nvPr>
        </p:nvSpPr>
        <p:spPr bwMode="gray">
          <a:xfrm>
            <a:off x="4303847" y="4064178"/>
            <a:ext cx="2016224" cy="674437"/>
          </a:xfrm>
          <a:prstGeom prst="rect">
            <a:avLst/>
          </a:prstGeom>
          <a:solidFill>
            <a:schemeClr val="accent4"/>
          </a:solidFill>
          <a:ln w="6350">
            <a:solidFill>
              <a:schemeClr val="accent4"/>
            </a:solid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The strong increase of the working capital days in 1Q results from a lower sales and COGS in 4Q 2011 and 1Q 2012 in 2Q a high overdue trade liability has been paid, resulting in a decline of trade payables </a:t>
            </a:r>
          </a:p>
        </p:txBody>
      </p:sp>
      <p:cxnSp>
        <p:nvCxnSpPr>
          <p:cNvPr id="47" name="Elbow Connector 46"/>
          <p:cNvCxnSpPr>
            <a:stCxn id="46" idx="2"/>
            <a:endCxn id="42" idx="1"/>
          </p:cNvCxnSpPr>
          <p:nvPr/>
        </p:nvCxnSpPr>
        <p:spPr>
          <a:xfrm rot="5400000">
            <a:off x="4658053" y="4779155"/>
            <a:ext cx="694446" cy="613367"/>
          </a:xfrm>
          <a:prstGeom prst="bentConnector3">
            <a:avLst>
              <a:gd name="adj1" fmla="val 58492"/>
            </a:avLst>
          </a:prstGeom>
          <a:ln w="95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9"/>
          <p:cNvCxnSpPr>
            <a:stCxn id="40" idx="2"/>
            <a:endCxn id="43" idx="1"/>
          </p:cNvCxnSpPr>
          <p:nvPr/>
        </p:nvCxnSpPr>
        <p:spPr>
          <a:xfrm rot="16200000" flipH="1">
            <a:off x="7514823" y="5120073"/>
            <a:ext cx="976464" cy="213548"/>
          </a:xfrm>
          <a:prstGeom prst="bentConnector5">
            <a:avLst>
              <a:gd name="adj1" fmla="val 41203"/>
              <a:gd name="adj2" fmla="val 99795"/>
              <a:gd name="adj3" fmla="val 76589"/>
            </a:avLst>
          </a:prstGeom>
          <a:ln w="95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
          <p:cNvSpPr>
            <a:spLocks noChangeArrowheads="1"/>
          </p:cNvSpPr>
          <p:nvPr>
            <p:custDataLst>
              <p:tags r:id="rId22"/>
            </p:custDataLst>
          </p:nvPr>
        </p:nvSpPr>
        <p:spPr bwMode="gray">
          <a:xfrm>
            <a:off x="6375580" y="4064178"/>
            <a:ext cx="3042000" cy="313200"/>
          </a:xfrm>
          <a:prstGeom prst="rect">
            <a:avLst/>
          </a:prstGeom>
          <a:solidFill>
            <a:schemeClr val="accent4"/>
          </a:solidFill>
          <a:ln w="19050">
            <a:solidFill>
              <a:schemeClr val="accent4"/>
            </a:solid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Inventories generally climb during the first half of the year, and during the months September to November so as to satisfy the summer and Christmas demand</a:t>
            </a:r>
          </a:p>
        </p:txBody>
      </p:sp>
      <p:cxnSp>
        <p:nvCxnSpPr>
          <p:cNvPr id="50" name="Elbow Connector 54"/>
          <p:cNvCxnSpPr>
            <a:stCxn id="49" idx="0"/>
            <a:endCxn id="36" idx="0"/>
          </p:cNvCxnSpPr>
          <p:nvPr/>
        </p:nvCxnSpPr>
        <p:spPr>
          <a:xfrm rot="16200000" flipV="1">
            <a:off x="5247593" y="1415191"/>
            <a:ext cx="1656184" cy="3641790"/>
          </a:xfrm>
          <a:prstGeom prst="bentConnector2">
            <a:avLst/>
          </a:prstGeom>
          <a:ln w="95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7"/>
          <p:cNvCxnSpPr>
            <a:stCxn id="49" idx="0"/>
            <a:endCxn id="37" idx="3"/>
          </p:cNvCxnSpPr>
          <p:nvPr/>
        </p:nvCxnSpPr>
        <p:spPr>
          <a:xfrm rot="16200000" flipV="1">
            <a:off x="5914527" y="2082124"/>
            <a:ext cx="1585483" cy="2378625"/>
          </a:xfrm>
          <a:prstGeom prst="bentConnector3">
            <a:avLst>
              <a:gd name="adj1" fmla="val 59212"/>
            </a:avLst>
          </a:prstGeom>
          <a:ln w="95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62"/>
          <p:cNvCxnSpPr>
            <a:stCxn id="49" idx="0"/>
            <a:endCxn id="38" idx="3"/>
          </p:cNvCxnSpPr>
          <p:nvPr/>
        </p:nvCxnSpPr>
        <p:spPr>
          <a:xfrm rot="16200000" flipV="1">
            <a:off x="6574555" y="2742152"/>
            <a:ext cx="1610883" cy="1033169"/>
          </a:xfrm>
          <a:prstGeom prst="bentConnector3">
            <a:avLst>
              <a:gd name="adj1" fmla="val 58278"/>
            </a:avLst>
          </a:prstGeom>
          <a:ln w="95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65"/>
          <p:cNvCxnSpPr>
            <a:stCxn id="49" idx="0"/>
            <a:endCxn id="39" idx="3"/>
          </p:cNvCxnSpPr>
          <p:nvPr/>
        </p:nvCxnSpPr>
        <p:spPr>
          <a:xfrm rot="5400000" flipH="1" flipV="1">
            <a:off x="7223834" y="3077276"/>
            <a:ext cx="1659649" cy="314156"/>
          </a:xfrm>
          <a:prstGeom prst="bentConnector3">
            <a:avLst>
              <a:gd name="adj1" fmla="val 56504"/>
            </a:avLst>
          </a:prstGeom>
          <a:ln w="95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9" name="Textfeld 88"/>
          <p:cNvSpPr txBox="1">
            <a:spLocks/>
          </p:cNvSpPr>
          <p:nvPr/>
        </p:nvSpPr>
        <p:spPr>
          <a:xfrm>
            <a:off x="7600245" y="947047"/>
            <a:ext cx="1830066" cy="282000"/>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defPPr>
              <a:defRPr lang="en-US"/>
            </a:defPPr>
            <a:lvl1pPr algn="ctr">
              <a:defRPr sz="900" b="1">
                <a:latin typeface="Arial" pitchFamily="34" charset="0"/>
                <a:cs typeface="Arial" pitchFamily="34" charset="0"/>
              </a:defRPr>
            </a:lvl1pPr>
          </a:lstStyle>
          <a:p>
            <a:r>
              <a:rPr lang="en-US" dirty="0" smtClean="0"/>
              <a:t>Alternative 2 (narrow definition)</a:t>
            </a:r>
            <a:endParaRPr lang="en-US" dirty="0"/>
          </a:p>
        </p:txBody>
      </p:sp>
      <p:sp>
        <p:nvSpPr>
          <p:cNvPr id="55" name="Rechteck 54"/>
          <p:cNvSpPr/>
          <p:nvPr/>
        </p:nvSpPr>
        <p:spPr>
          <a:xfrm>
            <a:off x="488950" y="1422398"/>
            <a:ext cx="1747838" cy="254002"/>
          </a:xfrm>
          <a:prstGeom prst="rect">
            <a:avLst/>
          </a:prstGeom>
          <a:solidFill>
            <a:srgbClr val="00338D"/>
          </a:solidFill>
          <a:ln w="952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bg1"/>
                </a:solidFill>
              </a:rPr>
              <a:t>Example</a:t>
            </a:r>
            <a:endParaRPr lang="en-US" sz="900" b="1" dirty="0">
              <a:solidFill>
                <a:schemeClr val="bg1"/>
              </a:solidFill>
            </a:endParaRPr>
          </a:p>
        </p:txBody>
      </p:sp>
      <p:pic>
        <p:nvPicPr>
          <p:cNvPr id="24" name="Grafik 23"/>
          <p:cNvPicPr>
            <a:picLocks noChangeAspect="1"/>
          </p:cNvPicPr>
          <p:nvPr>
            <p:custDataLst>
              <p:tags r:id="rId23"/>
            </p:custDataLst>
          </p:nvPr>
        </p:nvPicPr>
        <p:blipFill>
          <a:blip r:embed="rId29"/>
          <a:stretch>
            <a:fillRect/>
          </a:stretch>
        </p:blipFill>
        <p:spPr>
          <a:xfrm>
            <a:off x="-2589465" y="1422400"/>
            <a:ext cx="1956986" cy="2225233"/>
          </a:xfrm>
          <a:prstGeom prst="rect">
            <a:avLst/>
          </a:prstGeom>
        </p:spPr>
      </p:pic>
      <p:pic>
        <p:nvPicPr>
          <p:cNvPr id="59" name="Grafik 58"/>
          <p:cNvPicPr>
            <a:picLocks noChangeAspect="1"/>
          </p:cNvPicPr>
          <p:nvPr>
            <p:custDataLst>
              <p:tags r:id="rId24"/>
            </p:custDataLst>
          </p:nvPr>
        </p:nvPicPr>
        <p:blipFill>
          <a:blip r:embed="rId30"/>
          <a:stretch>
            <a:fillRect/>
          </a:stretch>
        </p:blipFill>
        <p:spPr>
          <a:xfrm>
            <a:off x="-2589465" y="3801567"/>
            <a:ext cx="1950889" cy="2225233"/>
          </a:xfrm>
          <a:prstGeom prst="rect">
            <a:avLst/>
          </a:prstGeom>
        </p:spPr>
      </p:pic>
    </p:spTree>
    <p:extLst>
      <p:ext uri="{BB962C8B-B14F-4D97-AF65-F5344CB8AC3E}">
        <p14:creationId xmlns:p14="http://schemas.microsoft.com/office/powerpoint/2010/main" val="38327900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Working Capital Development!Working Capital Development Diagramm 2"/>
</p:tagLst>
</file>

<file path=ppt/tags/tag100.xml><?xml version="1.0" encoding="utf-8"?>
<p:tagLst xmlns:a="http://schemas.openxmlformats.org/drawingml/2006/main" xmlns:r="http://schemas.openxmlformats.org/officeDocument/2006/relationships" xmlns:p="http://schemas.openxmlformats.org/presentationml/2006/main">
  <p:tag name="ADV_TOP" val="349"/>
  <p:tag name="ADV_LEFT" val="140,25"/>
  <p:tag name="ADV_HEIGHT" val="30"/>
  <p:tag name="ADV_WIDTH" val="75,125"/>
</p:tagLst>
</file>

<file path=ppt/tags/tag101.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102.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103.xml><?xml version="1.0" encoding="utf-8"?>
<p:tagLst xmlns:a="http://schemas.openxmlformats.org/drawingml/2006/main" xmlns:r="http://schemas.openxmlformats.org/officeDocument/2006/relationships" xmlns:p="http://schemas.openxmlformats.org/presentationml/2006/main">
  <p:tag name="ADV_TOP" val="349"/>
  <p:tag name="ADV_LEFT" val="140,25"/>
  <p:tag name="ADV_HEIGHT" val="30"/>
  <p:tag name="ADV_WIDTH" val="75,125"/>
</p:tagLst>
</file>

<file path=ppt/tags/tag104.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105.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106.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107.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108.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12.xml><?xml version="1.0" encoding="utf-8"?>
<p:tagLst xmlns:a="http://schemas.openxmlformats.org/drawingml/2006/main" xmlns:r="http://schemas.openxmlformats.org/officeDocument/2006/relationships" xmlns:p="http://schemas.openxmlformats.org/presentationml/2006/main">
  <p:tag name="ADV_TOP" val="254,375"/>
  <p:tag name="ADV_LEFT" val="140,625"/>
  <p:tag name="ADV_HEIGHT" val="15,625"/>
  <p:tag name="ADV_WIDTH" val="312"/>
</p:tagLst>
</file>

<file path=ppt/tags/tag113.xml><?xml version="1.0" encoding="utf-8"?>
<p:tagLst xmlns:a="http://schemas.openxmlformats.org/drawingml/2006/main" xmlns:r="http://schemas.openxmlformats.org/officeDocument/2006/relationships" xmlns:p="http://schemas.openxmlformats.org/presentationml/2006/main">
  <p:tag name="ADV_TOP" val="254,375"/>
  <p:tag name="ADV_LEFT" val="140,625"/>
  <p:tag name="ADV_HEIGHT" val="15,625"/>
  <p:tag name="ADV_WIDTH" val="312"/>
</p:tagLst>
</file>

<file path=ppt/tags/tag114.xml><?xml version="1.0" encoding="utf-8"?>
<p:tagLst xmlns:a="http://schemas.openxmlformats.org/drawingml/2006/main" xmlns:r="http://schemas.openxmlformats.org/officeDocument/2006/relationships" xmlns:p="http://schemas.openxmlformats.org/presentationml/2006/main">
  <p:tag name="ADV_TOP" val="254,375"/>
  <p:tag name="ADV_LEFT" val="140,625"/>
  <p:tag name="ADV_HEIGHT" val="15,625"/>
  <p:tag name="ADV_WIDTH" val="312"/>
</p:tagLst>
</file>

<file path=ppt/tags/tag11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Inventories!Inventories Diagramm 14"/>
  <p:tag name="WASTB" val="TRUE"/>
</p:tagLst>
</file>

<file path=ppt/tags/tag1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Inventories!Inventories Diagramm 14"/>
</p:tagLst>
</file>

<file path=ppt/tags/tag11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Inventories!Inventories Diagramm 109"/>
  <p:tag name="WASTB" val="TRUE"/>
</p:tagLst>
</file>

<file path=ppt/tags/tag11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Inventories!Inventories Diagramm 109"/>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2.xml><?xml version="1.0" encoding="utf-8"?>
<p:tagLst xmlns:a="http://schemas.openxmlformats.org/drawingml/2006/main" xmlns:r="http://schemas.openxmlformats.org/officeDocument/2006/relationships" xmlns:p="http://schemas.openxmlformats.org/presentationml/2006/main">
  <p:tag name="ADV_TOP" val="254,375"/>
  <p:tag name="ADV_LEFT" val="140,625"/>
  <p:tag name="ADV_HEIGHT" val="15,625"/>
  <p:tag name="ADV_WIDTH" val="312"/>
</p:tagLst>
</file>

<file path=ppt/tags/tag123.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24.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2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Trade payables!Trade payables Diagramm 73"/>
  <p:tag name="WASTB" val="TRUE"/>
</p:tagLst>
</file>

<file path=ppt/tags/tag1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Trade payables!Trade payables Diagramm 73"/>
</p:tagLst>
</file>

<file path=ppt/tags/tag12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Trade payables!Trade payables Diagramm 100"/>
  <p:tag name="WASTB" val="TRUE"/>
</p:tagLst>
</file>

<file path=ppt/tags/tag1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Trade payables!Trade payables Diagramm 100"/>
</p:tagLst>
</file>

<file path=ppt/tags/tag129.xml><?xml version="1.0" encoding="utf-8"?>
<p:tagLst xmlns:a="http://schemas.openxmlformats.org/drawingml/2006/main" xmlns:r="http://schemas.openxmlformats.org/officeDocument/2006/relationships" xmlns:p="http://schemas.openxmlformats.org/presentationml/2006/main">
  <p:tag name="ADV_TOP" val="122.625"/>
  <p:tag name="ADV_LEFT" val="25.5"/>
  <p:tag name="ADV_HEIGHT" val="24"/>
  <p:tag name="ADV_WIDTH" val="328.875"/>
</p:tagLst>
</file>

<file path=ppt/tags/tag1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Quarterly CCC_Table!$B$3:$U$9"/>
</p:tagLst>
</file>

<file path=ppt/tags/tag130.xml><?xml version="1.0" encoding="utf-8"?>
<p:tagLst xmlns:a="http://schemas.openxmlformats.org/drawingml/2006/main" xmlns:r="http://schemas.openxmlformats.org/officeDocument/2006/relationships" xmlns:p="http://schemas.openxmlformats.org/presentationml/2006/main">
  <p:tag name="ADV_TOP" val="122.625"/>
  <p:tag name="ADV_LEFT" val="25.5"/>
  <p:tag name="ADV_HEIGHT" val="24"/>
  <p:tag name="ADV_WIDTH" val="328.875"/>
</p:tagLst>
</file>

<file path=ppt/tags/tag131.xml><?xml version="1.0" encoding="utf-8"?>
<p:tagLst xmlns:a="http://schemas.openxmlformats.org/drawingml/2006/main" xmlns:r="http://schemas.openxmlformats.org/officeDocument/2006/relationships" xmlns:p="http://schemas.openxmlformats.org/presentationml/2006/main">
  <p:tag name="ADV_TOP" val="122.625"/>
  <p:tag name="ADV_LEFT" val="25.5"/>
  <p:tag name="ADV_HEIGHT" val="24"/>
  <p:tag name="ADV_WIDTH" val="328.875"/>
</p:tagLst>
</file>

<file path=ppt/tags/tag132.xml><?xml version="1.0" encoding="utf-8"?>
<p:tagLst xmlns:a="http://schemas.openxmlformats.org/drawingml/2006/main" xmlns:r="http://schemas.openxmlformats.org/officeDocument/2006/relationships" xmlns:p="http://schemas.openxmlformats.org/presentationml/2006/main">
  <p:tag name="ADV_TOP" val="122.625"/>
  <p:tag name="ADV_LEFT" val="25.5"/>
  <p:tag name="ADV_HEIGHT" val="24"/>
  <p:tag name="ADV_WIDTH" val="328.875"/>
</p:tagLst>
</file>

<file path=ppt/tags/tag133.xml><?xml version="1.0" encoding="utf-8"?>
<p:tagLst xmlns:a="http://schemas.openxmlformats.org/drawingml/2006/main" xmlns:r="http://schemas.openxmlformats.org/officeDocument/2006/relationships" xmlns:p="http://schemas.openxmlformats.org/presentationml/2006/main">
  <p:tag name="ADV_TOP" val="122.625"/>
  <p:tag name="ADV_LEFT" val="25.5"/>
  <p:tag name="ADV_HEIGHT" val="24"/>
  <p:tag name="ADV_WIDTH" val="328.875"/>
</p:tagLst>
</file>

<file path=ppt/tags/tag134.xml><?xml version="1.0" encoding="utf-8"?>
<p:tagLst xmlns:a="http://schemas.openxmlformats.org/drawingml/2006/main" xmlns:r="http://schemas.openxmlformats.org/officeDocument/2006/relationships" xmlns:p="http://schemas.openxmlformats.org/presentationml/2006/main">
  <p:tag name="ADV_TOP" val="122.625"/>
  <p:tag name="ADV_LEFT" val="25.5"/>
  <p:tag name="ADV_HEIGHT" val="24"/>
  <p:tag name="ADV_WIDTH" val="328.875"/>
</p:tagLst>
</file>

<file path=ppt/tags/tag135.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36.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37.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13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3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14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4.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4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5.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15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51.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52.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5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5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5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57.xml><?xml version="1.0" encoding="utf-8"?>
<p:tagLst xmlns:a="http://schemas.openxmlformats.org/drawingml/2006/main" xmlns:r="http://schemas.openxmlformats.org/officeDocument/2006/relationships" xmlns:p="http://schemas.openxmlformats.org/presentationml/2006/main">
  <p:tag name="ADV_TOP" val="475.875"/>
  <p:tag name="ADV_LEFT" val="123.5"/>
  <p:tag name="ADV_HEIGHT" val="20.75"/>
  <p:tag name="ADV_WIDTH" val="317.5"/>
</p:tagLst>
</file>

<file path=ppt/tags/tag15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CCC!CCC Diagramm 50"/>
  <p:tag name="WASTB" val="TRUE"/>
</p:tagLst>
</file>

<file path=ppt/tags/tag15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CCC!CCC Diagramm 50"/>
</p:tagLst>
</file>

<file path=ppt/tags/tag16.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16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CCC!$B$24:$F$28"/>
  <p:tag name="WASTB" val="TRUE"/>
</p:tagLst>
</file>

<file path=ppt/tags/tag16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CCC!$B$24:$F$28"/>
</p:tagLst>
</file>

<file path=ppt/tags/tag16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CCC!CCC Diagramm2"/>
  <p:tag name="WASTB" val="TRUE"/>
</p:tagLst>
</file>

<file path=ppt/tags/tag16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CCC!CCC Diagramm2"/>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6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66.xml><?xml version="1.0" encoding="utf-8"?>
<p:tagLst xmlns:a="http://schemas.openxmlformats.org/drawingml/2006/main" xmlns:r="http://schemas.openxmlformats.org/officeDocument/2006/relationships" xmlns:p="http://schemas.openxmlformats.org/presentationml/2006/main">
  <p:tag name="ADV_TOP" val="475.875"/>
  <p:tag name="ADV_LEFT" val="123.5"/>
  <p:tag name="ADV_HEIGHT" val="20.75"/>
  <p:tag name="ADV_WIDTH" val="317.5"/>
</p:tagLst>
</file>

<file path=ppt/tags/tag167.xml><?xml version="1.0" encoding="utf-8"?>
<p:tagLst xmlns:a="http://schemas.openxmlformats.org/drawingml/2006/main" xmlns:r="http://schemas.openxmlformats.org/officeDocument/2006/relationships" xmlns:p="http://schemas.openxmlformats.org/presentationml/2006/main">
  <p:tag name="ADV_TOP" val="475.875"/>
  <p:tag name="ADV_LEFT" val="123.5"/>
  <p:tag name="ADV_HEIGHT" val="20.75"/>
  <p:tag name="ADV_WIDTH" val="317.5"/>
</p:tagLst>
</file>

<file path=ppt/tags/tag16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Stock reduction!Stock reduction Diagramm 1"/>
  <p:tag name="WASTB" val="TRUE"/>
</p:tagLst>
</file>

<file path=ppt/tags/tag16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Stock reduction!Stock reduction Diagramm 1"/>
</p:tagLst>
</file>

<file path=ppt/tags/tag17.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17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Stock reduction!Stock reduction Diagramm 4"/>
  <p:tag name="WASTB" val="TRUE"/>
</p:tagLst>
</file>

<file path=ppt/tags/tag17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Stock reduction!Stock reduction Diagramm 4"/>
</p:tagLst>
</file>

<file path=ppt/tags/tag172.xml><?xml version="1.0" encoding="utf-8"?>
<p:tagLst xmlns:a="http://schemas.openxmlformats.org/drawingml/2006/main" xmlns:r="http://schemas.openxmlformats.org/officeDocument/2006/relationships" xmlns:p="http://schemas.openxmlformats.org/presentationml/2006/main">
  <p:tag name="FAS_TOP" val="384,25"/>
  <p:tag name="FAS_LEFT" val="223"/>
  <p:tag name="FAS_HEIGHT" val="112,5"/>
  <p:tag name="FAS_WIDTH" val="50,875"/>
</p:tagLst>
</file>

<file path=ppt/tags/tag173.xml><?xml version="1.0" encoding="utf-8"?>
<p:tagLst xmlns:a="http://schemas.openxmlformats.org/drawingml/2006/main" xmlns:r="http://schemas.openxmlformats.org/officeDocument/2006/relationships" xmlns:p="http://schemas.openxmlformats.org/presentationml/2006/main">
  <p:tag name="FAS_TOP" val="384,25"/>
  <p:tag name="FAS_LEFT" val="223"/>
  <p:tag name="FAS_HEIGHT" val="112,5"/>
  <p:tag name="FAS_WIDTH" val="50,875"/>
</p:tagLst>
</file>

<file path=ppt/tags/tag174.xml><?xml version="1.0" encoding="utf-8"?>
<p:tagLst xmlns:a="http://schemas.openxmlformats.org/drawingml/2006/main" xmlns:r="http://schemas.openxmlformats.org/officeDocument/2006/relationships" xmlns:p="http://schemas.openxmlformats.org/presentationml/2006/main">
  <p:tag name="FAS_TOP" val="384,25"/>
  <p:tag name="FAS_LEFT" val="223"/>
  <p:tag name="FAS_HEIGHT" val="112,5"/>
  <p:tag name="FAS_WIDTH" val="50,875"/>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7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77.xml><?xml version="1.0" encoding="utf-8"?>
<p:tagLst xmlns:a="http://schemas.openxmlformats.org/drawingml/2006/main" xmlns:r="http://schemas.openxmlformats.org/officeDocument/2006/relationships" xmlns:p="http://schemas.openxmlformats.org/presentationml/2006/main">
  <p:tag name="ADV_TOP" val="475.875"/>
  <p:tag name="ADV_LEFT" val="123.5"/>
  <p:tag name="ADV_HEIGHT" val="20.75"/>
  <p:tag name="ADV_WIDTH" val="317.5"/>
</p:tagLst>
</file>

<file path=ppt/tags/tag17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Inventory before reduction!Inventory before reduction Diagramm 1"/>
  <p:tag name="WASTB" val="TRUE"/>
</p:tagLst>
</file>

<file path=ppt/tags/tag17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Inventory before reduction!Inventory before reduction Diagramm 1"/>
</p:tagLst>
</file>

<file path=ppt/tags/tag18.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18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NWC quarterly development!$B$16:$R$28"/>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82.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83.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184.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185.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8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18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NWC quarterly development!NWC quarterly development Diagramm 1"/>
  <p:tag name="WASTB" val="TRUE"/>
</p:tagLst>
</file>

<file path=ppt/tags/tag18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NWC quarterly development!NWC quarterly development Diagramm 1"/>
</p:tagLst>
</file>

<file path=ppt/tags/tag18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NWC quarterly development!$B$16:$R$28"/>
  <p:tag name="WASTB" val="TRUE"/>
</p:tagLst>
</file>

<file path=ppt/tags/tag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WC monthly development_graph!WC monthly development_graph Diagramm 1"/>
</p:tagLst>
</file>

<file path=ppt/tags/tag190.xml><?xml version="1.0" encoding="utf-8"?>
<p:tagLst xmlns:a="http://schemas.openxmlformats.org/drawingml/2006/main" xmlns:r="http://schemas.openxmlformats.org/officeDocument/2006/relationships" xmlns:p="http://schemas.openxmlformats.org/presentationml/2006/main">
  <p:tag name="FASFONT" val="Univers55"/>
</p:tagLst>
</file>

<file path=ppt/tags/tag191.xml><?xml version="1.0" encoding="utf-8"?>
<p:tagLst xmlns:a="http://schemas.openxmlformats.org/drawingml/2006/main" xmlns:r="http://schemas.openxmlformats.org/officeDocument/2006/relationships" xmlns:p="http://schemas.openxmlformats.org/presentationml/2006/main">
  <p:tag name="FASFONT" val="Univers55"/>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93.xml><?xml version="1.0" encoding="utf-8"?>
<p:tagLst xmlns:a="http://schemas.openxmlformats.org/drawingml/2006/main" xmlns:r="http://schemas.openxmlformats.org/officeDocument/2006/relationships" xmlns:p="http://schemas.openxmlformats.org/presentationml/2006/main">
  <p:tag name="COPYRIGHT1" val="TRUE"/>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2.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23.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24.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25.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26.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27.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28.xml><?xml version="1.0" encoding="utf-8"?>
<p:tagLst xmlns:a="http://schemas.openxmlformats.org/drawingml/2006/main" xmlns:r="http://schemas.openxmlformats.org/officeDocument/2006/relationships" xmlns:p="http://schemas.openxmlformats.org/presentationml/2006/main">
  <p:tag name="FASFONT" val="Univers55"/>
</p:tagLst>
</file>

<file path=ppt/tags/tag29.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3.xml><?xml version="1.0" encoding="utf-8"?>
<p:tagLst xmlns:a="http://schemas.openxmlformats.org/drawingml/2006/main" xmlns:r="http://schemas.openxmlformats.org/officeDocument/2006/relationships" xmlns:p="http://schemas.openxmlformats.org/presentationml/2006/main">
  <p:tag name="ADV_TOP" val="112,0001"/>
  <p:tag name="ADV_LEFT" val="192,75"/>
  <p:tag name="ADV_HEIGHT" val="188,8"/>
  <p:tag name="ADV_WIDTH" val="267,2499"/>
</p:tagLst>
</file>

<file path=ppt/tags/tag30.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31.xml><?xml version="1.0" encoding="utf-8"?>
<p:tagLst xmlns:a="http://schemas.openxmlformats.org/drawingml/2006/main" xmlns:r="http://schemas.openxmlformats.org/officeDocument/2006/relationships" xmlns:p="http://schemas.openxmlformats.org/presentationml/2006/main">
  <p:tag name="ADV_TOP" val="82.89275"/>
  <p:tag name="ADV_LEFT" val="191.5526"/>
  <p:tag name="ADV_HEIGHT" val="45.35929"/>
  <p:tag name="ADV_WIDTH" val="22.67992"/>
</p:tagLst>
</file>

<file path=ppt/tags/tag32.xml><?xml version="1.0" encoding="utf-8"?>
<p:tagLst xmlns:a="http://schemas.openxmlformats.org/drawingml/2006/main" xmlns:r="http://schemas.openxmlformats.org/officeDocument/2006/relationships" xmlns:p="http://schemas.openxmlformats.org/presentationml/2006/main">
  <p:tag name="FASFONT" val="Univers55"/>
</p:tagLst>
</file>

<file path=ppt/tags/tag33.xml><?xml version="1.0" encoding="utf-8"?>
<p:tagLst xmlns:a="http://schemas.openxmlformats.org/drawingml/2006/main" xmlns:r="http://schemas.openxmlformats.org/officeDocument/2006/relationships" xmlns:p="http://schemas.openxmlformats.org/presentationml/2006/main">
  <p:tag name="FASFONT" val="Univers55"/>
</p:tagLst>
</file>

<file path=ppt/tags/tag34.xml><?xml version="1.0" encoding="utf-8"?>
<p:tagLst xmlns:a="http://schemas.openxmlformats.org/drawingml/2006/main" xmlns:r="http://schemas.openxmlformats.org/officeDocument/2006/relationships" xmlns:p="http://schemas.openxmlformats.org/presentationml/2006/main">
  <p:tag name="FASFONT" val="Univers55"/>
</p:tagLst>
</file>

<file path=ppt/tags/tag3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WC monthly development_graph!WC monthly development_graph Diagramm 1"/>
  <p:tag name="WASTB" val="TRUE"/>
</p:tagLst>
</file>

<file path=ppt/tags/tag3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Quarterly CCC_Table!$B$3:$U$9"/>
  <p:tag name="WASTB" val="TRUE"/>
</p:tagLst>
</file>

<file path=ppt/tags/tag37.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3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9.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1.xml><?xml version="1.0" encoding="utf-8"?>
<p:tagLst xmlns:a="http://schemas.openxmlformats.org/drawingml/2006/main" xmlns:r="http://schemas.openxmlformats.org/officeDocument/2006/relationships" xmlns:p="http://schemas.openxmlformats.org/presentationml/2006/main">
  <p:tag name="ADV_TOP" val="254,375"/>
  <p:tag name="ADV_LEFT" val="140,625"/>
  <p:tag name="ADV_HEIGHT" val="15,625"/>
  <p:tag name="ADV_WIDTH" val="312"/>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Terms of NWC!Terms of NWC Diagramm 102"/>
  <p:tag name="WASTB" val="TRUE"/>
</p:tagLst>
</file>

<file path=ppt/tags/tag4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Terms of NWC!Terms of NWC Diagramm 102"/>
</p:tagLst>
</file>

<file path=ppt/tags/tag4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Terms of NWC!Terms of NWC Diagramm 181"/>
  <p:tag name="WASTB" val="TRUE"/>
</p:tagLst>
</file>

<file path=ppt/tags/tag4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Terms of NWC!Terms of NWC Diagramm 181"/>
</p:tagLst>
</file>

<file path=ppt/tags/tag4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0.xml><?xml version="1.0" encoding="utf-8"?>
<p:tagLst xmlns:a="http://schemas.openxmlformats.org/drawingml/2006/main" xmlns:r="http://schemas.openxmlformats.org/officeDocument/2006/relationships" xmlns:p="http://schemas.openxmlformats.org/presentationml/2006/main">
  <p:tag name="XLNAME" val="[C:\Users\jheisgen\Documents\Workbook\Working Capital\_original\Work Book_Working Capital.xlsx]ppt_Pg.7!ppt_Pg.7 Diagramm 3"/>
</p:tagLst>
</file>

<file path=ppt/tags/tag5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NWC  seasonality!NWC  seasonality Diagramm 1"/>
  <p:tag name="WASTB" val="TRUE"/>
</p:tagLst>
</file>

<file path=ppt/tags/tag5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NWC  seasonality!NWC  seasonality Diagramm 1"/>
</p:tagLst>
</file>

<file path=ppt/tags/tag5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NWC  seasonality!NWC  seasonality Diagramm 2"/>
  <p:tag name="WASTB" val="TRUE"/>
</p:tagLst>
</file>

<file path=ppt/tags/tag5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NWC  seasonality!NWC  seasonality Diagramm 2"/>
</p:tagLst>
</file>

<file path=ppt/tags/tag5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NWC  seasonality!NWC  seasonality Diagramm 3"/>
  <p:tag name="WASTB" val="TRUE"/>
</p:tagLst>
</file>

<file path=ppt/tags/tag56.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57.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58.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59.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6.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60.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61.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62.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63.xml><?xml version="1.0" encoding="utf-8"?>
<p:tagLst xmlns:a="http://schemas.openxmlformats.org/drawingml/2006/main" xmlns:r="http://schemas.openxmlformats.org/officeDocument/2006/relationships" xmlns:p="http://schemas.openxmlformats.org/presentationml/2006/main">
  <p:tag name="FASFONT" val="Univers55"/>
  <p:tag name="ADV_TOP" val="116.9121"/>
  <p:tag name="ADV_LEFT" val="352.5161"/>
  <p:tag name="ADV_HEIGHT" val="105.2129"/>
  <p:tag name="ADV_WIDTH" val="65.85898"/>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Working Capital Development!Working Capital Development Diagramm 1"/>
  <p:tag name="WASTB" val="TRU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jZtryy.440u3Azh3LCrQRg"/>
</p:tagLst>
</file>

<file path=ppt/tags/tag7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Group seasonality!Group seasonality Diagramm 3"/>
  <p:tag name="WASTB" val="TRUE"/>
</p:tagLst>
</file>

<file path=ppt/tags/tag7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Group seasonality!Group seasonality Diagramm 3"/>
</p:tagLst>
</file>

<file path=ppt/tags/tag7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SO!$A$1:$C$16"/>
</p:tagLst>
</file>

<file path=ppt/tags/tag7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SO!DSO Diagramm2"/>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Working Capital Development!Working Capital Development Diagramm 1"/>
</p:tagLst>
</file>

<file path=ppt/tags/tag80.xml><?xml version="1.0" encoding="utf-8"?>
<p:tagLst xmlns:a="http://schemas.openxmlformats.org/drawingml/2006/main" xmlns:r="http://schemas.openxmlformats.org/officeDocument/2006/relationships" xmlns:p="http://schemas.openxmlformats.org/presentationml/2006/main">
  <p:tag name="ADV_TOP" val="254,375"/>
  <p:tag name="ADV_LEFT" val="140,625"/>
  <p:tag name="ADV_HEIGHT" val="15,625"/>
  <p:tag name="ADV_WIDTH" val="312"/>
</p:tagLst>
</file>

<file path=ppt/tags/tag8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SO!$A$1:$C$16"/>
  <p:tag name="WASTB" val="TRUE"/>
</p:tagLst>
</file>

<file path=ppt/tags/tag8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SO!DSO Diagramm2"/>
  <p:tag name="WASTB" val="TRUE"/>
</p:tagLst>
</file>

<file path=ppt/tags/tag8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IH!DIH Diagramm2"/>
</p:tagLst>
</file>

<file path=ppt/tags/tag8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IH!$A$1:$C$16"/>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6.xml><?xml version="1.0" encoding="utf-8"?>
<p:tagLst xmlns:a="http://schemas.openxmlformats.org/drawingml/2006/main" xmlns:r="http://schemas.openxmlformats.org/officeDocument/2006/relationships" xmlns:p="http://schemas.openxmlformats.org/presentationml/2006/main">
  <p:tag name="ADV_TOP" val="254,375"/>
  <p:tag name="ADV_LEFT" val="140,625"/>
  <p:tag name="ADV_HEIGHT" val="15,625"/>
  <p:tag name="ADV_WIDTH" val="312"/>
</p:tagLst>
</file>

<file path=ppt/tags/tag8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IH!$A$1:$C$16"/>
  <p:tag name="WASTB" val="TRUE"/>
</p:tagLst>
</file>

<file path=ppt/tags/tag8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IH!DIH Diagramm2"/>
  <p:tag name="WASTB" val="TRUE"/>
</p:tagLst>
</file>

<file path=ppt/tags/tag8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PO!DPO Diagramm2"/>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Working Capital Development!Working Capital Development Diagramm 2"/>
  <p:tag name="WASTB" val="TRUE"/>
</p:tagLst>
</file>

<file path=ppt/tags/tag9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PO!$A$1:$C$16"/>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92.xml><?xml version="1.0" encoding="utf-8"?>
<p:tagLst xmlns:a="http://schemas.openxmlformats.org/drawingml/2006/main" xmlns:r="http://schemas.openxmlformats.org/officeDocument/2006/relationships" xmlns:p="http://schemas.openxmlformats.org/presentationml/2006/main">
  <p:tag name="ADV_TOP" val="254,375"/>
  <p:tag name="ADV_LEFT" val="140,625"/>
  <p:tag name="ADV_HEIGHT" val="15,625"/>
  <p:tag name="ADV_WIDTH" val="312"/>
</p:tagLst>
</file>

<file path=ppt/tags/tag9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ppt_Pg.11!$E$22"/>
</p:tagLst>
</file>

<file path=ppt/tags/tag9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PO!$A$1:$C$16"/>
  <p:tag name="WASTB" val="TRUE"/>
</p:tagLst>
</file>

<file path=ppt/tags/tag9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ash and Working Capital Management\Workbook_Working Capital.xlsx]DPO!DPO Diagramm2"/>
  <p:tag name="WASTB" val="TRUE"/>
</p:tagLst>
</file>

<file path=ppt/tags/tag9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8.xml><?xml version="1.0" encoding="utf-8"?>
<p:tagLst xmlns:a="http://schemas.openxmlformats.org/drawingml/2006/main" xmlns:r="http://schemas.openxmlformats.org/officeDocument/2006/relationships" xmlns:p="http://schemas.openxmlformats.org/presentationml/2006/main">
  <p:tag name="ADV_TOP" val="54,5"/>
  <p:tag name="ADV_LEFT" val="129,75"/>
  <p:tag name="ADV_HEIGHT" val="215,875"/>
  <p:tag name="ADV_WIDTH" val="288,125"/>
</p:tagLst>
</file>

<file path=ppt/tags/tag99.xml><?xml version="1.0" encoding="utf-8"?>
<p:tagLst xmlns:a="http://schemas.openxmlformats.org/drawingml/2006/main" xmlns:r="http://schemas.openxmlformats.org/officeDocument/2006/relationships" xmlns:p="http://schemas.openxmlformats.org/presentationml/2006/main">
  <p:tag name="ADV_TOP" val="254,375"/>
  <p:tag name="ADV_LEFT" val="140,625"/>
  <p:tag name="ADV_HEIGHT" val="15,625"/>
  <p:tag name="ADV_WIDTH" val="312"/>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themeOverride>
</file>

<file path=ppt/theme/themeOverride2.xml><?xml version="1.0" encoding="utf-8"?>
<a:themeOverride xmlns:a="http://schemas.openxmlformats.org/drawingml/2006/main">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themeOverride>
</file>

<file path=ppt/theme/themeOverride3.xml><?xml version="1.0" encoding="utf-8"?>
<a:themeOverride xmlns:a="http://schemas.openxmlformats.org/drawingml/2006/main">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themeOverride>
</file>

<file path=ppt/theme/themeOverride4.xml><?xml version="1.0" encoding="utf-8"?>
<a:themeOverride xmlns:a="http://schemas.openxmlformats.org/drawingml/2006/main">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BC03D6-5753-4176-8F3F-67555984C8A0}">
  <ds:schemaRefs>
    <ds:schemaRef ds:uri="http://schemas.microsoft.com/sharepoint/v3/contenttype/forms"/>
  </ds:schemaRefs>
</ds:datastoreItem>
</file>

<file path=customXml/itemProps2.xml><?xml version="1.0" encoding="utf-8"?>
<ds:datastoreItem xmlns:ds="http://schemas.openxmlformats.org/officeDocument/2006/customXml" ds:itemID="{AF2161FB-E1F1-46E7-9AE1-A9777C13587B}">
  <ds:schemaRef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EBD94250-9AE9-4B21-B631-0419D3D268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5754</Words>
  <Application>Microsoft Office PowerPoint</Application>
  <PresentationFormat>A4-Papier (210x297 mm)</PresentationFormat>
  <Paragraphs>1394</Paragraphs>
  <Slides>30</Slides>
  <Notes>19</Notes>
  <HiddenSlides>0</HiddenSlides>
  <MMClips>0</MMClips>
  <ScaleCrop>false</ScaleCrop>
  <HeadingPairs>
    <vt:vector size="8" baseType="variant">
      <vt:variant>
        <vt:lpstr>Verwendete Schriftarten</vt:lpstr>
      </vt:variant>
      <vt:variant>
        <vt:i4>11</vt:i4>
      </vt:variant>
      <vt:variant>
        <vt:lpstr>Design</vt:lpstr>
      </vt:variant>
      <vt:variant>
        <vt:i4>1</vt:i4>
      </vt:variant>
      <vt:variant>
        <vt:lpstr>Eingebettete OLE-Server</vt:lpstr>
      </vt:variant>
      <vt:variant>
        <vt:i4>1</vt:i4>
      </vt:variant>
      <vt:variant>
        <vt:lpstr>Folientitel</vt:lpstr>
      </vt:variant>
      <vt:variant>
        <vt:i4>30</vt:i4>
      </vt:variant>
    </vt:vector>
  </HeadingPairs>
  <TitlesOfParts>
    <vt:vector size="43" baseType="lpstr">
      <vt:lpstr>Arial Unicode MS</vt:lpstr>
      <vt:lpstr>Batang</vt:lpstr>
      <vt:lpstr>SimSun</vt:lpstr>
      <vt:lpstr>Arial</vt:lpstr>
      <vt:lpstr>Calibri</vt:lpstr>
      <vt:lpstr>KPMG Extralight</vt:lpstr>
      <vt:lpstr>KPMG Light</vt:lpstr>
      <vt:lpstr>Symbol</vt:lpstr>
      <vt:lpstr>Univers 45 Light</vt:lpstr>
      <vt:lpstr>Univers for KPMG Light</vt:lpstr>
      <vt:lpstr>Wingdings</vt:lpstr>
      <vt:lpstr>KPMG_Report_4x3_050216_2016</vt:lpstr>
      <vt:lpstr>Arbeitsblatt</vt:lpstr>
      <vt:lpstr>Workbook Working Capital</vt:lpstr>
      <vt:lpstr>Disclaimer</vt:lpstr>
      <vt:lpstr>Overview (1/2) – Mission statement</vt:lpstr>
      <vt:lpstr>Overview (2/2) – Core issues</vt:lpstr>
      <vt:lpstr>1. Basics: What is the reason and approach for a WC analysis?  </vt:lpstr>
      <vt:lpstr>1. Basics: What is the reason and approach for a WC analysis?   </vt:lpstr>
      <vt:lpstr>1. Basics: What is the reason and approach for a WC analysis?</vt:lpstr>
      <vt:lpstr>2. How did the working capital develop in the past?</vt:lpstr>
      <vt:lpstr>2. How did the working capital develop in the past?</vt:lpstr>
      <vt:lpstr>2. How did the working capital develop in the past?</vt:lpstr>
      <vt:lpstr>3. Does seasonality influence the development of working capital?</vt:lpstr>
      <vt:lpstr>3. Does seasonality influence the development of working capital?</vt:lpstr>
      <vt:lpstr>4. What is the company’s performance relatively to its peers?  Focus on [DSO]</vt:lpstr>
      <vt:lpstr>4. What is the company’s performance relatively to its peers?  Focus on [DIH]</vt:lpstr>
      <vt:lpstr>4. What is the company’s performance relatively to its peers? Focus on [DPO]</vt:lpstr>
      <vt:lpstr>5. What are the drivers of the receivables? Focus on [DSO] </vt:lpstr>
      <vt:lpstr>5. What are the drivers of the inventory? Focus on [DIH] </vt:lpstr>
      <vt:lpstr>5. What are the drivers of the payables? Focus on [DPO] </vt:lpstr>
      <vt:lpstr>6. What optimization measures have been identified and planned?  [Overview and systematics of cash generating measures]</vt:lpstr>
      <vt:lpstr>6. What optimization measures have been identified and planned? (Influences of short-term measures)</vt:lpstr>
      <vt:lpstr>6. What optimization measures have been identified and planned?  [Overview operational processes]</vt:lpstr>
      <vt:lpstr>6. What optimization measures have been identified and planned?  [Order-to-cash]</vt:lpstr>
      <vt:lpstr>6. What optimization measures have been identified and planned?  [Forecast-to-fulfil]</vt:lpstr>
      <vt:lpstr>6. What optimization measures have been identified and planned?  [Purchase-to-pay]</vt:lpstr>
      <vt:lpstr>6. What optimization measures have been identified and planned? </vt:lpstr>
      <vt:lpstr>6. What optimization measures have been identified and planned? (1/2) </vt:lpstr>
      <vt:lpstr>6. What optimization measures have been identified and planned? (2/2) </vt:lpstr>
      <vt:lpstr>7. How much capital is the working capital tying up at the moment and how much will it tie up in the future? [Plausibility]</vt:lpstr>
      <vt:lpstr>8. How is the financing of the working capital planned?</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1151</cp:revision>
  <cp:lastPrinted>2016-10-19T14:12:18Z</cp:lastPrinted>
  <dcterms:created xsi:type="dcterms:W3CDTF">2016-06-20T11:42:26Z</dcterms:created>
  <dcterms:modified xsi:type="dcterms:W3CDTF">2017-04-21T08:35:57Z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